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312" r:id="rId4"/>
    <p:sldId id="371" r:id="rId5"/>
    <p:sldId id="375" r:id="rId6"/>
    <p:sldId id="376" r:id="rId7"/>
    <p:sldId id="377" r:id="rId8"/>
    <p:sldId id="378" r:id="rId9"/>
    <p:sldId id="373" r:id="rId10"/>
    <p:sldId id="381" r:id="rId11"/>
    <p:sldId id="379" r:id="rId12"/>
    <p:sldId id="382" r:id="rId13"/>
    <p:sldId id="380" r:id="rId14"/>
    <p:sldId id="383" r:id="rId15"/>
    <p:sldId id="384" r:id="rId16"/>
    <p:sldId id="387" r:id="rId17"/>
    <p:sldId id="389" r:id="rId18"/>
    <p:sldId id="390" r:id="rId19"/>
    <p:sldId id="391" r:id="rId20"/>
    <p:sldId id="386" r:id="rId21"/>
    <p:sldId id="385" r:id="rId22"/>
    <p:sldId id="3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341" y="4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84360-7CDA-4FC3-A40D-53ACD41BF1EE}" type="datetimeFigureOut">
              <a:rPr lang="en-US" smtClean="0"/>
              <a:t>8/21/2020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5A84B-D7AB-464D-A399-AF20C717F210}" type="slidenum">
              <a:rPr lang="en-US" smtClean="0"/>
              <a:t>‹#›</a:t>
            </a:fld>
            <a:endParaRPr lang="en-US"/>
          </a:p>
        </p:txBody>
      </p:sp>
    </p:spTree>
    <p:extLst>
      <p:ext uri="{BB962C8B-B14F-4D97-AF65-F5344CB8AC3E}">
        <p14:creationId xmlns:p14="http://schemas.microsoft.com/office/powerpoint/2010/main" val="234170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6DA4D-D0F3-4F86-9D1C-31A4DE8AFC02}"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68662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6DA4D-D0F3-4F86-9D1C-31A4DE8AFC02}"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22955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6DA4D-D0F3-4F86-9D1C-31A4DE8AFC02}"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418740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6DA4D-D0F3-4F86-9D1C-31A4DE8AFC02}"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114605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6DA4D-D0F3-4F86-9D1C-31A4DE8AFC02}"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425551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6DA4D-D0F3-4F86-9D1C-31A4DE8AFC02}"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345481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6DA4D-D0F3-4F86-9D1C-31A4DE8AFC02}"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426326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6DA4D-D0F3-4F86-9D1C-31A4DE8AFC02}"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293676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DA4D-D0F3-4F86-9D1C-31A4DE8AFC02}"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364983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6DA4D-D0F3-4F86-9D1C-31A4DE8AFC02}"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383459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6DA4D-D0F3-4F86-9D1C-31A4DE8AFC02}"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1F559-B0A6-4522-849C-0EB8044DF0AC}" type="slidenum">
              <a:rPr lang="en-US" smtClean="0"/>
              <a:t>‹#›</a:t>
            </a:fld>
            <a:endParaRPr lang="en-US"/>
          </a:p>
        </p:txBody>
      </p:sp>
    </p:spTree>
    <p:extLst>
      <p:ext uri="{BB962C8B-B14F-4D97-AF65-F5344CB8AC3E}">
        <p14:creationId xmlns:p14="http://schemas.microsoft.com/office/powerpoint/2010/main" val="362162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6DA4D-D0F3-4F86-9D1C-31A4DE8AFC02}" type="datetimeFigureOut">
              <a:rPr lang="en-US" smtClean="0"/>
              <a:t>8/21/2020</a:t>
            </a:fld>
            <a:endParaRPr lang="en-US"/>
          </a:p>
        </p:txBody>
      </p:sp>
      <p:sp>
        <p:nvSpPr>
          <p:cNvPr id="5" name="Footer Placeholder 4"/>
          <p:cNvSpPr>
            <a:spLocks noGrp="1"/>
          </p:cNvSpPr>
          <p:nvPr>
            <p:ph type="ftr" sz="quarter" idx="3"/>
          </p:nvPr>
        </p:nvSpPr>
        <p:spPr>
          <a:xfrm>
            <a:off x="4038600" y="63563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1F559-B0A6-4522-849C-0EB8044DF0AC}" type="slidenum">
              <a:rPr lang="en-US" smtClean="0"/>
              <a:t>‹#›</a:t>
            </a:fld>
            <a:endParaRPr lang="en-US"/>
          </a:p>
        </p:txBody>
      </p:sp>
    </p:spTree>
    <p:extLst>
      <p:ext uri="{BB962C8B-B14F-4D97-AF65-F5344CB8AC3E}">
        <p14:creationId xmlns:p14="http://schemas.microsoft.com/office/powerpoint/2010/main" val="323626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NFPA_704"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acs.org/content/acs/en/chemical-safety/basics/nfpa-hazard-identification.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r.wikipedia.org/wiki/NFPA_704"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22363"/>
            <a:ext cx="10668000" cy="2387600"/>
          </a:xfrm>
        </p:spPr>
        <p:txBody>
          <a:bodyPr>
            <a:normAutofit/>
          </a:bodyPr>
          <a:lstStyle/>
          <a:p>
            <a:r>
              <a:rPr lang="en-US" sz="5400" dirty="0">
                <a:solidFill>
                  <a:srgbClr val="003300"/>
                </a:solidFill>
                <a:latin typeface="Times New Roman" panose="02020603050405020304" pitchFamily="18" charset="0"/>
                <a:cs typeface="Times New Roman" panose="02020603050405020304" pitchFamily="18" charset="0"/>
              </a:rPr>
              <a:t>Le </a:t>
            </a:r>
            <a:r>
              <a:rPr lang="en-US" sz="5400" dirty="0" err="1">
                <a:solidFill>
                  <a:srgbClr val="003300"/>
                </a:solidFill>
                <a:latin typeface="Times New Roman" panose="02020603050405020304" pitchFamily="18" charset="0"/>
                <a:cs typeface="Times New Roman" panose="02020603050405020304" pitchFamily="18" charset="0"/>
              </a:rPr>
              <a:t>laboratoire</a:t>
            </a:r>
            <a:r>
              <a:rPr lang="en-US" sz="5400" dirty="0">
                <a:solidFill>
                  <a:srgbClr val="003300"/>
                </a:solidFill>
                <a:latin typeface="Times New Roman" panose="02020603050405020304" pitchFamily="18" charset="0"/>
                <a:cs typeface="Times New Roman" panose="02020603050405020304" pitchFamily="18" charset="0"/>
              </a:rPr>
              <a:t> et la </a:t>
            </a:r>
            <a:r>
              <a:rPr lang="en-US" sz="5400" dirty="0" err="1">
                <a:solidFill>
                  <a:srgbClr val="003300"/>
                </a:solidFill>
                <a:latin typeface="Times New Roman" panose="02020603050405020304" pitchFamily="18" charset="0"/>
                <a:cs typeface="Times New Roman" panose="02020603050405020304" pitchFamily="18" charset="0"/>
              </a:rPr>
              <a:t>sécurité</a:t>
            </a:r>
            <a:endParaRPr lang="en-US" sz="5400" dirty="0">
              <a:solidFill>
                <a:srgbClr val="0033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a:solidFill>
                  <a:srgbClr val="003300"/>
                </a:solidFill>
                <a:latin typeface="Times New Roman" panose="02020603050405020304" pitchFamily="18" charset="0"/>
                <a:cs typeface="Times New Roman" panose="02020603050405020304" pitchFamily="18" charset="0"/>
              </a:rPr>
              <a:t>PowerPoint 1.0</a:t>
            </a:r>
          </a:p>
        </p:txBody>
      </p:sp>
    </p:spTree>
    <p:extLst>
      <p:ext uri="{BB962C8B-B14F-4D97-AF65-F5344CB8AC3E}">
        <p14:creationId xmlns:p14="http://schemas.microsoft.com/office/powerpoint/2010/main" val="337173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La hotte du laboratoire (une </a:t>
            </a:r>
            <a:r>
              <a:rPr lang="fr-FR" sz="4000" dirty="0" err="1">
                <a:latin typeface="Times New Roman" panose="02020603050405020304" pitchFamily="18" charset="0"/>
                <a:cs typeface="Times New Roman" panose="02020603050405020304" pitchFamily="18" charset="0"/>
              </a:rPr>
              <a:t>sorbonne</a:t>
            </a:r>
            <a:r>
              <a:rPr lang="fr-FR"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5117" y="5667709"/>
            <a:ext cx="9743090" cy="1015663"/>
          </a:xfrm>
          <a:prstGeom prst="rect">
            <a:avLst/>
          </a:prstGeom>
          <a:no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Une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hotte</a:t>
            </a:r>
            <a:r>
              <a:rPr lang="en-US" sz="3000" dirty="0">
                <a:latin typeface="Times New Roman" panose="02020603050405020304" pitchFamily="18" charset="0"/>
                <a:cs typeface="Times New Roman" panose="02020603050405020304" pitchFamily="18" charset="0"/>
              </a:rPr>
              <a:t> de </a:t>
            </a:r>
            <a:r>
              <a:rPr lang="en-US" sz="3000" dirty="0" err="1">
                <a:latin typeface="Times New Roman" panose="02020603050405020304" pitchFamily="18" charset="0"/>
                <a:cs typeface="Times New Roman" panose="02020603050405020304" pitchFamily="18" charset="0"/>
              </a:rPr>
              <a:t>laboratoire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utilisé</a:t>
            </a:r>
            <a:r>
              <a:rPr lang="en-US" sz="3000" dirty="0">
                <a:latin typeface="Times New Roman" panose="02020603050405020304" pitchFamily="18" charset="0"/>
                <a:cs typeface="Times New Roman" panose="02020603050405020304" pitchFamily="18" charset="0"/>
              </a:rPr>
              <a:t> pour </a:t>
            </a:r>
            <a:r>
              <a:rPr lang="en-US" sz="3000" dirty="0" err="1">
                <a:latin typeface="Times New Roman" panose="02020603050405020304" pitchFamily="18" charset="0"/>
                <a:cs typeface="Times New Roman" panose="02020603050405020304" pitchFamily="18" charset="0"/>
              </a:rPr>
              <a:t>évacuer</a:t>
            </a:r>
            <a:r>
              <a:rPr lang="en-US" sz="3000" dirty="0">
                <a:latin typeface="Times New Roman" panose="02020603050405020304" pitchFamily="18" charset="0"/>
                <a:cs typeface="Times New Roman" panose="02020603050405020304" pitchFamily="18" charset="0"/>
              </a:rPr>
              <a:t> les </a:t>
            </a:r>
            <a:r>
              <a:rPr lang="en-US" sz="3000" dirty="0" err="1">
                <a:latin typeface="Times New Roman" panose="02020603050405020304" pitchFamily="18" charset="0"/>
                <a:cs typeface="Times New Roman" panose="02020603050405020304" pitchFamily="18" charset="0"/>
              </a:rPr>
              <a:t>vapeurs</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toxiques</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désagréables</a:t>
            </a:r>
            <a:endParaRPr lang="en-US" sz="3000" dirty="0">
              <a:latin typeface="Times New Roman" panose="02020603050405020304" pitchFamily="18" charset="0"/>
              <a:cs typeface="Times New Roman" panose="02020603050405020304" pitchFamily="18" charset="0"/>
            </a:endParaRPr>
          </a:p>
        </p:txBody>
      </p:sp>
      <p:pic>
        <p:nvPicPr>
          <p:cNvPr id="2050" name="Picture 2" descr="Fume 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546" y="1418950"/>
            <a:ext cx="5236232" cy="3927175"/>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7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D’autres points importants</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948" y="1426786"/>
            <a:ext cx="11934497" cy="507831"/>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Pas de </a:t>
            </a:r>
            <a:r>
              <a:rPr lang="en-US" sz="2700" dirty="0" err="1">
                <a:latin typeface="Times New Roman" panose="02020603050405020304" pitchFamily="18" charset="0"/>
                <a:cs typeface="Times New Roman" panose="02020603050405020304" pitchFamily="18" charset="0"/>
              </a:rPr>
              <a:t>nourriture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breuvage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dans</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laboratoire</a:t>
            </a:r>
            <a:r>
              <a:rPr lang="en-US" sz="2700" dirty="0">
                <a:latin typeface="Times New Roman" panose="02020603050405020304" pitchFamily="18" charset="0"/>
                <a:cs typeface="Times New Roman" panose="02020603050405020304" pitchFamily="18" charset="0"/>
              </a:rPr>
              <a:t> pendant </a:t>
            </a:r>
            <a:r>
              <a:rPr lang="en-US" sz="2700" dirty="0" err="1">
                <a:latin typeface="Times New Roman" panose="02020603050405020304" pitchFamily="18" charset="0"/>
                <a:cs typeface="Times New Roman" panose="02020603050405020304" pitchFamily="18" charset="0"/>
              </a:rPr>
              <a:t>une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expérience</a:t>
            </a:r>
            <a:endParaRPr lang="en-US" sz="27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0948" y="2742336"/>
            <a:ext cx="1179260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N’utilisez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jamais</a:t>
            </a:r>
            <a:r>
              <a:rPr lang="en-US" sz="2700" dirty="0">
                <a:latin typeface="Times New Roman" panose="02020603050405020304" pitchFamily="18" charset="0"/>
                <a:cs typeface="Times New Roman" panose="02020603050405020304" pitchFamily="18" charset="0"/>
              </a:rPr>
              <a:t> de la </a:t>
            </a:r>
            <a:r>
              <a:rPr lang="en-US" sz="2700" dirty="0" err="1">
                <a:latin typeface="Times New Roman" panose="02020603050405020304" pitchFamily="18" charset="0"/>
                <a:cs typeface="Times New Roman" panose="02020603050405020304" pitchFamily="18" charset="0"/>
              </a:rPr>
              <a:t>verrerie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cassée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informez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votre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professeur</a:t>
            </a:r>
            <a:r>
              <a:rPr lang="en-US" sz="2700" dirty="0">
                <a:latin typeface="Times New Roman" panose="02020603050405020304" pitchFamily="18" charset="0"/>
                <a:cs typeface="Times New Roman" panose="02020603050405020304" pitchFamily="18" charset="0"/>
              </a:rPr>
              <a:t> tout de suite </a:t>
            </a:r>
            <a:r>
              <a:rPr lang="en-US" sz="2700" dirty="0" err="1">
                <a:latin typeface="Times New Roman" panose="02020603050405020304" pitchFamily="18" charset="0"/>
                <a:cs typeface="Times New Roman" panose="02020603050405020304" pitchFamily="18" charset="0"/>
              </a:rPr>
              <a:t>si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vous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remarquez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quelque</a:t>
            </a:r>
            <a:r>
              <a:rPr lang="en-US" sz="2700" dirty="0">
                <a:latin typeface="Times New Roman" panose="02020603050405020304" pitchFamily="18" charset="0"/>
                <a:cs typeface="Times New Roman" panose="02020603050405020304" pitchFamily="18" charset="0"/>
              </a:rPr>
              <a:t> chose </a:t>
            </a:r>
            <a:r>
              <a:rPr lang="en-US" sz="2700" dirty="0" err="1">
                <a:latin typeface="Times New Roman" panose="02020603050405020304" pitchFamily="18" charset="0"/>
                <a:cs typeface="Times New Roman" panose="02020603050405020304" pitchFamily="18" charset="0"/>
              </a:rPr>
              <a:t>brisée</a:t>
            </a:r>
            <a:endParaRPr lang="en-US" sz="27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0948" y="3815610"/>
            <a:ext cx="1179260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NE METTEZ JAMAIS DU VERRE CASSÉ DANS LA POUBELLE, </a:t>
            </a:r>
            <a:r>
              <a:rPr lang="en-US" sz="2700" dirty="0" err="1">
                <a:latin typeface="Times New Roman" panose="02020603050405020304" pitchFamily="18" charset="0"/>
                <a:cs typeface="Times New Roman" panose="02020603050405020304" pitchFamily="18" charset="0"/>
              </a:rPr>
              <a:t>mettez</a:t>
            </a:r>
            <a:r>
              <a:rPr lang="en-US" sz="2700" dirty="0">
                <a:latin typeface="Times New Roman" panose="02020603050405020304" pitchFamily="18" charset="0"/>
                <a:cs typeface="Times New Roman" panose="02020603050405020304" pitchFamily="18" charset="0"/>
              </a:rPr>
              <a:t>-le </a:t>
            </a:r>
            <a:r>
              <a:rPr lang="en-US" sz="2700" dirty="0" err="1">
                <a:latin typeface="Times New Roman" panose="02020603050405020304" pitchFamily="18" charset="0"/>
                <a:cs typeface="Times New Roman" panose="02020603050405020304" pitchFamily="18" charset="0"/>
              </a:rPr>
              <a:t>dans</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seau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plastique</a:t>
            </a:r>
            <a:r>
              <a:rPr lang="en-US" sz="2700" dirty="0">
                <a:latin typeface="Times New Roman" panose="02020603050405020304" pitchFamily="18" charset="0"/>
                <a:cs typeface="Times New Roman" panose="02020603050405020304" pitchFamily="18" charset="0"/>
              </a:rPr>
              <a:t> pour le </a:t>
            </a:r>
            <a:r>
              <a:rPr lang="en-US" sz="2700" dirty="0" err="1">
                <a:latin typeface="Times New Roman" panose="02020603050405020304" pitchFamily="18" charset="0"/>
                <a:cs typeface="Times New Roman" panose="02020603050405020304" pitchFamily="18" charset="0"/>
              </a:rPr>
              <a:t>verre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brisé</a:t>
            </a:r>
            <a:r>
              <a:rPr lang="en-US" sz="2700" dirty="0">
                <a:latin typeface="Times New Roman" panose="02020603050405020304" pitchFamily="18" charset="0"/>
                <a:cs typeface="Times New Roman" panose="02020603050405020304" pitchFamily="18" charset="0"/>
              </a:rPr>
              <a:t> </a:t>
            </a:r>
          </a:p>
        </p:txBody>
      </p:sp>
      <p:sp>
        <p:nvSpPr>
          <p:cNvPr id="13" name="TextBox 12"/>
          <p:cNvSpPr txBox="1"/>
          <p:nvPr/>
        </p:nvSpPr>
        <p:spPr>
          <a:xfrm>
            <a:off x="-70948" y="4888884"/>
            <a:ext cx="11792606"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ÉVIDEMMENT, ne </a:t>
            </a:r>
            <a:r>
              <a:rPr lang="en-US" sz="2700" dirty="0" err="1">
                <a:latin typeface="Times New Roman" panose="02020603050405020304" pitchFamily="18" charset="0"/>
                <a:cs typeface="Times New Roman" panose="02020603050405020304" pitchFamily="18" charset="0"/>
              </a:rPr>
              <a:t>faites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aucune</a:t>
            </a:r>
            <a:r>
              <a:rPr lang="en-US" sz="2700" dirty="0">
                <a:latin typeface="Times New Roman" panose="02020603050405020304" pitchFamily="18" charset="0"/>
                <a:cs typeface="Times New Roman" panose="02020603050405020304" pitchFamily="18" charset="0"/>
              </a:rPr>
              <a:t> farce, ne </a:t>
            </a:r>
            <a:r>
              <a:rPr lang="en-US" sz="2700" dirty="0" err="1">
                <a:latin typeface="Times New Roman" panose="02020603050405020304" pitchFamily="18" charset="0"/>
                <a:cs typeface="Times New Roman" panose="02020603050405020304" pitchFamily="18" charset="0"/>
              </a:rPr>
              <a:t>lancez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rien</a:t>
            </a:r>
            <a:r>
              <a:rPr lang="en-US" sz="2700" dirty="0">
                <a:latin typeface="Times New Roman" panose="02020603050405020304" pitchFamily="18" charset="0"/>
                <a:cs typeface="Times New Roman" panose="02020603050405020304" pitchFamily="18" charset="0"/>
              </a:rPr>
              <a:t>, ne </a:t>
            </a:r>
            <a:r>
              <a:rPr lang="en-US" sz="2700" dirty="0" err="1">
                <a:latin typeface="Times New Roman" panose="02020603050405020304" pitchFamily="18" charset="0"/>
                <a:cs typeface="Times New Roman" panose="02020603050405020304" pitchFamily="18" charset="0"/>
              </a:rPr>
              <a:t>poussez</a:t>
            </a: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frappez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personne</a:t>
            </a:r>
            <a:r>
              <a:rPr lang="en-US" sz="2700" dirty="0">
                <a:latin typeface="Times New Roman" panose="02020603050405020304" pitchFamily="18" charset="0"/>
                <a:cs typeface="Times New Roman" panose="02020603050405020304" pitchFamily="18" charset="0"/>
              </a:rPr>
              <a:t>, et ne </a:t>
            </a:r>
            <a:r>
              <a:rPr lang="en-US" sz="2700" dirty="0" err="1">
                <a:latin typeface="Times New Roman" panose="02020603050405020304" pitchFamily="18" charset="0"/>
                <a:cs typeface="Times New Roman" panose="02020603050405020304" pitchFamily="18" charset="0"/>
              </a:rPr>
              <a:t>courez</a:t>
            </a:r>
            <a:r>
              <a:rPr lang="en-US" sz="2700" dirty="0">
                <a:latin typeface="Times New Roman" panose="02020603050405020304" pitchFamily="18" charset="0"/>
                <a:cs typeface="Times New Roman" panose="02020603050405020304" pitchFamily="18" charset="0"/>
              </a:rPr>
              <a:t> pas, et ne </a:t>
            </a:r>
            <a:r>
              <a:rPr lang="en-US" sz="2700" dirty="0" err="1">
                <a:latin typeface="Times New Roman" panose="02020603050405020304" pitchFamily="18" charset="0"/>
                <a:cs typeface="Times New Roman" panose="02020603050405020304" pitchFamily="18" charset="0"/>
              </a:rPr>
              <a:t>mettez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rien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dans</a:t>
            </a:r>
            <a:r>
              <a:rPr lang="en-US" sz="2700" dirty="0">
                <a:latin typeface="Times New Roman" panose="02020603050405020304" pitchFamily="18" charset="0"/>
                <a:cs typeface="Times New Roman" panose="02020603050405020304" pitchFamily="18" charset="0"/>
              </a:rPr>
              <a:t> la bouche</a:t>
            </a:r>
          </a:p>
        </p:txBody>
      </p:sp>
      <p:sp>
        <p:nvSpPr>
          <p:cNvPr id="14" name="TextBox 13"/>
          <p:cNvSpPr txBox="1"/>
          <p:nvPr/>
        </p:nvSpPr>
        <p:spPr>
          <a:xfrm>
            <a:off x="-70948" y="5962160"/>
            <a:ext cx="1179260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Pour </a:t>
            </a:r>
            <a:r>
              <a:rPr lang="en-US" sz="2700" dirty="0" err="1">
                <a:latin typeface="Times New Roman" panose="02020603050405020304" pitchFamily="18" charset="0"/>
                <a:cs typeface="Times New Roman" panose="02020603050405020304" pitchFamily="18" charset="0"/>
              </a:rPr>
              <a:t>sentir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une</a:t>
            </a:r>
            <a:r>
              <a:rPr lang="en-US" sz="2700" dirty="0">
                <a:latin typeface="Times New Roman" panose="02020603050405020304" pitchFamily="18" charset="0"/>
                <a:cs typeface="Times New Roman" panose="02020603050405020304" pitchFamily="18" charset="0"/>
              </a:rPr>
              <a:t> substance, </a:t>
            </a:r>
            <a:r>
              <a:rPr lang="en-US" sz="2700" dirty="0" err="1">
                <a:latin typeface="Times New Roman" panose="02020603050405020304" pitchFamily="18" charset="0"/>
                <a:cs typeface="Times New Roman" panose="02020603050405020304" pitchFamily="18" charset="0"/>
              </a:rPr>
              <a:t>portez</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vapeur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soigneusement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vers</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nez</a:t>
            </a:r>
            <a:r>
              <a:rPr lang="en-US" sz="2700" dirty="0">
                <a:latin typeface="Times New Roman" panose="02020603050405020304" pitchFamily="18" charset="0"/>
                <a:cs typeface="Times New Roman" panose="02020603050405020304" pitchFamily="18" charset="0"/>
              </a:rPr>
              <a:t> avec la main</a:t>
            </a:r>
          </a:p>
        </p:txBody>
      </p:sp>
      <p:sp>
        <p:nvSpPr>
          <p:cNvPr id="15" name="TextBox 14"/>
          <p:cNvSpPr txBox="1"/>
          <p:nvPr/>
        </p:nvSpPr>
        <p:spPr>
          <a:xfrm>
            <a:off x="-70948" y="2084561"/>
            <a:ext cx="11934497" cy="507831"/>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Lavez</a:t>
            </a:r>
            <a:r>
              <a:rPr lang="en-US" sz="2700" dirty="0">
                <a:latin typeface="Times New Roman" panose="02020603050405020304" pitchFamily="18" charset="0"/>
                <a:cs typeface="Times New Roman" panose="02020603050405020304" pitchFamily="18" charset="0"/>
              </a:rPr>
              <a:t> les mains après </a:t>
            </a:r>
            <a:r>
              <a:rPr lang="en-US" sz="2700" dirty="0" err="1">
                <a:latin typeface="Times New Roman" panose="02020603050405020304" pitchFamily="18" charset="0"/>
                <a:cs typeface="Times New Roman" panose="02020603050405020304" pitchFamily="18" charset="0"/>
              </a:rPr>
              <a:t>avoir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manipulé</a:t>
            </a:r>
            <a:r>
              <a:rPr lang="en-US" sz="2700" dirty="0">
                <a:latin typeface="Times New Roman" panose="02020603050405020304" pitchFamily="18" charset="0"/>
                <a:cs typeface="Times New Roman" panose="02020603050405020304" pitchFamily="18" charset="0"/>
              </a:rPr>
              <a:t> les substances </a:t>
            </a:r>
            <a:r>
              <a:rPr lang="en-US" sz="2700" dirty="0" err="1">
                <a:latin typeface="Times New Roman" panose="02020603050405020304" pitchFamily="18" charset="0"/>
                <a:cs typeface="Times New Roman" panose="02020603050405020304" pitchFamily="18" charset="0"/>
              </a:rPr>
              <a:t>dangereuses</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Encore d’autres points importants</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948" y="1426786"/>
            <a:ext cx="1193449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Lorsque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vous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réchauffez</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contenu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d’une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éprouvette</a:t>
            </a:r>
            <a:r>
              <a:rPr lang="en-US" sz="2700" dirty="0">
                <a:latin typeface="Times New Roman" panose="02020603050405020304" pitchFamily="18" charset="0"/>
                <a:cs typeface="Times New Roman" panose="02020603050405020304" pitchFamily="18" charset="0"/>
              </a:rPr>
              <a:t>, ne </a:t>
            </a:r>
            <a:r>
              <a:rPr lang="en-US" sz="2700" dirty="0" err="1">
                <a:latin typeface="Times New Roman" panose="02020603050405020304" pitchFamily="18" charset="0"/>
                <a:cs typeface="Times New Roman" panose="02020603050405020304" pitchFamily="18" charset="0"/>
              </a:rPr>
              <a:t>pointez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jamais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l’ouverture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vers</a:t>
            </a:r>
            <a:r>
              <a:rPr lang="en-US" sz="2700" dirty="0">
                <a:latin typeface="Times New Roman" panose="02020603050405020304" pitchFamily="18" charset="0"/>
                <a:cs typeface="Times New Roman" panose="02020603050405020304" pitchFamily="18" charset="0"/>
              </a:rPr>
              <a:t> le visage d’un </a:t>
            </a:r>
            <a:r>
              <a:rPr lang="en-US" sz="2700" dirty="0" err="1">
                <a:latin typeface="Times New Roman" panose="02020603050405020304" pitchFamily="18" charset="0"/>
                <a:cs typeface="Times New Roman" panose="02020603050405020304" pitchFamily="18" charset="0"/>
              </a:rPr>
              <a:t>individu</a:t>
            </a:r>
            <a:endParaRPr lang="en-US" sz="27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0" y="2350116"/>
            <a:ext cx="11934497" cy="507831"/>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Il </a:t>
            </a:r>
            <a:r>
              <a:rPr lang="en-US" sz="2700" dirty="0" err="1">
                <a:latin typeface="Times New Roman" panose="02020603050405020304" pitchFamily="18" charset="0"/>
                <a:cs typeface="Times New Roman" panose="02020603050405020304" pitchFamily="18" charset="0"/>
              </a:rPr>
              <a:t>faut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toujours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surveiller</a:t>
            </a:r>
            <a:r>
              <a:rPr lang="en-US" sz="2700" dirty="0">
                <a:latin typeface="Times New Roman" panose="02020603050405020304" pitchFamily="18" charset="0"/>
                <a:cs typeface="Times New Roman" panose="02020603050405020304" pitchFamily="18" charset="0"/>
              </a:rPr>
              <a:t> un </a:t>
            </a:r>
            <a:r>
              <a:rPr lang="en-US" sz="2700" dirty="0" err="1">
                <a:latin typeface="Times New Roman" panose="02020603050405020304" pitchFamily="18" charset="0"/>
                <a:cs typeface="Times New Roman" panose="02020603050405020304" pitchFamily="18" charset="0"/>
              </a:rPr>
              <a:t>bec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bunsen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allumé</a:t>
            </a:r>
            <a:endParaRPr lang="en-US" sz="27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2993715"/>
            <a:ext cx="1193449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Si </a:t>
            </a:r>
            <a:r>
              <a:rPr lang="en-US" sz="2700" dirty="0" err="1">
                <a:latin typeface="Times New Roman" panose="02020603050405020304" pitchFamily="18" charset="0"/>
                <a:cs typeface="Times New Roman" panose="02020603050405020304" pitchFamily="18" charset="0"/>
              </a:rPr>
              <a:t>vous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sentez</a:t>
            </a:r>
            <a:r>
              <a:rPr lang="en-US" sz="2700" dirty="0">
                <a:latin typeface="Times New Roman" panose="02020603050405020304" pitchFamily="18" charset="0"/>
                <a:cs typeface="Times New Roman" panose="02020603050405020304" pitchFamily="18" charset="0"/>
              </a:rPr>
              <a:t> du gas, </a:t>
            </a:r>
            <a:r>
              <a:rPr lang="en-US" sz="2700" dirty="0" err="1">
                <a:latin typeface="Times New Roman" panose="02020603050405020304" pitchFamily="18" charset="0"/>
                <a:cs typeface="Times New Roman" panose="02020603050405020304" pitchFamily="18" charset="0"/>
              </a:rPr>
              <a:t>ou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autre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odeur</a:t>
            </a:r>
            <a:r>
              <a:rPr lang="en-US" sz="2700" dirty="0">
                <a:latin typeface="Times New Roman" panose="02020603050405020304" pitchFamily="18" charset="0"/>
                <a:cs typeface="Times New Roman" panose="02020603050405020304" pitchFamily="18" charset="0"/>
              </a:rPr>
              <a:t> bizarre, </a:t>
            </a:r>
            <a:r>
              <a:rPr lang="en-US" sz="2700" dirty="0" err="1">
                <a:latin typeface="Times New Roman" panose="02020603050405020304" pitchFamily="18" charset="0"/>
                <a:cs typeface="Times New Roman" panose="02020603050405020304" pitchFamily="18" charset="0"/>
              </a:rPr>
              <a:t>informez</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professeur</a:t>
            </a:r>
            <a:r>
              <a:rPr lang="en-US" sz="2700" dirty="0">
                <a:latin typeface="Times New Roman" panose="02020603050405020304" pitchFamily="18" charset="0"/>
                <a:cs typeface="Times New Roman" panose="02020603050405020304" pitchFamily="18" charset="0"/>
              </a:rPr>
              <a:t> tout de suite.</a:t>
            </a:r>
          </a:p>
        </p:txBody>
      </p:sp>
      <p:sp>
        <p:nvSpPr>
          <p:cNvPr id="12" name="TextBox 11"/>
          <p:cNvSpPr txBox="1"/>
          <p:nvPr/>
        </p:nvSpPr>
        <p:spPr>
          <a:xfrm>
            <a:off x="0" y="3910088"/>
            <a:ext cx="1193449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Lisez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assurez</a:t>
            </a:r>
            <a:r>
              <a:rPr lang="en-US" sz="2700" dirty="0">
                <a:latin typeface="Times New Roman" panose="02020603050405020304" pitchFamily="18" charset="0"/>
                <a:cs typeface="Times New Roman" panose="02020603050405020304" pitchFamily="18" charset="0"/>
              </a:rPr>
              <a:t> de </a:t>
            </a:r>
            <a:r>
              <a:rPr lang="en-US" sz="2700" dirty="0" err="1">
                <a:latin typeface="Times New Roman" panose="02020603050405020304" pitchFamily="18" charset="0"/>
                <a:cs typeface="Times New Roman" panose="02020603050405020304" pitchFamily="18" charset="0"/>
              </a:rPr>
              <a:t>comprendre</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suivez</a:t>
            </a:r>
            <a:r>
              <a:rPr lang="en-US" sz="2700" dirty="0">
                <a:latin typeface="Times New Roman" panose="02020603050405020304" pitchFamily="18" charset="0"/>
                <a:cs typeface="Times New Roman" panose="02020603050405020304" pitchFamily="18" charset="0"/>
              </a:rPr>
              <a:t> les </a:t>
            </a:r>
            <a:r>
              <a:rPr lang="en-US" sz="2700" dirty="0" err="1">
                <a:latin typeface="Times New Roman" panose="02020603050405020304" pitchFamily="18" charset="0"/>
                <a:cs typeface="Times New Roman" panose="02020603050405020304" pitchFamily="18" charset="0"/>
              </a:rPr>
              <a:t>étapes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d’une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expérience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soigneusement</a:t>
            </a:r>
            <a:endParaRPr lang="en-US" sz="27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0" y="4833535"/>
            <a:ext cx="1193449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Ne </a:t>
            </a:r>
            <a:r>
              <a:rPr lang="en-US" sz="2700" dirty="0" err="1">
                <a:latin typeface="Times New Roman" panose="02020603050405020304" pitchFamily="18" charset="0"/>
                <a:cs typeface="Times New Roman" panose="02020603050405020304" pitchFamily="18" charset="0"/>
              </a:rPr>
              <a:t>remettez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jamais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l’exès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d’une</a:t>
            </a:r>
            <a:r>
              <a:rPr lang="en-US" sz="2700" dirty="0">
                <a:latin typeface="Times New Roman" panose="02020603050405020304" pitchFamily="18" charset="0"/>
                <a:cs typeface="Times New Roman" panose="02020603050405020304" pitchFamily="18" charset="0"/>
              </a:rPr>
              <a:t> substance </a:t>
            </a:r>
            <a:r>
              <a:rPr lang="en-US" sz="2700" dirty="0" err="1">
                <a:latin typeface="Times New Roman" panose="02020603050405020304" pitchFamily="18" charset="0"/>
                <a:cs typeface="Times New Roman" panose="02020603050405020304" pitchFamily="18" charset="0"/>
              </a:rPr>
              <a:t>dans</a:t>
            </a:r>
            <a:r>
              <a:rPr lang="en-US" sz="2700" dirty="0">
                <a:latin typeface="Times New Roman" panose="02020603050405020304" pitchFamily="18" charset="0"/>
                <a:cs typeface="Times New Roman" panose="02020603050405020304" pitchFamily="18" charset="0"/>
              </a:rPr>
              <a:t> son </a:t>
            </a:r>
            <a:r>
              <a:rPr lang="en-US" sz="2700" dirty="0" err="1">
                <a:latin typeface="Times New Roman" panose="02020603050405020304" pitchFamily="18" charset="0"/>
                <a:cs typeface="Times New Roman" panose="02020603050405020304" pitchFamily="18" charset="0"/>
              </a:rPr>
              <a:t>récipient</a:t>
            </a:r>
            <a:r>
              <a:rPr lang="en-US" sz="2700" dirty="0">
                <a:latin typeface="Times New Roman" panose="02020603050405020304" pitchFamily="18" charset="0"/>
                <a:cs typeface="Times New Roman" panose="02020603050405020304" pitchFamily="18" charset="0"/>
              </a:rPr>
              <a:t> original, </a:t>
            </a:r>
            <a:r>
              <a:rPr lang="en-US" sz="2700" dirty="0" err="1">
                <a:latin typeface="Times New Roman" panose="02020603050405020304" pitchFamily="18" charset="0"/>
                <a:cs typeface="Times New Roman" panose="02020603050405020304" pitchFamily="18" charset="0"/>
              </a:rPr>
              <a:t>prenez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seulement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dont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vous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avez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besoin</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85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Et encore d’autres points importants</a:t>
            </a:r>
            <a:endParaRPr lang="en-US" sz="4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3295602"/>
            <a:ext cx="9119038" cy="1754326"/>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Lorsque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vous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transférez</a:t>
            </a:r>
            <a:r>
              <a:rPr lang="en-US" sz="2700" dirty="0">
                <a:latin typeface="Times New Roman" panose="02020603050405020304" pitchFamily="18" charset="0"/>
                <a:cs typeface="Times New Roman" panose="02020603050405020304" pitchFamily="18" charset="0"/>
              </a:rPr>
              <a:t> un </a:t>
            </a:r>
            <a:r>
              <a:rPr lang="en-US" sz="2700" dirty="0" err="1">
                <a:latin typeface="Times New Roman" panose="02020603050405020304" pitchFamily="18" charset="0"/>
                <a:cs typeface="Times New Roman" panose="02020603050405020304" pitchFamily="18" charset="0"/>
              </a:rPr>
              <a:t>liquide</a:t>
            </a:r>
            <a:r>
              <a:rPr lang="en-US" sz="2700" dirty="0">
                <a:latin typeface="Times New Roman" panose="02020603050405020304" pitchFamily="18" charset="0"/>
                <a:cs typeface="Times New Roman" panose="02020603050405020304" pitchFamily="18" charset="0"/>
              </a:rPr>
              <a:t> d’un </a:t>
            </a:r>
            <a:r>
              <a:rPr lang="en-US" sz="2700" dirty="0" err="1">
                <a:latin typeface="Times New Roman" panose="02020603050405020304" pitchFamily="18" charset="0"/>
                <a:cs typeface="Times New Roman" panose="02020603050405020304" pitchFamily="18" charset="0"/>
              </a:rPr>
              <a:t>récipient</a:t>
            </a:r>
            <a:r>
              <a:rPr lang="en-US" sz="2700" dirty="0">
                <a:latin typeface="Times New Roman" panose="02020603050405020304" pitchFamily="18" charset="0"/>
                <a:cs typeface="Times New Roman" panose="02020603050405020304" pitchFamily="18" charset="0"/>
              </a:rPr>
              <a:t> à un </a:t>
            </a:r>
            <a:r>
              <a:rPr lang="en-US" sz="2700" dirty="0" err="1">
                <a:latin typeface="Times New Roman" panose="02020603050405020304" pitchFamily="18" charset="0"/>
                <a:cs typeface="Times New Roman" panose="02020603050405020304" pitchFamily="18" charset="0"/>
              </a:rPr>
              <a:t>autre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assurez</a:t>
            </a:r>
            <a:r>
              <a:rPr lang="en-US" sz="2700" dirty="0">
                <a:latin typeface="Times New Roman" panose="02020603050405020304" pitchFamily="18" charset="0"/>
                <a:cs typeface="Times New Roman" panose="02020603050405020304" pitchFamily="18" charset="0"/>
              </a:rPr>
              <a:t> que les deux </a:t>
            </a:r>
            <a:r>
              <a:rPr lang="en-US" sz="2700" dirty="0" err="1">
                <a:latin typeface="Times New Roman" panose="02020603050405020304" pitchFamily="18" charset="0"/>
                <a:cs typeface="Times New Roman" panose="02020603050405020304" pitchFamily="18" charset="0"/>
              </a:rPr>
              <a:t>récipients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en</a:t>
            </a:r>
            <a:r>
              <a:rPr lang="en-US" sz="2700" dirty="0">
                <a:latin typeface="Times New Roman" panose="02020603050405020304" pitchFamily="18" charset="0"/>
                <a:cs typeface="Times New Roman" panose="02020603050405020304" pitchFamily="18" charset="0"/>
              </a:rPr>
              <a:t>-dessous du </a:t>
            </a:r>
            <a:r>
              <a:rPr lang="en-US" sz="2700" dirty="0" err="1">
                <a:latin typeface="Times New Roman" panose="02020603050405020304" pitchFamily="18" charset="0"/>
                <a:cs typeface="Times New Roman" panose="02020603050405020304" pitchFamily="18" charset="0"/>
              </a:rPr>
              <a:t>niveau</a:t>
            </a:r>
            <a:r>
              <a:rPr lang="en-US" sz="2700" dirty="0">
                <a:latin typeface="Times New Roman" panose="02020603050405020304" pitchFamily="18" charset="0"/>
                <a:cs typeface="Times New Roman" panose="02020603050405020304" pitchFamily="18" charset="0"/>
              </a:rPr>
              <a:t> des </a:t>
            </a:r>
            <a:r>
              <a:rPr lang="en-US" sz="2700" dirty="0" err="1">
                <a:latin typeface="Times New Roman" panose="02020603050405020304" pitchFamily="18" charset="0"/>
                <a:cs typeface="Times New Roman" panose="02020603050405020304" pitchFamily="18" charset="0"/>
              </a:rPr>
              <a:t>yeux</a:t>
            </a:r>
            <a:r>
              <a:rPr lang="en-US" sz="2700" dirty="0">
                <a:latin typeface="Times New Roman" panose="02020603050405020304" pitchFamily="18" charset="0"/>
                <a:cs typeface="Times New Roman" panose="02020603050405020304" pitchFamily="18" charset="0"/>
              </a:rPr>
              <a:t> et mis dans </a:t>
            </a:r>
            <a:r>
              <a:rPr lang="en-US" sz="2700" dirty="0" err="1">
                <a:latin typeface="Times New Roman" panose="02020603050405020304" pitchFamily="18" charset="0"/>
                <a:cs typeface="Times New Roman" panose="02020603050405020304" pitchFamily="18" charset="0"/>
              </a:rPr>
              <a:t>une</a:t>
            </a:r>
            <a:r>
              <a:rPr lang="en-US" sz="2700" dirty="0">
                <a:latin typeface="Times New Roman" panose="02020603050405020304" pitchFamily="18" charset="0"/>
                <a:cs typeface="Times New Roman" panose="02020603050405020304" pitchFamily="18" charset="0"/>
              </a:rPr>
              <a:t> place </a:t>
            </a:r>
            <a:r>
              <a:rPr lang="en-US" sz="2700" dirty="0" err="1">
                <a:latin typeface="Times New Roman" panose="02020603050405020304" pitchFamily="18" charset="0"/>
                <a:cs typeface="Times New Roman" panose="02020603050405020304" pitchFamily="18" charset="0"/>
              </a:rPr>
              <a:t>où</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ils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peu</a:t>
            </a:r>
            <a:r>
              <a:rPr lang="en-US" sz="2700" dirty="0">
                <a:latin typeface="Times New Roman" panose="02020603050405020304" pitchFamily="18" charset="0"/>
                <a:cs typeface="Times New Roman" panose="02020603050405020304" pitchFamily="18" charset="0"/>
              </a:rPr>
              <a:t> probable d’être </a:t>
            </a:r>
            <a:r>
              <a:rPr lang="en-US" sz="2700" dirty="0" err="1">
                <a:latin typeface="Times New Roman" panose="02020603050405020304" pitchFamily="18" charset="0"/>
                <a:cs typeface="Times New Roman" panose="02020603050405020304" pitchFamily="18" charset="0"/>
              </a:rPr>
              <a:t>renversés</a:t>
            </a:r>
            <a:endParaRPr lang="en-US" sz="27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0" y="1187506"/>
            <a:ext cx="11934497" cy="507831"/>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Vérifez</a:t>
            </a:r>
            <a:r>
              <a:rPr lang="en-US" sz="2700" dirty="0">
                <a:latin typeface="Times New Roman" panose="02020603050405020304" pitchFamily="18" charset="0"/>
                <a:cs typeface="Times New Roman" panose="02020603050405020304" pitchFamily="18" charset="0"/>
              </a:rPr>
              <a:t> la </a:t>
            </a:r>
            <a:r>
              <a:rPr lang="en-US" sz="2700" dirty="0" err="1">
                <a:latin typeface="Times New Roman" panose="02020603050405020304" pitchFamily="18" charset="0"/>
                <a:cs typeface="Times New Roman" panose="02020603050405020304" pitchFamily="18" charset="0"/>
              </a:rPr>
              <a:t>température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d’une</a:t>
            </a:r>
            <a:r>
              <a:rPr lang="en-US" sz="2700" dirty="0">
                <a:latin typeface="Times New Roman" panose="02020603050405020304" pitchFamily="18" charset="0"/>
                <a:cs typeface="Times New Roman" panose="02020603050405020304" pitchFamily="18" charset="0"/>
              </a:rPr>
              <a:t> surface avec le dos de la main</a:t>
            </a:r>
          </a:p>
        </p:txBody>
      </p:sp>
      <p:sp>
        <p:nvSpPr>
          <p:cNvPr id="15" name="TextBox 14"/>
          <p:cNvSpPr txBox="1"/>
          <p:nvPr/>
        </p:nvSpPr>
        <p:spPr>
          <a:xfrm>
            <a:off x="0" y="1751705"/>
            <a:ext cx="8142514" cy="507831"/>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Étiquetez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toujours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chaque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réactif</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produit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chimique</a:t>
            </a:r>
            <a:endParaRPr lang="en-US" sz="27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0" y="5670494"/>
            <a:ext cx="11934497" cy="1292662"/>
          </a:xfrm>
          <a:prstGeom prst="rect">
            <a:avLst/>
          </a:prstGeom>
          <a:noFill/>
        </p:spPr>
        <p:txBody>
          <a:bodyPr wrap="square" rtlCol="0">
            <a:spAutoFit/>
          </a:bodyPr>
          <a:lstStyle/>
          <a:p>
            <a:pPr marL="457200" indent="-457200">
              <a:buFont typeface="Arial" panose="020B0604020202020204" pitchFamily="34" charset="0"/>
              <a:buChar char="•"/>
            </a:pPr>
            <a:r>
              <a:rPr lang="en-US" sz="3900" dirty="0">
                <a:latin typeface="Times New Roman" panose="02020603050405020304" pitchFamily="18" charset="0"/>
                <a:cs typeface="Times New Roman" panose="02020603050405020304" pitchFamily="18" charset="0"/>
              </a:rPr>
              <a:t>NETTOYEZ TOUJOURS VOS AFFAIRES ET REMETTEZ TOUS MATÉTIAUX.</a:t>
            </a:r>
          </a:p>
        </p:txBody>
      </p:sp>
      <p:pic>
        <p:nvPicPr>
          <p:cNvPr id="4098" name="Picture 2" descr="Image result for waftin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9037" y="3369717"/>
            <a:ext cx="2476500" cy="1781176"/>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315904"/>
            <a:ext cx="11595537" cy="92333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Si </a:t>
            </a:r>
            <a:r>
              <a:rPr lang="en-US" sz="2700" dirty="0" err="1">
                <a:latin typeface="Times New Roman" panose="02020603050405020304" pitchFamily="18" charset="0"/>
                <a:cs typeface="Times New Roman" panose="02020603050405020304" pitchFamily="18" charset="0"/>
              </a:rPr>
              <a:t>vous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mélangez</a:t>
            </a:r>
            <a:r>
              <a:rPr lang="en-US" sz="2700" dirty="0">
                <a:latin typeface="Times New Roman" panose="02020603050405020304" pitchFamily="18" charset="0"/>
                <a:cs typeface="Times New Roman" panose="02020603050405020304" pitchFamily="18" charset="0"/>
              </a:rPr>
              <a:t> un </a:t>
            </a:r>
            <a:r>
              <a:rPr lang="en-US" sz="2700" dirty="0" err="1">
                <a:latin typeface="Times New Roman" panose="02020603050405020304" pitchFamily="18" charset="0"/>
                <a:cs typeface="Times New Roman" panose="02020603050405020304" pitchFamily="18" charset="0"/>
              </a:rPr>
              <a:t>acide</a:t>
            </a:r>
            <a:r>
              <a:rPr lang="en-US" sz="2700" dirty="0">
                <a:latin typeface="Times New Roman" panose="02020603050405020304" pitchFamily="18" charset="0"/>
                <a:cs typeface="Times New Roman" panose="02020603050405020304" pitchFamily="18" charset="0"/>
              </a:rPr>
              <a:t> avec de </a:t>
            </a:r>
            <a:r>
              <a:rPr lang="en-US" sz="2700" dirty="0" err="1">
                <a:latin typeface="Times New Roman" panose="02020603050405020304" pitchFamily="18" charset="0"/>
                <a:cs typeface="Times New Roman" panose="02020603050405020304" pitchFamily="18" charset="0"/>
              </a:rPr>
              <a:t>l’eau</a:t>
            </a:r>
            <a:r>
              <a:rPr lang="en-US" sz="2700" dirty="0">
                <a:latin typeface="Times New Roman" panose="02020603050405020304" pitchFamily="18" charset="0"/>
                <a:cs typeface="Times New Roman" panose="02020603050405020304" pitchFamily="18" charset="0"/>
              </a:rPr>
              <a:t>, on </a:t>
            </a:r>
            <a:r>
              <a:rPr lang="en-US" sz="2700" dirty="0" err="1">
                <a:latin typeface="Times New Roman" panose="02020603050405020304" pitchFamily="18" charset="0"/>
                <a:cs typeface="Times New Roman" panose="02020603050405020304" pitchFamily="18" charset="0"/>
              </a:rPr>
              <a:t>ajoute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l’acide</a:t>
            </a:r>
            <a:r>
              <a:rPr lang="en-US" sz="2700" dirty="0">
                <a:latin typeface="Times New Roman" panose="02020603050405020304" pitchFamily="18" charset="0"/>
                <a:cs typeface="Times New Roman" panose="02020603050405020304" pitchFamily="18" charset="0"/>
              </a:rPr>
              <a:t> à </a:t>
            </a:r>
            <a:r>
              <a:rPr lang="en-US" sz="2700" dirty="0" err="1">
                <a:latin typeface="Times New Roman" panose="02020603050405020304" pitchFamily="18" charset="0"/>
                <a:cs typeface="Times New Roman" panose="02020603050405020304" pitchFamily="18" charset="0"/>
              </a:rPr>
              <a:t>l’eau</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jamais</a:t>
            </a:r>
            <a:r>
              <a:rPr lang="en-US" sz="2700" dirty="0">
                <a:latin typeface="Times New Roman" panose="02020603050405020304" pitchFamily="18" charset="0"/>
                <a:cs typeface="Times New Roman" panose="02020603050405020304" pitchFamily="18" charset="0"/>
              </a:rPr>
              <a:t> vice-versa</a:t>
            </a:r>
          </a:p>
        </p:txBody>
      </p:sp>
      <p:sp>
        <p:nvSpPr>
          <p:cNvPr id="9" name="TextBox 8">
            <a:extLst>
              <a:ext uri="{FF2B5EF4-FFF2-40B4-BE49-F238E27FC236}">
                <a16:creationId xmlns:a16="http://schemas.microsoft.com/office/drawing/2014/main" id="{B60973CC-B321-4BB6-9848-91DC1C1CC09B}"/>
              </a:ext>
            </a:extLst>
          </p:cNvPr>
          <p:cNvSpPr txBox="1"/>
          <p:nvPr/>
        </p:nvSpPr>
        <p:spPr>
          <a:xfrm>
            <a:off x="0" y="5106296"/>
            <a:ext cx="11742234" cy="507831"/>
          </a:xfrm>
          <a:prstGeom prst="rect">
            <a:avLst/>
          </a:prstGeom>
          <a:noFill/>
        </p:spPr>
        <p:txBody>
          <a:bodyPr wrap="square" rtlCol="0">
            <a:spAutoFit/>
          </a:bodyPr>
          <a:lstStyle/>
          <a:p>
            <a:pPr marL="457200" indent="-457200">
              <a:buFont typeface="Arial" panose="020B0604020202020204" pitchFamily="34" charset="0"/>
              <a:buChar char="•"/>
            </a:pPr>
            <a:r>
              <a:rPr lang="en-US" sz="2700" dirty="0" err="1">
                <a:latin typeface="Times New Roman" panose="02020603050405020304" pitchFamily="18" charset="0"/>
                <a:cs typeface="Times New Roman" panose="02020603050405020304" pitchFamily="18" charset="0"/>
              </a:rPr>
              <a:t>Amener</a:t>
            </a:r>
            <a:r>
              <a:rPr lang="en-US" sz="2700" dirty="0">
                <a:latin typeface="Times New Roman" panose="02020603050405020304" pitchFamily="18" charset="0"/>
                <a:cs typeface="Times New Roman" panose="02020603050405020304" pitchFamily="18" charset="0"/>
              </a:rPr>
              <a:t> un </a:t>
            </a:r>
            <a:r>
              <a:rPr lang="en-US" sz="2700" dirty="0" err="1">
                <a:latin typeface="Times New Roman" panose="02020603050405020304" pitchFamily="18" charset="0"/>
                <a:cs typeface="Times New Roman" panose="02020603050405020304" pitchFamily="18" charset="0"/>
              </a:rPr>
              <a:t>odeur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vers</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nez</a:t>
            </a:r>
            <a:r>
              <a:rPr lang="en-US" sz="2700" dirty="0">
                <a:latin typeface="Times New Roman" panose="02020603050405020304" pitchFamily="18" charset="0"/>
                <a:cs typeface="Times New Roman" panose="02020603050405020304" pitchFamily="18" charset="0"/>
              </a:rPr>
              <a:t>, pas vice versa</a:t>
            </a:r>
          </a:p>
        </p:txBody>
      </p:sp>
    </p:spTree>
    <p:extLst>
      <p:ext uri="{BB962C8B-B14F-4D97-AF65-F5344CB8AC3E}">
        <p14:creationId xmlns:p14="http://schemas.microsoft.com/office/powerpoint/2010/main" val="410139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500" fill="hold"/>
                                        <p:tgtEl>
                                          <p:spTgt spid="4098"/>
                                        </p:tgtEl>
                                        <p:attrNameLst>
                                          <p:attrName>ppt_x</p:attrName>
                                        </p:attrNameLst>
                                      </p:cBhvr>
                                      <p:tavLst>
                                        <p:tav tm="0">
                                          <p:val>
                                            <p:strVal val="#ppt_x"/>
                                          </p:val>
                                        </p:tav>
                                        <p:tav tm="100000">
                                          <p:val>
                                            <p:strVal val="#ppt_x"/>
                                          </p:val>
                                        </p:tav>
                                      </p:tavLst>
                                    </p:anim>
                                    <p:anim calcmode="lin" valueType="num">
                                      <p:cBhvr additive="base">
                                        <p:cTn id="3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Les symboles du Système d’information sur les matières dangereuses au travail, S.I.M.D.U.T.</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1213646"/>
            <a:ext cx="11934497"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Les symbols de S.I.M.D.U.T. </a:t>
            </a:r>
            <a:r>
              <a:rPr lang="en-US" sz="2700" dirty="0" err="1">
                <a:latin typeface="Times New Roman" panose="02020603050405020304" pitchFamily="18" charset="0"/>
                <a:cs typeface="Times New Roman" panose="02020603050405020304" pitchFamily="18" charset="0"/>
              </a:rPr>
              <a:t>slont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utilisés</a:t>
            </a:r>
            <a:r>
              <a:rPr lang="en-US" sz="2700" dirty="0">
                <a:latin typeface="Times New Roman" panose="02020603050405020304" pitchFamily="18" charset="0"/>
                <a:cs typeface="Times New Roman" panose="02020603050405020304" pitchFamily="18" charset="0"/>
              </a:rPr>
              <a:t> pour </a:t>
            </a:r>
            <a:r>
              <a:rPr lang="en-US" sz="2700" dirty="0" err="1">
                <a:latin typeface="Times New Roman" panose="02020603050405020304" pitchFamily="18" charset="0"/>
                <a:cs typeface="Times New Roman" panose="02020603050405020304" pitchFamily="18" charset="0"/>
              </a:rPr>
              <a:t>indiquer</a:t>
            </a:r>
            <a:r>
              <a:rPr lang="en-US" sz="2700" dirty="0">
                <a:latin typeface="Times New Roman" panose="02020603050405020304" pitchFamily="18" charset="0"/>
                <a:cs typeface="Times New Roman" panose="02020603050405020304" pitchFamily="18" charset="0"/>
              </a:rPr>
              <a:t> un danger </a:t>
            </a:r>
            <a:r>
              <a:rPr lang="en-US" sz="2700" dirty="0" err="1">
                <a:latin typeface="Times New Roman" panose="02020603050405020304" pitchFamily="18" charset="0"/>
                <a:cs typeface="Times New Roman" panose="02020603050405020304" pitchFamily="18" charset="0"/>
              </a:rPr>
              <a:t>spécifique</a:t>
            </a:r>
            <a:r>
              <a:rPr lang="en-US" sz="2700" dirty="0">
                <a:latin typeface="Times New Roman" panose="02020603050405020304" pitchFamily="18" charset="0"/>
                <a:cs typeface="Times New Roman" panose="02020603050405020304" pitchFamily="18" charset="0"/>
              </a:rPr>
              <a:t>.</a:t>
            </a:r>
          </a:p>
        </p:txBody>
      </p:sp>
      <p:pic>
        <p:nvPicPr>
          <p:cNvPr id="6" name="Content Placeholder 3" descr="gas.jpg"/>
          <p:cNvPicPr>
            <a:picLocks noGrp="1" noChangeAspect="1"/>
          </p:cNvPicPr>
          <p:nvPr>
            <p:ph idx="1"/>
          </p:nvPr>
        </p:nvPicPr>
        <p:blipFill>
          <a:blip r:embed="rId2" cstate="print"/>
          <a:stretch>
            <a:fillRect/>
          </a:stretch>
        </p:blipFill>
        <p:spPr>
          <a:xfrm>
            <a:off x="0" y="1721477"/>
            <a:ext cx="1293514" cy="1241773"/>
          </a:xfrm>
          <a:ln>
            <a:solidFill>
              <a:srgbClr val="003300"/>
            </a:solidFill>
          </a:ln>
        </p:spPr>
      </p:pic>
      <p:pic>
        <p:nvPicPr>
          <p:cNvPr id="8" name="Content Placeholder 3" descr="flammable-inflammable.jpg"/>
          <p:cNvPicPr>
            <a:picLocks noChangeAspect="1"/>
          </p:cNvPicPr>
          <p:nvPr/>
        </p:nvPicPr>
        <p:blipFill>
          <a:blip r:embed="rId3" cstate="print"/>
          <a:stretch>
            <a:fillRect/>
          </a:stretch>
        </p:blipFill>
        <p:spPr>
          <a:xfrm>
            <a:off x="0" y="3010873"/>
            <a:ext cx="1293514" cy="1241773"/>
          </a:xfrm>
          <a:prstGeom prst="rect">
            <a:avLst/>
          </a:prstGeom>
          <a:ln>
            <a:solidFill>
              <a:srgbClr val="003300"/>
            </a:solidFill>
          </a:ln>
        </p:spPr>
      </p:pic>
      <p:pic>
        <p:nvPicPr>
          <p:cNvPr id="10" name="Content Placeholder 3" descr="oxidizing-comburants.jpg"/>
          <p:cNvPicPr>
            <a:picLocks noChangeAspect="1"/>
          </p:cNvPicPr>
          <p:nvPr/>
        </p:nvPicPr>
        <p:blipFill>
          <a:blip r:embed="rId4" cstate="print"/>
          <a:stretch>
            <a:fillRect/>
          </a:stretch>
        </p:blipFill>
        <p:spPr>
          <a:xfrm>
            <a:off x="-1" y="4315825"/>
            <a:ext cx="1293516" cy="1241775"/>
          </a:xfrm>
          <a:prstGeom prst="rect">
            <a:avLst/>
          </a:prstGeom>
          <a:ln>
            <a:solidFill>
              <a:srgbClr val="003300"/>
            </a:solidFill>
          </a:ln>
        </p:spPr>
      </p:pic>
      <p:pic>
        <p:nvPicPr>
          <p:cNvPr id="11" name="Content Placeholder 3" descr="effects-effets.jpg"/>
          <p:cNvPicPr>
            <a:picLocks noChangeAspect="1"/>
          </p:cNvPicPr>
          <p:nvPr/>
        </p:nvPicPr>
        <p:blipFill>
          <a:blip r:embed="rId5" cstate="print"/>
          <a:stretch>
            <a:fillRect/>
          </a:stretch>
        </p:blipFill>
        <p:spPr>
          <a:xfrm>
            <a:off x="-1" y="5620778"/>
            <a:ext cx="1293516" cy="1293516"/>
          </a:xfrm>
          <a:prstGeom prst="rect">
            <a:avLst/>
          </a:prstGeom>
          <a:ln>
            <a:solidFill>
              <a:srgbClr val="003300"/>
            </a:solidFill>
          </a:ln>
        </p:spPr>
      </p:pic>
      <p:pic>
        <p:nvPicPr>
          <p:cNvPr id="12" name="Content Placeholder 3" descr="bio.jpg"/>
          <p:cNvPicPr>
            <a:picLocks noChangeAspect="1"/>
          </p:cNvPicPr>
          <p:nvPr/>
        </p:nvPicPr>
        <p:blipFill>
          <a:blip r:embed="rId6" cstate="print"/>
          <a:stretch>
            <a:fillRect/>
          </a:stretch>
        </p:blipFill>
        <p:spPr>
          <a:xfrm>
            <a:off x="5898471" y="1621012"/>
            <a:ext cx="1293514" cy="1275795"/>
          </a:xfrm>
          <a:prstGeom prst="rect">
            <a:avLst/>
          </a:prstGeom>
          <a:ln>
            <a:solidFill>
              <a:srgbClr val="003300"/>
            </a:solidFill>
          </a:ln>
        </p:spPr>
      </p:pic>
      <p:pic>
        <p:nvPicPr>
          <p:cNvPr id="13" name="Content Placeholder 3" descr="corrosive.jpg"/>
          <p:cNvPicPr>
            <a:picLocks noChangeAspect="1"/>
          </p:cNvPicPr>
          <p:nvPr/>
        </p:nvPicPr>
        <p:blipFill>
          <a:blip r:embed="rId7" cstate="print"/>
          <a:stretch>
            <a:fillRect/>
          </a:stretch>
        </p:blipFill>
        <p:spPr>
          <a:xfrm>
            <a:off x="5898470" y="2937567"/>
            <a:ext cx="1293515" cy="1275795"/>
          </a:xfrm>
          <a:prstGeom prst="rect">
            <a:avLst/>
          </a:prstGeom>
          <a:ln>
            <a:solidFill>
              <a:srgbClr val="003300"/>
            </a:solidFill>
          </a:ln>
        </p:spPr>
      </p:pic>
      <p:pic>
        <p:nvPicPr>
          <p:cNvPr id="14" name="Content Placeholder 3" descr="reactive.jpg"/>
          <p:cNvPicPr>
            <a:picLocks noChangeAspect="1"/>
          </p:cNvPicPr>
          <p:nvPr/>
        </p:nvPicPr>
        <p:blipFill>
          <a:blip r:embed="rId8" cstate="print"/>
          <a:stretch>
            <a:fillRect/>
          </a:stretch>
        </p:blipFill>
        <p:spPr>
          <a:xfrm>
            <a:off x="5898469" y="4259531"/>
            <a:ext cx="1293515" cy="1258555"/>
          </a:xfrm>
          <a:prstGeom prst="rect">
            <a:avLst/>
          </a:prstGeom>
          <a:ln>
            <a:solidFill>
              <a:srgbClr val="003300"/>
            </a:solidFill>
          </a:ln>
        </p:spPr>
      </p:pic>
      <p:pic>
        <p:nvPicPr>
          <p:cNvPr id="15" name="Content Placeholder 3" descr="toxic-toxiques.jpg"/>
          <p:cNvPicPr>
            <a:picLocks noChangeAspect="1"/>
          </p:cNvPicPr>
          <p:nvPr/>
        </p:nvPicPr>
        <p:blipFill>
          <a:blip r:embed="rId9" cstate="print"/>
          <a:stretch>
            <a:fillRect/>
          </a:stretch>
        </p:blipFill>
        <p:spPr>
          <a:xfrm>
            <a:off x="5898470" y="5564484"/>
            <a:ext cx="1293514" cy="1275795"/>
          </a:xfrm>
          <a:prstGeom prst="rect">
            <a:avLst/>
          </a:prstGeom>
          <a:ln>
            <a:solidFill>
              <a:srgbClr val="003300"/>
            </a:solidFill>
          </a:ln>
        </p:spPr>
      </p:pic>
      <p:sp>
        <p:nvSpPr>
          <p:cNvPr id="16" name="TextBox 15"/>
          <p:cNvSpPr txBox="1"/>
          <p:nvPr/>
        </p:nvSpPr>
        <p:spPr>
          <a:xfrm>
            <a:off x="7191983" y="5740716"/>
            <a:ext cx="4877553" cy="923330"/>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toxiques</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infectieuses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ayant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d’autres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effets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toxiques</a:t>
            </a:r>
            <a:endParaRPr lang="en-US" sz="27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191984" y="2004993"/>
            <a:ext cx="3962452"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infectieuses</a:t>
            </a:r>
            <a:endParaRPr lang="en-US" sz="27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191984" y="3321548"/>
            <a:ext cx="3962452"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corrosives</a:t>
            </a:r>
          </a:p>
        </p:txBody>
      </p:sp>
      <p:sp>
        <p:nvSpPr>
          <p:cNvPr id="19" name="TextBox 18"/>
          <p:cNvSpPr txBox="1"/>
          <p:nvPr/>
        </p:nvSpPr>
        <p:spPr>
          <a:xfrm>
            <a:off x="7191984" y="4634892"/>
            <a:ext cx="4877552"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réactives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dangereuses</a:t>
            </a:r>
            <a:endParaRPr lang="en-US" sz="27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93514" y="2043360"/>
            <a:ext cx="2475187"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Gaz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comprimé</a:t>
            </a:r>
            <a:endParaRPr lang="en-US" sz="27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293514" y="3170094"/>
            <a:ext cx="3962452" cy="923330"/>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inflammables et combustibles</a:t>
            </a:r>
          </a:p>
        </p:txBody>
      </p:sp>
      <p:sp>
        <p:nvSpPr>
          <p:cNvPr id="22" name="TextBox 21"/>
          <p:cNvSpPr txBox="1"/>
          <p:nvPr/>
        </p:nvSpPr>
        <p:spPr>
          <a:xfrm>
            <a:off x="1293514" y="4682796"/>
            <a:ext cx="3962452"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comburantes</a:t>
            </a:r>
            <a:endParaRPr lang="en-US" sz="27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93514" y="5598122"/>
            <a:ext cx="4604954" cy="1338828"/>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Matières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toxiques</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infectieuses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causant</a:t>
            </a:r>
            <a:r>
              <a:rPr lang="en-US" sz="2700" dirty="0">
                <a:latin typeface="Times New Roman" panose="02020603050405020304" pitchFamily="18" charset="0"/>
                <a:cs typeface="Times New Roman" panose="02020603050405020304" pitchFamily="18" charset="0"/>
              </a:rPr>
              <a:t> des </a:t>
            </a:r>
            <a:r>
              <a:rPr lang="en-US" sz="2700" dirty="0" err="1">
                <a:latin typeface="Times New Roman" panose="02020603050405020304" pitchFamily="18" charset="0"/>
                <a:cs typeface="Times New Roman" panose="02020603050405020304" pitchFamily="18" charset="0"/>
              </a:rPr>
              <a:t>effets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immédiats</a:t>
            </a:r>
            <a:r>
              <a:rPr lang="en-US" sz="2700" dirty="0">
                <a:latin typeface="Times New Roman" panose="02020603050405020304" pitchFamily="18" charset="0"/>
                <a:cs typeface="Times New Roman" panose="02020603050405020304" pitchFamily="18" charset="0"/>
              </a:rPr>
              <a:t> et graves</a:t>
            </a:r>
          </a:p>
        </p:txBody>
      </p:sp>
    </p:spTree>
    <p:extLst>
      <p:ext uri="{BB962C8B-B14F-4D97-AF65-F5344CB8AC3E}">
        <p14:creationId xmlns:p14="http://schemas.microsoft.com/office/powerpoint/2010/main" val="67896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540334A-2BAE-45BA-8C31-101A0DF32227}"/>
              </a:ext>
            </a:extLst>
          </p:cNvPr>
          <p:cNvSpPr/>
          <p:nvPr/>
        </p:nvSpPr>
        <p:spPr>
          <a:xfrm>
            <a:off x="853078" y="4890532"/>
            <a:ext cx="6933877"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05FE8429-7BD2-447C-BC7E-9C620A5D1E03}"/>
              </a:ext>
            </a:extLst>
          </p:cNvPr>
          <p:cNvSpPr/>
          <p:nvPr/>
        </p:nvSpPr>
        <p:spPr>
          <a:xfrm>
            <a:off x="853078" y="5553021"/>
            <a:ext cx="6933879"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CE6C8E57-EABC-4D6D-B254-9CEEE9431085}"/>
              </a:ext>
            </a:extLst>
          </p:cNvPr>
          <p:cNvSpPr/>
          <p:nvPr/>
        </p:nvSpPr>
        <p:spPr>
          <a:xfrm>
            <a:off x="853079" y="6223555"/>
            <a:ext cx="6933876"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853079" y="4236085"/>
            <a:ext cx="6933876"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Le système du N.F.P.A. – le « diamant du feu »</a:t>
            </a:r>
            <a:endParaRPr lang="en-US" sz="4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2919" y="937219"/>
            <a:ext cx="8713879" cy="1754326"/>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Le </a:t>
            </a:r>
            <a:r>
              <a:rPr lang="en-US" sz="2700" dirty="0" err="1">
                <a:latin typeface="Times New Roman" panose="02020603050405020304" pitchFamily="18" charset="0"/>
                <a:cs typeface="Times New Roman" panose="02020603050405020304" pitchFamily="18" charset="0"/>
              </a:rPr>
              <a:t>système</a:t>
            </a:r>
            <a:r>
              <a:rPr lang="en-US" sz="2700" dirty="0">
                <a:latin typeface="Times New Roman" panose="02020603050405020304" pitchFamily="18" charset="0"/>
                <a:cs typeface="Times New Roman" panose="02020603050405020304" pitchFamily="18" charset="0"/>
              </a:rPr>
              <a:t> du National Fire Protection </a:t>
            </a:r>
            <a:r>
              <a:rPr lang="en-US" sz="2700" dirty="0" err="1">
                <a:latin typeface="Times New Roman" panose="02020603050405020304" pitchFamily="18" charset="0"/>
                <a:cs typeface="Times New Roman" panose="02020603050405020304" pitchFamily="18" charset="0"/>
              </a:rPr>
              <a:t>Associaiton</a:t>
            </a:r>
            <a:r>
              <a:rPr lang="en-US" sz="2700" dirty="0">
                <a:latin typeface="Times New Roman" panose="02020603050405020304" pitchFamily="18" charset="0"/>
                <a:cs typeface="Times New Roman" panose="02020603050405020304" pitchFamily="18" charset="0"/>
              </a:rPr>
              <a:t>, N.F.P.A., </a:t>
            </a:r>
            <a:r>
              <a:rPr lang="en-US" sz="2700" dirty="0" err="1">
                <a:latin typeface="Times New Roman" panose="02020603050405020304" pitchFamily="18" charset="0"/>
                <a:cs typeface="Times New Roman" panose="02020603050405020304" pitchFamily="18" charset="0"/>
              </a:rPr>
              <a:t>système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d’étiquetage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utilise</a:t>
            </a:r>
            <a:r>
              <a:rPr lang="en-US" sz="2700" dirty="0">
                <a:latin typeface="Times New Roman" panose="02020603050405020304" pitchFamily="18" charset="0"/>
                <a:cs typeface="Times New Roman" panose="02020603050405020304" pitchFamily="18" charset="0"/>
              </a:rPr>
              <a:t> un </a:t>
            </a:r>
            <a:r>
              <a:rPr lang="en-US" sz="2700" dirty="0" err="1">
                <a:latin typeface="Times New Roman" panose="02020603050405020304" pitchFamily="18" charset="0"/>
                <a:cs typeface="Times New Roman" panose="02020603050405020304" pitchFamily="18" charset="0"/>
              </a:rPr>
              <a:t>losange</a:t>
            </a:r>
            <a:r>
              <a:rPr lang="en-US" sz="2700" dirty="0">
                <a:latin typeface="Times New Roman" panose="02020603050405020304" pitchFamily="18" charset="0"/>
                <a:cs typeface="Times New Roman" panose="02020603050405020304" pitchFamily="18" charset="0"/>
              </a:rPr>
              <a:t> avec quatre petits </a:t>
            </a:r>
            <a:r>
              <a:rPr lang="en-US" sz="2700" dirty="0" err="1">
                <a:latin typeface="Times New Roman" panose="02020603050405020304" pitchFamily="18" charset="0"/>
                <a:cs typeface="Times New Roman" panose="02020603050405020304" pitchFamily="18" charset="0"/>
              </a:rPr>
              <a:t>losanges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-dedans, </a:t>
            </a:r>
            <a:r>
              <a:rPr lang="en-US" sz="2700" dirty="0" err="1">
                <a:latin typeface="Times New Roman" panose="02020603050405020304" pitchFamily="18" charset="0"/>
                <a:cs typeface="Times New Roman" panose="02020603050405020304" pitchFamily="18" charset="0"/>
              </a:rPr>
              <a:t>chacun</a:t>
            </a:r>
            <a:r>
              <a:rPr lang="en-US" sz="2700" dirty="0">
                <a:latin typeface="Times New Roman" panose="02020603050405020304" pitchFamily="18" charset="0"/>
                <a:cs typeface="Times New Roman" panose="02020603050405020304" pitchFamily="18" charset="0"/>
              </a:rPr>
              <a:t> representant le </a:t>
            </a:r>
            <a:r>
              <a:rPr lang="en-US" sz="2700" dirty="0" err="1">
                <a:latin typeface="Times New Roman" panose="02020603050405020304" pitchFamily="18" charset="0"/>
                <a:cs typeface="Times New Roman" panose="02020603050405020304" pitchFamily="18" charset="0"/>
              </a:rPr>
              <a:t>niveau</a:t>
            </a:r>
            <a:r>
              <a:rPr lang="en-US" sz="2700" dirty="0">
                <a:latin typeface="Times New Roman" panose="02020603050405020304" pitchFamily="18" charset="0"/>
                <a:cs typeface="Times New Roman" panose="02020603050405020304" pitchFamily="18" charset="0"/>
              </a:rPr>
              <a:t> d’un danger </a:t>
            </a:r>
            <a:r>
              <a:rPr lang="en-US" sz="2700" dirty="0" err="1">
                <a:latin typeface="Times New Roman" panose="02020603050405020304" pitchFamily="18" charset="0"/>
                <a:cs typeface="Times New Roman" panose="02020603050405020304" pitchFamily="18" charset="0"/>
              </a:rPr>
              <a:t>spécifique</a:t>
            </a:r>
            <a:r>
              <a:rPr lang="en-US" sz="27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CD7B2B81-5E6B-4035-BEEA-1556BFBD6F0A}"/>
              </a:ext>
            </a:extLst>
          </p:cNvPr>
          <p:cNvPicPr>
            <a:picLocks noChangeAspect="1"/>
          </p:cNvPicPr>
          <p:nvPr/>
        </p:nvPicPr>
        <p:blipFill rotWithShape="1">
          <a:blip r:embed="rId2">
            <a:extLst>
              <a:ext uri="{28A0092B-C50C-407E-A947-70E740481C1C}">
                <a14:useLocalDpi xmlns:a14="http://schemas.microsoft.com/office/drawing/2010/main" val="0"/>
              </a:ext>
            </a:extLst>
          </a:blip>
          <a:srcRect l="2688" t="3142" r="1153" b="11784"/>
          <a:stretch/>
        </p:blipFill>
        <p:spPr>
          <a:xfrm>
            <a:off x="8673483" y="1125370"/>
            <a:ext cx="3399249" cy="3357047"/>
          </a:xfrm>
          <a:prstGeom prst="rect">
            <a:avLst/>
          </a:prstGeom>
          <a:ln>
            <a:solidFill>
              <a:srgbClr val="003300"/>
            </a:solidFill>
          </a:ln>
        </p:spPr>
      </p:pic>
      <p:pic>
        <p:nvPicPr>
          <p:cNvPr id="11" name="Picture 10">
            <a:extLst>
              <a:ext uri="{FF2B5EF4-FFF2-40B4-BE49-F238E27FC236}">
                <a16:creationId xmlns:a16="http://schemas.microsoft.com/office/drawing/2014/main" id="{C7658202-B4EB-4DAA-BE1D-54F68A6B2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075" y="5144447"/>
            <a:ext cx="1428750" cy="1457325"/>
          </a:xfrm>
          <a:prstGeom prst="rect">
            <a:avLst/>
          </a:prstGeom>
        </p:spPr>
      </p:pic>
      <p:sp>
        <p:nvSpPr>
          <p:cNvPr id="12" name="Oval 11">
            <a:extLst>
              <a:ext uri="{FF2B5EF4-FFF2-40B4-BE49-F238E27FC236}">
                <a16:creationId xmlns:a16="http://schemas.microsoft.com/office/drawing/2014/main" id="{D7D6FDA9-4127-4DF5-B7F7-FBA8B097269C}"/>
              </a:ext>
            </a:extLst>
          </p:cNvPr>
          <p:cNvSpPr/>
          <p:nvPr/>
        </p:nvSpPr>
        <p:spPr>
          <a:xfrm>
            <a:off x="9363489" y="2990600"/>
            <a:ext cx="1225118" cy="1225118"/>
          </a:xfrm>
          <a:prstGeom prst="ellipse">
            <a:avLst/>
          </a:prstGeom>
          <a:noFill/>
          <a:ln>
            <a:solidFill>
              <a:srgbClr val="003300"/>
            </a:solidFill>
          </a:ln>
          <a:effectLst>
            <a:glow rad="101600">
              <a:srgbClr val="0033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0B6D3173-A52B-4F84-AF02-E2F7B67A42AB}"/>
              </a:ext>
            </a:extLst>
          </p:cNvPr>
          <p:cNvCxnSpPr>
            <a:cxnSpLocks/>
            <a:stCxn id="12" idx="4"/>
            <a:endCxn id="11" idx="3"/>
          </p:cNvCxnSpPr>
          <p:nvPr/>
        </p:nvCxnSpPr>
        <p:spPr>
          <a:xfrm rot="16200000" flipH="1">
            <a:off x="9529740" y="4662025"/>
            <a:ext cx="1657392" cy="764777"/>
          </a:xfrm>
          <a:prstGeom prst="curvedConnector4">
            <a:avLst>
              <a:gd name="adj1" fmla="val 28018"/>
              <a:gd name="adj2" fmla="val 129891"/>
            </a:avLst>
          </a:prstGeom>
          <a:ln>
            <a:solidFill>
              <a:srgbClr val="003300"/>
            </a:solidFill>
            <a:tailEnd type="triangle"/>
          </a:ln>
          <a:effectLst>
            <a:glow rad="101600">
              <a:srgbClr val="003300">
                <a:alpha val="60000"/>
              </a:srgbClr>
            </a:glow>
          </a:effec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D699690-59D8-4FB6-8658-7D29D82AD0F3}"/>
              </a:ext>
            </a:extLst>
          </p:cNvPr>
          <p:cNvSpPr txBox="1"/>
          <p:nvPr/>
        </p:nvSpPr>
        <p:spPr>
          <a:xfrm>
            <a:off x="62919" y="3304710"/>
            <a:ext cx="8206024" cy="923330"/>
          </a:xfrm>
          <a:prstGeom prst="rect">
            <a:avLst/>
          </a:prstGeom>
          <a:noFill/>
        </p:spPr>
        <p:txBody>
          <a:bodyPr wrap="square" rtlCol="0">
            <a:spAutoFit/>
          </a:bodyPr>
          <a:lstStyle/>
          <a:p>
            <a:pPr marL="457200" indent="-457200">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le plus haut le </a:t>
            </a:r>
            <a:r>
              <a:rPr lang="en-US" sz="2700" dirty="0" err="1">
                <a:latin typeface="Times New Roman" panose="02020603050405020304" pitchFamily="18" charset="0"/>
                <a:cs typeface="Times New Roman" panose="02020603050405020304" pitchFamily="18" charset="0"/>
              </a:rPr>
              <a:t>chiffre</a:t>
            </a:r>
            <a:r>
              <a:rPr lang="en-US" sz="2700" dirty="0">
                <a:latin typeface="Times New Roman" panose="02020603050405020304" pitchFamily="18" charset="0"/>
                <a:cs typeface="Times New Roman" panose="02020603050405020304" pitchFamily="18" charset="0"/>
              </a:rPr>
              <a:t> dans, le </a:t>
            </a:r>
            <a:r>
              <a:rPr lang="en-US" sz="2700" dirty="0" err="1">
                <a:latin typeface="Times New Roman" panose="02020603050405020304" pitchFamily="18" charset="0"/>
                <a:cs typeface="Times New Roman" panose="02020603050405020304" pitchFamily="18" charset="0"/>
              </a:rPr>
              <a:t>losange</a:t>
            </a:r>
            <a:r>
              <a:rPr lang="en-US" sz="2700" dirty="0">
                <a:latin typeface="Times New Roman" panose="02020603050405020304" pitchFamily="18" charset="0"/>
                <a:cs typeface="Times New Roman" panose="02020603050405020304" pitchFamily="18" charset="0"/>
              </a:rPr>
              <a:t> le plus </a:t>
            </a:r>
            <a:r>
              <a:rPr lang="en-US" sz="2700" dirty="0" err="1">
                <a:latin typeface="Times New Roman" panose="02020603050405020304" pitchFamily="18" charset="0"/>
                <a:cs typeface="Times New Roman" panose="02020603050405020304" pitchFamily="18" charset="0"/>
              </a:rPr>
              <a:t>sérieux</a:t>
            </a:r>
            <a:r>
              <a:rPr lang="en-US" sz="2700" dirty="0">
                <a:latin typeface="Times New Roman" panose="02020603050405020304" pitchFamily="18" charset="0"/>
                <a:cs typeface="Times New Roman" panose="02020603050405020304" pitchFamily="18" charset="0"/>
              </a:rPr>
              <a:t> le danger</a:t>
            </a:r>
            <a:r>
              <a:rPr lang="fr-FR" sz="2700" dirty="0">
                <a:latin typeface="Times New Roman" panose="02020603050405020304" pitchFamily="18" charset="0"/>
                <a:cs typeface="Times New Roman" panose="02020603050405020304" pitchFamily="18" charset="0"/>
              </a:rPr>
              <a:t>. </a:t>
            </a:r>
            <a:endParaRPr lang="en-US" sz="27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37F6CAE8-F200-458D-8F97-49D781BD4C98}"/>
              </a:ext>
            </a:extLst>
          </p:cNvPr>
          <p:cNvSpPr txBox="1"/>
          <p:nvPr/>
        </p:nvSpPr>
        <p:spPr>
          <a:xfrm>
            <a:off x="853079" y="4236086"/>
            <a:ext cx="2846529" cy="507831"/>
          </a:xfrm>
          <a:prstGeom prst="rect">
            <a:avLst/>
          </a:prstGeom>
          <a:noFill/>
        </p:spPr>
        <p:txBody>
          <a:bodyPr wrap="square" rtlCol="0">
            <a:spAutoFit/>
          </a:bodyPr>
          <a:lstStyle/>
          <a:p>
            <a:r>
              <a:rPr lang="en-US" sz="2700" dirty="0">
                <a:ln>
                  <a:solidFill>
                    <a:srgbClr val="000000"/>
                  </a:solidFill>
                </a:ln>
                <a:solidFill>
                  <a:srgbClr val="0070C0"/>
                </a:solidFill>
                <a:latin typeface="Times New Roman" panose="02020603050405020304" pitchFamily="18" charset="0"/>
                <a:cs typeface="Times New Roman" panose="02020603050405020304" pitchFamily="18" charset="0"/>
              </a:rPr>
              <a:t>bleu – santé, 0 à 4</a:t>
            </a:r>
          </a:p>
        </p:txBody>
      </p:sp>
      <p:sp>
        <p:nvSpPr>
          <p:cNvPr id="45" name="TextBox 44">
            <a:extLst>
              <a:ext uri="{FF2B5EF4-FFF2-40B4-BE49-F238E27FC236}">
                <a16:creationId xmlns:a16="http://schemas.microsoft.com/office/drawing/2014/main" id="{5CCED44A-1B23-4F6A-AED6-7DF63E8A8285}"/>
              </a:ext>
            </a:extLst>
          </p:cNvPr>
          <p:cNvSpPr txBox="1"/>
          <p:nvPr/>
        </p:nvSpPr>
        <p:spPr>
          <a:xfrm>
            <a:off x="853079" y="4898576"/>
            <a:ext cx="4603196" cy="507831"/>
          </a:xfrm>
          <a:prstGeom prst="rect">
            <a:avLst/>
          </a:prstGeom>
          <a:noFill/>
        </p:spPr>
        <p:txBody>
          <a:bodyPr wrap="square" rtlCol="0">
            <a:spAutoFit/>
          </a:bodyPr>
          <a:lstStyle/>
          <a:p>
            <a:r>
              <a:rPr lang="en-US" sz="2700" dirty="0">
                <a:ln>
                  <a:solidFill>
                    <a:srgbClr val="000000"/>
                  </a:solidFill>
                </a:ln>
                <a:solidFill>
                  <a:srgbClr val="C00000"/>
                </a:solidFill>
                <a:latin typeface="Times New Roman" panose="02020603050405020304" pitchFamily="18" charset="0"/>
                <a:cs typeface="Times New Roman" panose="02020603050405020304" pitchFamily="18" charset="0"/>
              </a:rPr>
              <a:t>rouge – </a:t>
            </a:r>
            <a:r>
              <a:rPr lang="en-US" sz="2700" dirty="0" err="1">
                <a:ln>
                  <a:solidFill>
                    <a:srgbClr val="000000"/>
                  </a:solidFill>
                </a:ln>
                <a:solidFill>
                  <a:srgbClr val="C00000"/>
                </a:solidFill>
                <a:latin typeface="Times New Roman" panose="02020603050405020304" pitchFamily="18" charset="0"/>
                <a:cs typeface="Times New Roman" panose="02020603050405020304" pitchFamily="18" charset="0"/>
              </a:rPr>
              <a:t>inflammabilité</a:t>
            </a:r>
            <a:r>
              <a:rPr lang="en-US" sz="2700" dirty="0">
                <a:ln>
                  <a:solidFill>
                    <a:srgbClr val="000000"/>
                  </a:solidFill>
                </a:ln>
                <a:solidFill>
                  <a:srgbClr val="C00000"/>
                </a:solidFill>
                <a:latin typeface="Times New Roman" panose="02020603050405020304" pitchFamily="18" charset="0"/>
                <a:cs typeface="Times New Roman" panose="02020603050405020304" pitchFamily="18" charset="0"/>
              </a:rPr>
              <a:t>, 0 à 4</a:t>
            </a:r>
          </a:p>
        </p:txBody>
      </p:sp>
      <p:sp>
        <p:nvSpPr>
          <p:cNvPr id="46" name="TextBox 45">
            <a:extLst>
              <a:ext uri="{FF2B5EF4-FFF2-40B4-BE49-F238E27FC236}">
                <a16:creationId xmlns:a16="http://schemas.microsoft.com/office/drawing/2014/main" id="{38D2E726-93B3-404D-8716-080F52E4F3D0}"/>
              </a:ext>
            </a:extLst>
          </p:cNvPr>
          <p:cNvSpPr txBox="1"/>
          <p:nvPr/>
        </p:nvSpPr>
        <p:spPr>
          <a:xfrm>
            <a:off x="853079" y="5561066"/>
            <a:ext cx="6417516" cy="507831"/>
          </a:xfrm>
          <a:prstGeom prst="rect">
            <a:avLst/>
          </a:prstGeom>
          <a:noFill/>
        </p:spPr>
        <p:txBody>
          <a:bodyPr wrap="square" rtlCol="0">
            <a:spAutoFit/>
          </a:bodyPr>
          <a:lstStyle/>
          <a:p>
            <a:r>
              <a:rPr lang="en-US" sz="2700" dirty="0">
                <a:ln>
                  <a:solidFill>
                    <a:srgbClr val="000000"/>
                  </a:solidFill>
                </a:ln>
                <a:solidFill>
                  <a:srgbClr val="FFC000"/>
                </a:solidFill>
                <a:latin typeface="Times New Roman" panose="02020603050405020304" pitchFamily="18" charset="0"/>
                <a:cs typeface="Times New Roman" panose="02020603050405020304" pitchFamily="18" charset="0"/>
              </a:rPr>
              <a:t>jaune – </a:t>
            </a:r>
            <a:r>
              <a:rPr lang="en-US" sz="2700" dirty="0" err="1">
                <a:ln>
                  <a:solidFill>
                    <a:srgbClr val="000000"/>
                  </a:solidFill>
                </a:ln>
                <a:solidFill>
                  <a:srgbClr val="FFC000"/>
                </a:solidFill>
                <a:latin typeface="Times New Roman" panose="02020603050405020304" pitchFamily="18" charset="0"/>
                <a:cs typeface="Times New Roman" panose="02020603050405020304" pitchFamily="18" charset="0"/>
              </a:rPr>
              <a:t>instabilité</a:t>
            </a:r>
            <a:r>
              <a:rPr lang="en-US" sz="2700" dirty="0">
                <a:ln>
                  <a:solidFill>
                    <a:srgbClr val="000000"/>
                  </a:solidFill>
                </a:ln>
                <a:solidFill>
                  <a:srgbClr val="FFC000"/>
                </a:solidFill>
                <a:latin typeface="Times New Roman" panose="02020603050405020304" pitchFamily="18" charset="0"/>
                <a:cs typeface="Times New Roman" panose="02020603050405020304" pitchFamily="18" charset="0"/>
              </a:rPr>
              <a:t>/</a:t>
            </a:r>
            <a:r>
              <a:rPr lang="en-US" sz="2700" dirty="0" err="1">
                <a:ln>
                  <a:solidFill>
                    <a:srgbClr val="000000"/>
                  </a:solidFill>
                </a:ln>
                <a:solidFill>
                  <a:srgbClr val="FFC000"/>
                </a:solidFill>
                <a:latin typeface="Times New Roman" panose="02020603050405020304" pitchFamily="18" charset="0"/>
                <a:cs typeface="Times New Roman" panose="02020603050405020304" pitchFamily="18" charset="0"/>
              </a:rPr>
              <a:t>réactivité</a:t>
            </a:r>
            <a:r>
              <a:rPr lang="en-US" sz="2700" dirty="0">
                <a:ln>
                  <a:solidFill>
                    <a:srgbClr val="000000"/>
                  </a:solidFill>
                </a:ln>
                <a:solidFill>
                  <a:srgbClr val="FFC000"/>
                </a:solidFill>
                <a:latin typeface="Times New Roman" panose="02020603050405020304" pitchFamily="18" charset="0"/>
                <a:cs typeface="Times New Roman" panose="02020603050405020304" pitchFamily="18" charset="0"/>
              </a:rPr>
              <a:t>, 0 à 4</a:t>
            </a:r>
          </a:p>
        </p:txBody>
      </p:sp>
      <p:sp>
        <p:nvSpPr>
          <p:cNvPr id="47" name="TextBox 46">
            <a:extLst>
              <a:ext uri="{FF2B5EF4-FFF2-40B4-BE49-F238E27FC236}">
                <a16:creationId xmlns:a16="http://schemas.microsoft.com/office/drawing/2014/main" id="{2CE16586-4764-45B7-9EE1-9E872A73B77B}"/>
              </a:ext>
            </a:extLst>
          </p:cNvPr>
          <p:cNvSpPr txBox="1"/>
          <p:nvPr/>
        </p:nvSpPr>
        <p:spPr>
          <a:xfrm>
            <a:off x="853079" y="6223555"/>
            <a:ext cx="7008304" cy="507831"/>
          </a:xfrm>
          <a:prstGeom prst="rect">
            <a:avLst/>
          </a:prstGeom>
          <a:noFill/>
        </p:spPr>
        <p:txBody>
          <a:bodyPr wrap="square" rtlCol="0">
            <a:spAutoFit/>
          </a:bodyPr>
          <a:lstStyle/>
          <a:p>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blanc – </a:t>
            </a:r>
            <a:r>
              <a:rPr lang="en-US" sz="2700" dirty="0" err="1">
                <a:ln>
                  <a:solidFill>
                    <a:srgbClr val="000000"/>
                  </a:solidFill>
                </a:ln>
                <a:solidFill>
                  <a:srgbClr val="FFFFFF"/>
                </a:solidFill>
                <a:latin typeface="Times New Roman" panose="02020603050405020304" pitchFamily="18" charset="0"/>
                <a:cs typeface="Times New Roman" panose="02020603050405020304" pitchFamily="18" charset="0"/>
              </a:rPr>
              <a:t>risque</a:t>
            </a:r>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 </a:t>
            </a:r>
            <a:r>
              <a:rPr lang="en-US" sz="2700" dirty="0" err="1">
                <a:ln>
                  <a:solidFill>
                    <a:srgbClr val="000000"/>
                  </a:solidFill>
                </a:ln>
                <a:solidFill>
                  <a:srgbClr val="FFFFFF"/>
                </a:solidFill>
                <a:latin typeface="Times New Roman" panose="02020603050405020304" pitchFamily="18" charset="0"/>
                <a:cs typeface="Times New Roman" panose="02020603050405020304" pitchFamily="18" charset="0"/>
              </a:rPr>
              <a:t>spécifique</a:t>
            </a:r>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 un </a:t>
            </a:r>
            <a:r>
              <a:rPr lang="en-US" sz="2700" dirty="0" err="1">
                <a:ln>
                  <a:solidFill>
                    <a:srgbClr val="000000"/>
                  </a:solidFill>
                </a:ln>
                <a:solidFill>
                  <a:srgbClr val="FFFFFF"/>
                </a:solidFill>
                <a:latin typeface="Times New Roman" panose="02020603050405020304" pitchFamily="18" charset="0"/>
                <a:cs typeface="Times New Roman" panose="02020603050405020304" pitchFamily="18" charset="0"/>
              </a:rPr>
              <a:t>symbole</a:t>
            </a:r>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 </a:t>
            </a:r>
            <a:r>
              <a:rPr lang="en-US" sz="2700" dirty="0" err="1">
                <a:ln>
                  <a:solidFill>
                    <a:srgbClr val="000000"/>
                  </a:solidFill>
                </a:ln>
                <a:solidFill>
                  <a:srgbClr val="FFFFFF"/>
                </a:solidFill>
                <a:latin typeface="Times New Roman" panose="02020603050405020304" pitchFamily="18" charset="0"/>
                <a:cs typeface="Times New Roman" panose="02020603050405020304" pitchFamily="18" charset="0"/>
              </a:rPr>
              <a:t>spécifique</a:t>
            </a:r>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 </a:t>
            </a:r>
          </a:p>
        </p:txBody>
      </p:sp>
      <p:cxnSp>
        <p:nvCxnSpPr>
          <p:cNvPr id="51" name="Connector: Curved 50">
            <a:extLst>
              <a:ext uri="{FF2B5EF4-FFF2-40B4-BE49-F238E27FC236}">
                <a16:creationId xmlns:a16="http://schemas.microsoft.com/office/drawing/2014/main" id="{38AEBBF7-ECBF-42D6-81C7-3504B09AD6F1}"/>
              </a:ext>
            </a:extLst>
          </p:cNvPr>
          <p:cNvCxnSpPr>
            <a:cxnSpLocks/>
            <a:endCxn id="50" idx="3"/>
          </p:cNvCxnSpPr>
          <p:nvPr/>
        </p:nvCxnSpPr>
        <p:spPr>
          <a:xfrm rot="10800000" flipV="1">
            <a:off x="7786955" y="6315739"/>
            <a:ext cx="2263520" cy="161731"/>
          </a:xfrm>
          <a:prstGeom prst="curvedConnector3">
            <a:avLst>
              <a:gd name="adj1" fmla="val 50000"/>
            </a:avLst>
          </a:prstGeom>
          <a:ln>
            <a:solidFill>
              <a:srgbClr val="003300"/>
            </a:solidFill>
            <a:tailEnd type="triangle"/>
          </a:ln>
          <a:effectLst>
            <a:glow rad="101600">
              <a:srgbClr val="FFFFFF">
                <a:alpha val="60000"/>
              </a:srgbClr>
            </a:glow>
          </a:effectLst>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EBE814F4-54E5-4FCD-B7CD-C87CCC1C6CF5}"/>
              </a:ext>
            </a:extLst>
          </p:cNvPr>
          <p:cNvCxnSpPr>
            <a:cxnSpLocks/>
            <a:endCxn id="32" idx="3"/>
          </p:cNvCxnSpPr>
          <p:nvPr/>
        </p:nvCxnSpPr>
        <p:spPr>
          <a:xfrm rot="10800000">
            <a:off x="7786955" y="4490002"/>
            <a:ext cx="1955638" cy="1293597"/>
          </a:xfrm>
          <a:prstGeom prst="curvedConnector3">
            <a:avLst>
              <a:gd name="adj1" fmla="val 50000"/>
            </a:avLst>
          </a:prstGeom>
          <a:ln>
            <a:solidFill>
              <a:srgbClr val="003300"/>
            </a:solidFill>
            <a:tailEnd type="triangle"/>
          </a:ln>
          <a:effectLst>
            <a:glow rad="101600">
              <a:srgbClr val="0070C0">
                <a:alpha val="60000"/>
              </a:srgbClr>
            </a:glow>
          </a:effectLst>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87DF6D40-146B-4C99-9EAF-DAC4F685337B}"/>
              </a:ext>
            </a:extLst>
          </p:cNvPr>
          <p:cNvCxnSpPr>
            <a:cxnSpLocks/>
            <a:endCxn id="49" idx="3"/>
          </p:cNvCxnSpPr>
          <p:nvPr/>
        </p:nvCxnSpPr>
        <p:spPr>
          <a:xfrm rot="10800000">
            <a:off x="7786957" y="5806937"/>
            <a:ext cx="2609262" cy="66172"/>
          </a:xfrm>
          <a:prstGeom prst="curvedConnector3">
            <a:avLst>
              <a:gd name="adj1" fmla="val 50000"/>
            </a:avLst>
          </a:prstGeom>
          <a:ln>
            <a:solidFill>
              <a:srgbClr val="003300"/>
            </a:solidFill>
            <a:tailEnd type="triangle"/>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FB1CD21F-71F9-42D3-AE1E-68D425D8029C}"/>
              </a:ext>
            </a:extLst>
          </p:cNvPr>
          <p:cNvCxnSpPr>
            <a:cxnSpLocks/>
            <a:endCxn id="48" idx="3"/>
          </p:cNvCxnSpPr>
          <p:nvPr/>
        </p:nvCxnSpPr>
        <p:spPr>
          <a:xfrm rot="10800000">
            <a:off x="7786956" y="5144449"/>
            <a:ext cx="2239497" cy="360585"/>
          </a:xfrm>
          <a:prstGeom prst="curvedConnector3">
            <a:avLst>
              <a:gd name="adj1" fmla="val 50000"/>
            </a:avLst>
          </a:prstGeom>
          <a:ln>
            <a:solidFill>
              <a:srgbClr val="003300"/>
            </a:solidFill>
            <a:tailEnd type="triangle"/>
          </a:ln>
          <a:effectLst>
            <a:glow rad="101600">
              <a:srgbClr val="C00000">
                <a:alpha val="60000"/>
              </a:srgbClr>
            </a:glow>
          </a:effectLst>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F58DCCB6-2543-4974-BADD-FA30138B4DE7}"/>
              </a:ext>
            </a:extLst>
          </p:cNvPr>
          <p:cNvSpPr txBox="1"/>
          <p:nvPr/>
        </p:nvSpPr>
        <p:spPr>
          <a:xfrm>
            <a:off x="62919" y="2736684"/>
            <a:ext cx="6544688"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Ex. – </a:t>
            </a:r>
            <a:r>
              <a:rPr lang="en-US" sz="2700" dirty="0" err="1">
                <a:latin typeface="Times New Roman" panose="02020603050405020304" pitchFamily="18" charset="0"/>
                <a:cs typeface="Times New Roman" panose="02020603050405020304" pitchFamily="18" charset="0"/>
              </a:rPr>
              <a:t>l’étiquette</a:t>
            </a:r>
            <a:r>
              <a:rPr lang="en-US" sz="2700" dirty="0">
                <a:latin typeface="Times New Roman" panose="02020603050405020304" pitchFamily="18" charset="0"/>
                <a:cs typeface="Times New Roman" panose="02020603050405020304" pitchFamily="18" charset="0"/>
              </a:rPr>
              <a:t> pour le PbCrO</a:t>
            </a:r>
            <a:r>
              <a:rPr lang="en-US" sz="2700" baseline="-25000" dirty="0">
                <a:latin typeface="Times New Roman" panose="02020603050405020304" pitchFamily="18" charset="0"/>
                <a:cs typeface="Times New Roman" panose="02020603050405020304" pitchFamily="18" charset="0"/>
              </a:rPr>
              <a:t>4</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est</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suivant</a:t>
            </a:r>
            <a:r>
              <a:rPr lang="en-US" sz="2700" dirty="0">
                <a:latin typeface="Times New Roman" panose="02020603050405020304" pitchFamily="18" charset="0"/>
                <a:cs typeface="Times New Roman" panose="02020603050405020304" pitchFamily="18" charset="0"/>
              </a:rPr>
              <a:t> </a:t>
            </a:r>
          </a:p>
        </p:txBody>
      </p:sp>
      <p:pic>
        <p:nvPicPr>
          <p:cNvPr id="6163" name="Picture 6162">
            <a:extLst>
              <a:ext uri="{FF2B5EF4-FFF2-40B4-BE49-F238E27FC236}">
                <a16:creationId xmlns:a16="http://schemas.microsoft.com/office/drawing/2014/main" id="{F8AD37DE-5C07-4EC1-AC7F-76BE7F3F9D3F}"/>
              </a:ext>
            </a:extLst>
          </p:cNvPr>
          <p:cNvPicPr>
            <a:picLocks noChangeAspect="1"/>
          </p:cNvPicPr>
          <p:nvPr/>
        </p:nvPicPr>
        <p:blipFill>
          <a:blip r:embed="rId4"/>
          <a:stretch>
            <a:fillRect/>
          </a:stretch>
        </p:blipFill>
        <p:spPr>
          <a:xfrm>
            <a:off x="6785463" y="2590514"/>
            <a:ext cx="807790" cy="800169"/>
          </a:xfrm>
          <a:prstGeom prst="rect">
            <a:avLst/>
          </a:prstGeom>
          <a:ln>
            <a:solidFill>
              <a:srgbClr val="003300"/>
            </a:solidFill>
          </a:ln>
        </p:spPr>
      </p:pic>
    </p:spTree>
    <p:extLst>
      <p:ext uri="{BB962C8B-B14F-4D97-AF65-F5344CB8AC3E}">
        <p14:creationId xmlns:p14="http://schemas.microsoft.com/office/powerpoint/2010/main" val="314899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63"/>
                                        </p:tgtEl>
                                        <p:attrNameLst>
                                          <p:attrName>style.visibility</p:attrName>
                                        </p:attrNameLst>
                                      </p:cBhvr>
                                      <p:to>
                                        <p:strVal val="visible"/>
                                      </p:to>
                                    </p:set>
                                    <p:anim calcmode="lin" valueType="num">
                                      <p:cBhvr additive="base">
                                        <p:cTn id="11" dur="500" fill="hold"/>
                                        <p:tgtEl>
                                          <p:spTgt spid="6163"/>
                                        </p:tgtEl>
                                        <p:attrNameLst>
                                          <p:attrName>ppt_x</p:attrName>
                                        </p:attrNameLst>
                                      </p:cBhvr>
                                      <p:tavLst>
                                        <p:tav tm="0">
                                          <p:val>
                                            <p:strVal val="#ppt_x"/>
                                          </p:val>
                                        </p:tav>
                                        <p:tav tm="100000">
                                          <p:val>
                                            <p:strVal val="#ppt_x"/>
                                          </p:val>
                                        </p:tav>
                                      </p:tavLst>
                                    </p:anim>
                                    <p:anim calcmode="lin" valueType="num">
                                      <p:cBhvr additive="base">
                                        <p:cTn id="12"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fill="hold"/>
                                        <p:tgtEl>
                                          <p:spTgt spid="57"/>
                                        </p:tgtEl>
                                        <p:attrNameLst>
                                          <p:attrName>ppt_x</p:attrName>
                                        </p:attrNameLst>
                                      </p:cBhvr>
                                      <p:tavLst>
                                        <p:tav tm="0">
                                          <p:val>
                                            <p:strVal val="#ppt_x"/>
                                          </p:val>
                                        </p:tav>
                                        <p:tav tm="100000">
                                          <p:val>
                                            <p:strVal val="#ppt_x"/>
                                          </p:val>
                                        </p:tav>
                                      </p:tavLst>
                                    </p:anim>
                                    <p:anim calcmode="lin" valueType="num">
                                      <p:cBhvr additive="base">
                                        <p:cTn id="7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ppt_x"/>
                                          </p:val>
                                        </p:tav>
                                        <p:tav tm="100000">
                                          <p:val>
                                            <p:strVal val="#ppt_x"/>
                                          </p:val>
                                        </p:tav>
                                      </p:tavLst>
                                    </p:anim>
                                    <p:anim calcmode="lin" valueType="num">
                                      <p:cBhvr additive="base">
                                        <p:cTn id="84" dur="500" fill="hold"/>
                                        <p:tgtEl>
                                          <p:spTgt spid="5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32" grpId="0" animBg="1"/>
      <p:bldP spid="12" grpId="0" animBg="1"/>
      <p:bldP spid="40" grpId="0"/>
      <p:bldP spid="44" grpId="0"/>
      <p:bldP spid="45" grpId="0"/>
      <p:bldP spid="46" grpId="0"/>
      <p:bldP spid="47"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5"/>
            <a:ext cx="11982579" cy="660257"/>
          </a:xfrm>
        </p:spPr>
        <p:txBody>
          <a:bodyPr>
            <a:normAutofit/>
          </a:bodyPr>
          <a:lstStyle/>
          <a:p>
            <a:pPr algn="ctr"/>
            <a:r>
              <a:rPr lang="fr-FR" sz="4000" dirty="0">
                <a:latin typeface="Times New Roman" panose="02020603050405020304" pitchFamily="18" charset="0"/>
                <a:cs typeface="Times New Roman" panose="02020603050405020304" pitchFamily="18" charset="0"/>
              </a:rPr>
              <a:t>Le système du N.F.P.A.</a:t>
            </a:r>
            <a:endParaRPr lang="en-US" sz="4000" dirty="0">
              <a:latin typeface="Times New Roman" panose="02020603050405020304" pitchFamily="18" charset="0"/>
              <a:cs typeface="Times New Roman" panose="02020603050405020304" pitchFamily="18" charset="0"/>
            </a:endParaRPr>
          </a:p>
        </p:txBody>
      </p:sp>
      <p:graphicFrame>
        <p:nvGraphicFramePr>
          <p:cNvPr id="21" name="Table 21">
            <a:extLst>
              <a:ext uri="{FF2B5EF4-FFF2-40B4-BE49-F238E27FC236}">
                <a16:creationId xmlns:a16="http://schemas.microsoft.com/office/drawing/2014/main" id="{52544338-09FF-4520-8598-FD360FD0230C}"/>
              </a:ext>
            </a:extLst>
          </p:cNvPr>
          <p:cNvGraphicFramePr>
            <a:graphicFrameLocks noGrp="1"/>
          </p:cNvGraphicFramePr>
          <p:nvPr>
            <p:extLst>
              <p:ext uri="{D42A27DB-BD31-4B8C-83A1-F6EECF244321}">
                <p14:modId xmlns:p14="http://schemas.microsoft.com/office/powerpoint/2010/main" val="4286920661"/>
              </p:ext>
            </p:extLst>
          </p:nvPr>
        </p:nvGraphicFramePr>
        <p:xfrm>
          <a:off x="231645" y="1090106"/>
          <a:ext cx="5693960" cy="2225040"/>
        </p:xfrm>
        <a:graphic>
          <a:graphicData uri="http://schemas.openxmlformats.org/drawingml/2006/table">
            <a:tbl>
              <a:tblPr firstRow="1" bandRow="1">
                <a:tableStyleId>{5C22544A-7EE6-4342-B048-85BDC9FD1C3A}</a:tableStyleId>
              </a:tblPr>
              <a:tblGrid>
                <a:gridCol w="1310456">
                  <a:extLst>
                    <a:ext uri="{9D8B030D-6E8A-4147-A177-3AD203B41FA5}">
                      <a16:colId xmlns:a16="http://schemas.microsoft.com/office/drawing/2014/main" val="3169116265"/>
                    </a:ext>
                  </a:extLst>
                </a:gridCol>
                <a:gridCol w="4383504">
                  <a:extLst>
                    <a:ext uri="{9D8B030D-6E8A-4147-A177-3AD203B41FA5}">
                      <a16:colId xmlns:a16="http://schemas.microsoft.com/office/drawing/2014/main" val="1532305867"/>
                    </a:ext>
                  </a:extLst>
                </a:gridCol>
              </a:tblGrid>
              <a:tr h="370840">
                <a:tc>
                  <a:txBody>
                    <a:bodyPr/>
                    <a:lstStyle/>
                    <a:p>
                      <a:pPr algn="ctr"/>
                      <a:r>
                        <a:rPr lang="en-US" sz="1800" dirty="0" err="1">
                          <a:solidFill>
                            <a:srgbClr val="000000"/>
                          </a:solidFill>
                          <a:latin typeface="Times New Roman" panose="02020603050405020304" pitchFamily="18" charset="0"/>
                          <a:cs typeface="Times New Roman" panose="02020603050405020304" pitchFamily="18" charset="0"/>
                        </a:rPr>
                        <a:t>Symbole</a:t>
                      </a:r>
                      <a:endParaRPr lang="en-US" sz="18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Signification</a:t>
                      </a:r>
                      <a:endParaRPr lang="en-US" sz="1800" dirty="0">
                        <a:solidFill>
                          <a:srgbClr val="000000"/>
                        </a:solidFill>
                      </a:endParaRPr>
                    </a:p>
                  </a:txBody>
                  <a:tcPr anchor="ctr"/>
                </a:tc>
                <a:extLst>
                  <a:ext uri="{0D108BD9-81ED-4DB2-BD59-A6C34878D82A}">
                    <a16:rowId xmlns:a16="http://schemas.microsoft.com/office/drawing/2014/main" val="217424764"/>
                  </a:ext>
                </a:extLst>
              </a:tr>
              <a:tr h="370840">
                <a:tc>
                  <a:txBody>
                    <a:bodyPr/>
                    <a:lstStyle/>
                    <a:p>
                      <a:pPr algn="ctr"/>
                      <a:r>
                        <a:rPr lang="en-US" sz="1800" dirty="0">
                          <a:solidFill>
                            <a:srgbClr val="000000"/>
                          </a:solidFill>
                          <a:latin typeface="Times New Roman" panose="02020603050405020304" pitchFamily="18" charset="0"/>
                          <a:cs typeface="Times New Roman" panose="02020603050405020304" pitchFamily="18" charset="0"/>
                        </a:rPr>
                        <a:t>0</a:t>
                      </a:r>
                      <a:endParaRPr lang="en-US" sz="1800" dirty="0">
                        <a:solidFill>
                          <a:srgbClr val="000000"/>
                        </a:solidFill>
                      </a:endParaRPr>
                    </a:p>
                  </a:txBody>
                  <a:tcPr anchor="ct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matériel normal, Ex. – eau</a:t>
                      </a:r>
                      <a:endParaRPr lang="en-US" sz="1800" dirty="0">
                        <a:solidFill>
                          <a:srgbClr val="000000"/>
                        </a:solidFill>
                      </a:endParaRPr>
                    </a:p>
                  </a:txBody>
                  <a:tcPr anchor="ctr"/>
                </a:tc>
                <a:extLst>
                  <a:ext uri="{0D108BD9-81ED-4DB2-BD59-A6C34878D82A}">
                    <a16:rowId xmlns:a16="http://schemas.microsoft.com/office/drawing/2014/main" val="170931220"/>
                  </a:ext>
                </a:extLst>
              </a:tr>
              <a:tr h="370840">
                <a:tc>
                  <a:txBody>
                    <a:bodyPr/>
                    <a:lstStyle/>
                    <a:p>
                      <a:pPr algn="ctr"/>
                      <a:r>
                        <a:rPr lang="en-US" sz="1800" dirty="0">
                          <a:solidFill>
                            <a:srgbClr val="000000"/>
                          </a:solidFill>
                          <a:latin typeface="Times New Roman" panose="02020603050405020304" pitchFamily="18" charset="0"/>
                          <a:cs typeface="Times New Roman" panose="02020603050405020304" pitchFamily="18" charset="0"/>
                        </a:rPr>
                        <a:t>1</a:t>
                      </a:r>
                      <a:endParaRPr lang="en-US" sz="1800" dirty="0">
                        <a:solidFill>
                          <a:srgbClr val="000000"/>
                        </a:solidFill>
                      </a:endParaRPr>
                    </a:p>
                  </a:txBody>
                  <a:tcPr anchor="ct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légèrement dangereux, Ex. – acétate d’</a:t>
                      </a:r>
                      <a:r>
                        <a:rPr lang="fr-FR" sz="1800" dirty="0" err="1">
                          <a:solidFill>
                            <a:srgbClr val="000000"/>
                          </a:solidFill>
                          <a:latin typeface="Times New Roman" panose="02020603050405020304" pitchFamily="18" charset="0"/>
                          <a:cs typeface="Times New Roman" panose="02020603050405020304" pitchFamily="18" charset="0"/>
                        </a:rPr>
                        <a:t>éthyl</a:t>
                      </a:r>
                      <a:endParaRPr lang="en-US" sz="1800" dirty="0">
                        <a:solidFill>
                          <a:srgbClr val="000000"/>
                        </a:solidFill>
                      </a:endParaRPr>
                    </a:p>
                  </a:txBody>
                  <a:tcPr anchor="ctr"/>
                </a:tc>
                <a:extLst>
                  <a:ext uri="{0D108BD9-81ED-4DB2-BD59-A6C34878D82A}">
                    <a16:rowId xmlns:a16="http://schemas.microsoft.com/office/drawing/2014/main" val="3681792517"/>
                  </a:ext>
                </a:extLst>
              </a:tr>
              <a:tr h="370840">
                <a:tc>
                  <a:txBody>
                    <a:bodyPr/>
                    <a:lstStyle/>
                    <a:p>
                      <a:pPr algn="ctr"/>
                      <a:r>
                        <a:rPr lang="en-US" sz="1800" dirty="0">
                          <a:solidFill>
                            <a:srgbClr val="000000"/>
                          </a:solidFill>
                          <a:latin typeface="Times New Roman" panose="02020603050405020304" pitchFamily="18" charset="0"/>
                          <a:cs typeface="Times New Roman" panose="02020603050405020304" pitchFamily="18" charset="0"/>
                        </a:rPr>
                        <a:t>2</a:t>
                      </a:r>
                      <a:endParaRPr lang="en-US" sz="1800" dirty="0">
                        <a:solidFill>
                          <a:srgbClr val="000000"/>
                        </a:solidFill>
                      </a:endParaRPr>
                    </a:p>
                  </a:txBody>
                  <a:tcPr anchor="ct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dangereux, Ex. – chloroforme</a:t>
                      </a:r>
                      <a:endParaRPr lang="en-US" sz="1800" dirty="0">
                        <a:solidFill>
                          <a:srgbClr val="000000"/>
                        </a:solidFill>
                      </a:endParaRPr>
                    </a:p>
                  </a:txBody>
                  <a:tcPr anchor="ctr"/>
                </a:tc>
                <a:extLst>
                  <a:ext uri="{0D108BD9-81ED-4DB2-BD59-A6C34878D82A}">
                    <a16:rowId xmlns:a16="http://schemas.microsoft.com/office/drawing/2014/main" val="274617157"/>
                  </a:ext>
                </a:extLst>
              </a:tr>
              <a:tr h="370840">
                <a:tc>
                  <a:txBody>
                    <a:bodyPr/>
                    <a:lstStyle/>
                    <a:p>
                      <a:pPr algn="ctr"/>
                      <a:r>
                        <a:rPr lang="en-US" sz="1800" dirty="0">
                          <a:solidFill>
                            <a:srgbClr val="000000"/>
                          </a:solidFill>
                          <a:latin typeface="Times New Roman" panose="02020603050405020304" pitchFamily="18" charset="0"/>
                          <a:cs typeface="Times New Roman" panose="02020603050405020304" pitchFamily="18" charset="0"/>
                        </a:rPr>
                        <a:t>3</a:t>
                      </a:r>
                      <a:endParaRPr lang="en-US" sz="1800" dirty="0">
                        <a:solidFill>
                          <a:srgbClr val="000000"/>
                        </a:solidFill>
                      </a:endParaRPr>
                    </a:p>
                  </a:txBody>
                  <a:tcPr anchor="ct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danger extrême, Ex. – acide chlorhydrique</a:t>
                      </a:r>
                      <a:endParaRPr lang="en-US" sz="1800" dirty="0">
                        <a:solidFill>
                          <a:srgbClr val="000000"/>
                        </a:solidFill>
                      </a:endParaRPr>
                    </a:p>
                  </a:txBody>
                  <a:tcPr anchor="ctr"/>
                </a:tc>
                <a:extLst>
                  <a:ext uri="{0D108BD9-81ED-4DB2-BD59-A6C34878D82A}">
                    <a16:rowId xmlns:a16="http://schemas.microsoft.com/office/drawing/2014/main" val="19468143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4</a:t>
                      </a:r>
                      <a:endParaRPr lang="en-US" sz="1800" dirty="0">
                        <a:solidFill>
                          <a:srgbClr val="000000"/>
                        </a:solidFill>
                      </a:endParaRPr>
                    </a:p>
                  </a:txBody>
                  <a:tcPr anchor="ct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mortel, Ex. – cyanure d’hydrogène</a:t>
                      </a:r>
                      <a:endParaRPr lang="en-US" sz="1800" dirty="0">
                        <a:solidFill>
                          <a:srgbClr val="000000"/>
                        </a:solidFill>
                      </a:endParaRPr>
                    </a:p>
                  </a:txBody>
                  <a:tcPr anchor="ctr"/>
                </a:tc>
                <a:extLst>
                  <a:ext uri="{0D108BD9-81ED-4DB2-BD59-A6C34878D82A}">
                    <a16:rowId xmlns:a16="http://schemas.microsoft.com/office/drawing/2014/main" val="859682445"/>
                  </a:ext>
                </a:extLst>
              </a:tr>
            </a:tbl>
          </a:graphicData>
        </a:graphic>
      </p:graphicFrame>
      <p:sp>
        <p:nvSpPr>
          <p:cNvPr id="37" name="TextBox 36">
            <a:extLst>
              <a:ext uri="{FF2B5EF4-FFF2-40B4-BE49-F238E27FC236}">
                <a16:creationId xmlns:a16="http://schemas.microsoft.com/office/drawing/2014/main" id="{A422BDB8-6131-46A2-98CA-839261864086}"/>
              </a:ext>
            </a:extLst>
          </p:cNvPr>
          <p:cNvSpPr txBox="1"/>
          <p:nvPr/>
        </p:nvSpPr>
        <p:spPr>
          <a:xfrm>
            <a:off x="2114246" y="625345"/>
            <a:ext cx="1928759" cy="507831"/>
          </a:xfrm>
          <a:prstGeom prst="rect">
            <a:avLst/>
          </a:prstGeom>
          <a:noFill/>
        </p:spPr>
        <p:txBody>
          <a:bodyPr wrap="square" rtlCol="0">
            <a:spAutoFit/>
          </a:bodyPr>
          <a:lstStyle/>
          <a:p>
            <a:pPr algn="ctr"/>
            <a:r>
              <a:rPr lang="en-US" sz="2700" dirty="0">
                <a:ln>
                  <a:solidFill>
                    <a:srgbClr val="000000"/>
                  </a:solidFill>
                </a:ln>
                <a:solidFill>
                  <a:srgbClr val="0070C0"/>
                </a:solidFill>
                <a:latin typeface="Times New Roman" panose="02020603050405020304" pitchFamily="18" charset="0"/>
                <a:cs typeface="Times New Roman" panose="02020603050405020304" pitchFamily="18" charset="0"/>
              </a:rPr>
              <a:t>bleu – santé</a:t>
            </a:r>
          </a:p>
        </p:txBody>
      </p:sp>
      <p:sp>
        <p:nvSpPr>
          <p:cNvPr id="16" name="TextBox 15">
            <a:extLst>
              <a:ext uri="{FF2B5EF4-FFF2-40B4-BE49-F238E27FC236}">
                <a16:creationId xmlns:a16="http://schemas.microsoft.com/office/drawing/2014/main" id="{C1984BBA-F7B6-4C6A-8AB0-A903EDCA8BFF}"/>
              </a:ext>
            </a:extLst>
          </p:cNvPr>
          <p:cNvSpPr txBox="1"/>
          <p:nvPr/>
        </p:nvSpPr>
        <p:spPr>
          <a:xfrm>
            <a:off x="7219998" y="625345"/>
            <a:ext cx="3833446" cy="507831"/>
          </a:xfrm>
          <a:prstGeom prst="rect">
            <a:avLst/>
          </a:prstGeom>
          <a:noFill/>
        </p:spPr>
        <p:txBody>
          <a:bodyPr wrap="square" rtlCol="0">
            <a:spAutoFit/>
          </a:bodyPr>
          <a:lstStyle/>
          <a:p>
            <a:pPr algn="ctr"/>
            <a:r>
              <a:rPr lang="en-US" sz="2700" dirty="0">
                <a:ln>
                  <a:solidFill>
                    <a:srgbClr val="000000"/>
                  </a:solidFill>
                </a:ln>
                <a:solidFill>
                  <a:srgbClr val="C00000"/>
                </a:solidFill>
                <a:latin typeface="Times New Roman" panose="02020603050405020304" pitchFamily="18" charset="0"/>
                <a:cs typeface="Times New Roman" panose="02020603050405020304" pitchFamily="18" charset="0"/>
              </a:rPr>
              <a:t>rouge – </a:t>
            </a:r>
            <a:r>
              <a:rPr lang="en-US" sz="2700" dirty="0" err="1">
                <a:ln>
                  <a:solidFill>
                    <a:srgbClr val="000000"/>
                  </a:solidFill>
                </a:ln>
                <a:solidFill>
                  <a:srgbClr val="C00000"/>
                </a:solidFill>
                <a:latin typeface="Times New Roman" panose="02020603050405020304" pitchFamily="18" charset="0"/>
                <a:cs typeface="Times New Roman" panose="02020603050405020304" pitchFamily="18" charset="0"/>
              </a:rPr>
              <a:t>inflammabilité</a:t>
            </a:r>
            <a:endParaRPr lang="en-US" sz="2700" dirty="0">
              <a:ln>
                <a:solidFill>
                  <a:srgbClr val="000000"/>
                </a:solidFill>
              </a:ln>
              <a:solidFill>
                <a:srgbClr val="C00000"/>
              </a:solidFill>
              <a:latin typeface="Times New Roman" panose="02020603050405020304" pitchFamily="18" charset="0"/>
              <a:cs typeface="Times New Roman" panose="02020603050405020304" pitchFamily="18" charset="0"/>
            </a:endParaRPr>
          </a:p>
        </p:txBody>
      </p:sp>
      <p:graphicFrame>
        <p:nvGraphicFramePr>
          <p:cNvPr id="17" name="Table 21">
            <a:extLst>
              <a:ext uri="{FF2B5EF4-FFF2-40B4-BE49-F238E27FC236}">
                <a16:creationId xmlns:a16="http://schemas.microsoft.com/office/drawing/2014/main" id="{B1B56F3C-081C-45B3-ABD4-45BD077FDC41}"/>
              </a:ext>
            </a:extLst>
          </p:cNvPr>
          <p:cNvGraphicFramePr>
            <a:graphicFrameLocks noGrp="1"/>
          </p:cNvGraphicFramePr>
          <p:nvPr>
            <p:extLst>
              <p:ext uri="{D42A27DB-BD31-4B8C-83A1-F6EECF244321}">
                <p14:modId xmlns:p14="http://schemas.microsoft.com/office/powerpoint/2010/main" val="3078821723"/>
              </p:ext>
            </p:extLst>
          </p:nvPr>
        </p:nvGraphicFramePr>
        <p:xfrm>
          <a:off x="6088722" y="1114832"/>
          <a:ext cx="6095999" cy="2772164"/>
        </p:xfrm>
        <a:graphic>
          <a:graphicData uri="http://schemas.openxmlformats.org/drawingml/2006/table">
            <a:tbl>
              <a:tblPr firstRow="1" bandRow="1">
                <a:tableStyleId>{9DCAF9ED-07DC-4A11-8D7F-57B35C25682E}</a:tableStyleId>
              </a:tblPr>
              <a:tblGrid>
                <a:gridCol w="1219200">
                  <a:extLst>
                    <a:ext uri="{9D8B030D-6E8A-4147-A177-3AD203B41FA5}">
                      <a16:colId xmlns:a16="http://schemas.microsoft.com/office/drawing/2014/main" val="3169116265"/>
                    </a:ext>
                  </a:extLst>
                </a:gridCol>
                <a:gridCol w="4876799">
                  <a:extLst>
                    <a:ext uri="{9D8B030D-6E8A-4147-A177-3AD203B41FA5}">
                      <a16:colId xmlns:a16="http://schemas.microsoft.com/office/drawing/2014/main" val="1532305867"/>
                    </a:ext>
                  </a:extLst>
                </a:gridCol>
              </a:tblGrid>
              <a:tr h="325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anose="02020603050405020304" pitchFamily="18" charset="0"/>
                          <a:cs typeface="Times New Roman" panose="02020603050405020304" pitchFamily="18" charset="0"/>
                        </a:rPr>
                        <a:t>Symbole</a:t>
                      </a:r>
                      <a:endParaRPr lang="en-US" sz="1800" dirty="0">
                        <a:solidFill>
                          <a:srgbClr val="000000"/>
                        </a:solidFill>
                      </a:endParaRPr>
                    </a:p>
                  </a:txBody>
                  <a:tcPr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Signification</a:t>
                      </a:r>
                      <a:endParaRPr lang="en-US" sz="1800" dirty="0">
                        <a:solidFill>
                          <a:srgbClr val="000000"/>
                        </a:solidFill>
                      </a:endParaRPr>
                    </a:p>
                  </a:txBody>
                  <a:tcPr anchor="ctr">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solidFill>
                      <a:srgbClr val="C00000"/>
                    </a:solidFill>
                  </a:tcPr>
                </a:tc>
                <a:extLst>
                  <a:ext uri="{0D108BD9-81ED-4DB2-BD59-A6C34878D82A}">
                    <a16:rowId xmlns:a16="http://schemas.microsoft.com/office/drawing/2014/main" val="217424764"/>
                  </a:ext>
                </a:extLst>
              </a:tr>
              <a:tr h="325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0</a:t>
                      </a:r>
                      <a:endParaRPr lang="en-US" sz="18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en-US" sz="1800" dirty="0">
                          <a:latin typeface="Times New Roman" panose="02020603050405020304" pitchFamily="18" charset="0"/>
                          <a:cs typeface="Times New Roman" panose="02020603050405020304" pitchFamily="18" charset="0"/>
                        </a:rPr>
                        <a:t>ne </a:t>
                      </a:r>
                      <a:r>
                        <a:rPr lang="en-US" sz="1800" dirty="0" err="1">
                          <a:latin typeface="Times New Roman" panose="02020603050405020304" pitchFamily="18" charset="0"/>
                          <a:cs typeface="Times New Roman" panose="02020603050405020304" pitchFamily="18" charset="0"/>
                        </a:rPr>
                        <a:t>brûle</a:t>
                      </a:r>
                      <a:r>
                        <a:rPr lang="en-US" sz="1800" dirty="0">
                          <a:latin typeface="Times New Roman" panose="02020603050405020304" pitchFamily="18" charset="0"/>
                          <a:cs typeface="Times New Roman" panose="02020603050405020304" pitchFamily="18" charset="0"/>
                        </a:rPr>
                        <a:t> pas, Ex. – </a:t>
                      </a:r>
                      <a:r>
                        <a:rPr lang="en-US" sz="1800" dirty="0" err="1">
                          <a:latin typeface="Times New Roman" panose="02020603050405020304" pitchFamily="18" charset="0"/>
                          <a:cs typeface="Times New Roman" panose="02020603050405020304" pitchFamily="18" charset="0"/>
                        </a:rPr>
                        <a:t>eau</a:t>
                      </a:r>
                      <a:endParaRPr lang="en-US" sz="18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931220"/>
                  </a:ext>
                </a:extLst>
              </a:tr>
              <a:tr h="510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1</a:t>
                      </a:r>
                      <a:endParaRPr lang="en-US" sz="18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fr-FR" sz="1800" dirty="0">
                          <a:latin typeface="Times New Roman" panose="02020603050405020304" pitchFamily="18" charset="0"/>
                          <a:cs typeface="Times New Roman" panose="02020603050405020304" pitchFamily="18" charset="0"/>
                        </a:rPr>
                        <a:t>point d’éclaire &gt; 93,3 ºC, Ex. – acide benzoïque</a:t>
                      </a:r>
                      <a:endParaRPr lang="en-US" sz="18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81792517"/>
                  </a:ext>
                </a:extLst>
              </a:tr>
              <a:tr h="510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2</a:t>
                      </a:r>
                      <a:endParaRPr lang="en-US" sz="18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point </a:t>
                      </a:r>
                      <a:r>
                        <a:rPr lang="fr-FR" sz="1800" dirty="0">
                          <a:latin typeface="Times New Roman" panose="02020603050405020304" pitchFamily="18" charset="0"/>
                          <a:cs typeface="Times New Roman" panose="02020603050405020304" pitchFamily="18" charset="0"/>
                        </a:rPr>
                        <a:t>d’éclaire &gt; 37,8 ºC, Ex. – gazole</a:t>
                      </a:r>
                      <a:endParaRPr lang="en-US" sz="18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4617157"/>
                  </a:ext>
                </a:extLst>
              </a:tr>
              <a:tr h="510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3</a:t>
                      </a:r>
                      <a:endParaRPr lang="en-US" sz="18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point </a:t>
                      </a:r>
                      <a:r>
                        <a:rPr lang="fr-FR" sz="1800" dirty="0">
                          <a:latin typeface="Times New Roman" panose="02020603050405020304" pitchFamily="18" charset="0"/>
                          <a:cs typeface="Times New Roman" panose="02020603050405020304" pitchFamily="18" charset="0"/>
                        </a:rPr>
                        <a:t>d’éclaire &lt; 37,8 ºC, Ex. – </a:t>
                      </a:r>
                      <a:r>
                        <a:rPr lang="fr-FR" sz="1800" dirty="0" err="1">
                          <a:latin typeface="Times New Roman" panose="02020603050405020304" pitchFamily="18" charset="0"/>
                          <a:cs typeface="Times New Roman" panose="02020603050405020304" pitchFamily="18" charset="0"/>
                        </a:rPr>
                        <a:t>essance</a:t>
                      </a:r>
                      <a:endParaRPr lang="en-US" sz="18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946814356"/>
                  </a:ext>
                </a:extLst>
              </a:tr>
              <a:tr h="510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4</a:t>
                      </a:r>
                      <a:endParaRPr lang="en-US" sz="18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point </a:t>
                      </a:r>
                      <a:r>
                        <a:rPr lang="fr-FR" sz="1800" dirty="0">
                          <a:latin typeface="Times New Roman" panose="02020603050405020304" pitchFamily="18" charset="0"/>
                          <a:cs typeface="Times New Roman" panose="02020603050405020304" pitchFamily="18" charset="0"/>
                        </a:rPr>
                        <a:t>d’éclaire &lt; 22,8 ºC, Ex. – propane</a:t>
                      </a:r>
                      <a:endParaRPr lang="fr-FR" sz="1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859682445"/>
                  </a:ext>
                </a:extLst>
              </a:tr>
            </a:tbl>
          </a:graphicData>
        </a:graphic>
      </p:graphicFrame>
      <p:graphicFrame>
        <p:nvGraphicFramePr>
          <p:cNvPr id="26" name="Table 21">
            <a:extLst>
              <a:ext uri="{FF2B5EF4-FFF2-40B4-BE49-F238E27FC236}">
                <a16:creationId xmlns:a16="http://schemas.microsoft.com/office/drawing/2014/main" id="{8C4096C2-8806-4380-A7EA-98D6DDA02EED}"/>
              </a:ext>
            </a:extLst>
          </p:cNvPr>
          <p:cNvGraphicFramePr>
            <a:graphicFrameLocks noGrp="1"/>
          </p:cNvGraphicFramePr>
          <p:nvPr>
            <p:extLst>
              <p:ext uri="{D42A27DB-BD31-4B8C-83A1-F6EECF244321}">
                <p14:modId xmlns:p14="http://schemas.microsoft.com/office/powerpoint/2010/main" val="850059137"/>
              </p:ext>
            </p:extLst>
          </p:nvPr>
        </p:nvGraphicFramePr>
        <p:xfrm>
          <a:off x="6088721" y="4263371"/>
          <a:ext cx="6096000" cy="2494280"/>
        </p:xfrm>
        <a:graphic>
          <a:graphicData uri="http://schemas.openxmlformats.org/drawingml/2006/table">
            <a:tbl>
              <a:tblPr firstRow="1" bandRow="1">
                <a:tableStyleId>{1E171933-4619-4E11-9A3F-F7608DF75F80}</a:tableStyleId>
              </a:tblPr>
              <a:tblGrid>
                <a:gridCol w="1102510">
                  <a:extLst>
                    <a:ext uri="{9D8B030D-6E8A-4147-A177-3AD203B41FA5}">
                      <a16:colId xmlns:a16="http://schemas.microsoft.com/office/drawing/2014/main" val="3169116265"/>
                    </a:ext>
                  </a:extLst>
                </a:gridCol>
                <a:gridCol w="4993490">
                  <a:extLst>
                    <a:ext uri="{9D8B030D-6E8A-4147-A177-3AD203B41FA5}">
                      <a16:colId xmlns:a16="http://schemas.microsoft.com/office/drawing/2014/main" val="153230586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anose="02020603050405020304" pitchFamily="18" charset="0"/>
                          <a:cs typeface="Times New Roman" panose="02020603050405020304" pitchFamily="18" charset="0"/>
                        </a:rPr>
                        <a:t>Symbole</a:t>
                      </a:r>
                      <a:endParaRPr lang="en-US" sz="18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Signification</a:t>
                      </a:r>
                      <a:endParaRPr lang="en-US" sz="18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2174247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0</a:t>
                      </a:r>
                      <a:endParaRPr lang="en-US" sz="18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stable</a:t>
                      </a:r>
                      <a:endParaRPr lang="en-US" sz="18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1709312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1</a:t>
                      </a:r>
                      <a:endParaRPr lang="en-US" sz="18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instable lors du réchauffement</a:t>
                      </a:r>
                      <a:endParaRPr lang="en-US" sz="18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36817925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2</a:t>
                      </a:r>
                      <a:endParaRPr lang="en-US" sz="18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réaction chimique violent, Ex. – phosphore, sodium</a:t>
                      </a:r>
                      <a:endParaRPr lang="en-US" sz="18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2746171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3</a:t>
                      </a:r>
                      <a:endParaRPr lang="en-US" sz="18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danger de coque et de chaleur, détonation possible, Ex. – fluor</a:t>
                      </a:r>
                      <a:endParaRPr lang="en-US" sz="18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19468143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4</a:t>
                      </a:r>
                      <a:endParaRPr lang="en-US" sz="18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800" dirty="0">
                          <a:solidFill>
                            <a:srgbClr val="000000"/>
                          </a:solidFill>
                          <a:latin typeface="Times New Roman" panose="02020603050405020304" pitchFamily="18" charset="0"/>
                          <a:cs typeface="Times New Roman" panose="02020603050405020304" pitchFamily="18" charset="0"/>
                        </a:rPr>
                        <a:t>peu être détoner, Ex. – nitroglycérine, RDX</a:t>
                      </a:r>
                      <a:endParaRPr lang="en-US" sz="18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859682445"/>
                  </a:ext>
                </a:extLst>
              </a:tr>
            </a:tbl>
          </a:graphicData>
        </a:graphic>
      </p:graphicFrame>
      <p:sp>
        <p:nvSpPr>
          <p:cNvPr id="28" name="TextBox 27">
            <a:extLst>
              <a:ext uri="{FF2B5EF4-FFF2-40B4-BE49-F238E27FC236}">
                <a16:creationId xmlns:a16="http://schemas.microsoft.com/office/drawing/2014/main" id="{16A2FCB4-93E7-4957-943E-ABB67DA0D48B}"/>
              </a:ext>
            </a:extLst>
          </p:cNvPr>
          <p:cNvSpPr txBox="1"/>
          <p:nvPr/>
        </p:nvSpPr>
        <p:spPr>
          <a:xfrm>
            <a:off x="7011039" y="3779907"/>
            <a:ext cx="4251365" cy="507831"/>
          </a:xfrm>
          <a:prstGeom prst="rect">
            <a:avLst/>
          </a:prstGeom>
          <a:noFill/>
        </p:spPr>
        <p:txBody>
          <a:bodyPr wrap="square" rtlCol="0">
            <a:spAutoFit/>
          </a:bodyPr>
          <a:lstStyle/>
          <a:p>
            <a:pPr algn="ctr"/>
            <a:r>
              <a:rPr lang="en-US" sz="2700" dirty="0">
                <a:ln>
                  <a:solidFill>
                    <a:srgbClr val="000000"/>
                  </a:solidFill>
                </a:ln>
                <a:solidFill>
                  <a:srgbClr val="FFC000"/>
                </a:solidFill>
                <a:latin typeface="Times New Roman" panose="02020603050405020304" pitchFamily="18" charset="0"/>
                <a:cs typeface="Times New Roman" panose="02020603050405020304" pitchFamily="18" charset="0"/>
              </a:rPr>
              <a:t>jaune – </a:t>
            </a:r>
            <a:r>
              <a:rPr lang="en-US" sz="2700" dirty="0" err="1">
                <a:ln>
                  <a:solidFill>
                    <a:srgbClr val="000000"/>
                  </a:solidFill>
                </a:ln>
                <a:solidFill>
                  <a:srgbClr val="FFC000"/>
                </a:solidFill>
                <a:latin typeface="Times New Roman" panose="02020603050405020304" pitchFamily="18" charset="0"/>
                <a:cs typeface="Times New Roman" panose="02020603050405020304" pitchFamily="18" charset="0"/>
              </a:rPr>
              <a:t>instabilité</a:t>
            </a:r>
            <a:r>
              <a:rPr lang="en-US" sz="2700" dirty="0">
                <a:ln>
                  <a:solidFill>
                    <a:srgbClr val="000000"/>
                  </a:solidFill>
                </a:ln>
                <a:solidFill>
                  <a:srgbClr val="FFC000"/>
                </a:solidFill>
                <a:latin typeface="Times New Roman" panose="02020603050405020304" pitchFamily="18" charset="0"/>
                <a:cs typeface="Times New Roman" panose="02020603050405020304" pitchFamily="18" charset="0"/>
              </a:rPr>
              <a:t>/</a:t>
            </a:r>
            <a:r>
              <a:rPr lang="en-US" sz="2700" dirty="0" err="1">
                <a:ln>
                  <a:solidFill>
                    <a:srgbClr val="000000"/>
                  </a:solidFill>
                </a:ln>
                <a:solidFill>
                  <a:srgbClr val="FFC000"/>
                </a:solidFill>
                <a:latin typeface="Times New Roman" panose="02020603050405020304" pitchFamily="18" charset="0"/>
                <a:cs typeface="Times New Roman" panose="02020603050405020304" pitchFamily="18" charset="0"/>
              </a:rPr>
              <a:t>réactivité</a:t>
            </a:r>
            <a:endParaRPr lang="en-US" sz="2700" dirty="0">
              <a:ln>
                <a:solidFill>
                  <a:srgbClr val="000000"/>
                </a:solidFill>
              </a:ln>
              <a:solidFill>
                <a:srgbClr val="FFC000"/>
              </a:solidFill>
              <a:latin typeface="Times New Roman" panose="02020603050405020304" pitchFamily="18" charset="0"/>
              <a:cs typeface="Times New Roman" panose="02020603050405020304" pitchFamily="18" charset="0"/>
            </a:endParaRPr>
          </a:p>
        </p:txBody>
      </p:sp>
      <p:graphicFrame>
        <p:nvGraphicFramePr>
          <p:cNvPr id="29" name="Table 21">
            <a:extLst>
              <a:ext uri="{FF2B5EF4-FFF2-40B4-BE49-F238E27FC236}">
                <a16:creationId xmlns:a16="http://schemas.microsoft.com/office/drawing/2014/main" id="{AFE18240-EE22-4F7F-A8C7-3C8D7F1F0272}"/>
              </a:ext>
            </a:extLst>
          </p:cNvPr>
          <p:cNvGraphicFramePr>
            <a:graphicFrameLocks noGrp="1"/>
          </p:cNvGraphicFramePr>
          <p:nvPr>
            <p:extLst>
              <p:ext uri="{D42A27DB-BD31-4B8C-83A1-F6EECF244321}">
                <p14:modId xmlns:p14="http://schemas.microsoft.com/office/powerpoint/2010/main" val="3069391248"/>
              </p:ext>
            </p:extLst>
          </p:nvPr>
        </p:nvGraphicFramePr>
        <p:xfrm>
          <a:off x="780747" y="3725872"/>
          <a:ext cx="4595756" cy="3132128"/>
        </p:xfrm>
        <a:graphic>
          <a:graphicData uri="http://schemas.openxmlformats.org/drawingml/2006/table">
            <a:tbl>
              <a:tblPr firstRow="1" bandRow="1">
                <a:tableStyleId>{5C22544A-7EE6-4342-B048-85BDC9FD1C3A}</a:tableStyleId>
              </a:tblPr>
              <a:tblGrid>
                <a:gridCol w="1178809">
                  <a:extLst>
                    <a:ext uri="{9D8B030D-6E8A-4147-A177-3AD203B41FA5}">
                      <a16:colId xmlns:a16="http://schemas.microsoft.com/office/drawing/2014/main" val="3169116265"/>
                    </a:ext>
                  </a:extLst>
                </a:gridCol>
                <a:gridCol w="3416947">
                  <a:extLst>
                    <a:ext uri="{9D8B030D-6E8A-4147-A177-3AD203B41FA5}">
                      <a16:colId xmlns:a16="http://schemas.microsoft.com/office/drawing/2014/main" val="1532305867"/>
                    </a:ext>
                  </a:extLst>
                </a:gridCol>
              </a:tblGrid>
              <a:tr h="341986">
                <a:tc>
                  <a:txBody>
                    <a:bodyPr/>
                    <a:lstStyle/>
                    <a:p>
                      <a:pPr algn="ctr"/>
                      <a:r>
                        <a:rPr lang="en-US" sz="1000" dirty="0" err="1">
                          <a:solidFill>
                            <a:srgbClr val="000000"/>
                          </a:solidFill>
                          <a:latin typeface="Times New Roman" panose="02020603050405020304" pitchFamily="18" charset="0"/>
                          <a:cs typeface="Times New Roman" panose="02020603050405020304" pitchFamily="18" charset="0"/>
                        </a:rPr>
                        <a:t>Symbole</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Signification</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24764"/>
                  </a:ext>
                </a:extLst>
              </a:tr>
              <a:tr h="341986">
                <a:tc>
                  <a:txBody>
                    <a:bodyPr/>
                    <a:lstStyle/>
                    <a:p>
                      <a:pPr algn="ctr"/>
                      <a:r>
                        <a:rPr lang="en-US" sz="1000" strike="sngStrike" dirty="0">
                          <a:solidFill>
                            <a:srgbClr val="000000"/>
                          </a:solidFill>
                          <a:latin typeface="Times New Roman" panose="02020603050405020304" pitchFamily="18" charset="0"/>
                          <a:cs typeface="Times New Roman" panose="02020603050405020304" pitchFamily="18" charset="0"/>
                        </a:rPr>
                        <a:t>W</a:t>
                      </a:r>
                      <a:endParaRPr lang="en-US" sz="1000" strike="sngStrike"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réagit avec l'eau de manière violente (ex. : césium)</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931220"/>
                  </a:ext>
                </a:extLst>
              </a:tr>
              <a:tr h="341986">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OX </a:t>
                      </a:r>
                      <a:r>
                        <a:rPr lang="en-US" sz="1000" dirty="0" err="1">
                          <a:solidFill>
                            <a:srgbClr val="000000"/>
                          </a:solidFill>
                          <a:latin typeface="Times New Roman" panose="02020603050405020304" pitchFamily="18" charset="0"/>
                          <a:cs typeface="Times New Roman" panose="02020603050405020304" pitchFamily="18" charset="0"/>
                        </a:rPr>
                        <a:t>ou</a:t>
                      </a:r>
                      <a:r>
                        <a:rPr lang="en-US" sz="1000" dirty="0">
                          <a:solidFill>
                            <a:srgbClr val="000000"/>
                          </a:solidFill>
                          <a:latin typeface="Times New Roman" panose="02020603050405020304" pitchFamily="18" charset="0"/>
                          <a:cs typeface="Times New Roman" panose="02020603050405020304" pitchFamily="18" charset="0"/>
                        </a:rPr>
                        <a:t> OXY</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oxydant, matière carburant</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1792517"/>
                  </a:ext>
                </a:extLst>
              </a:tr>
              <a:tr h="341986">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SA</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Asphyxiant simple (ex. : azote)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617157"/>
                  </a:ext>
                </a:extLst>
              </a:tr>
              <a:tr h="365409">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COR, ACID </a:t>
                      </a:r>
                      <a:r>
                        <a:rPr lang="en-US" sz="1000" dirty="0" err="1">
                          <a:solidFill>
                            <a:srgbClr val="000000"/>
                          </a:solidFill>
                          <a:latin typeface="Times New Roman" panose="02020603050405020304" pitchFamily="18" charset="0"/>
                          <a:cs typeface="Times New Roman" panose="02020603050405020304" pitchFamily="18" charset="0"/>
                        </a:rPr>
                        <a:t>ou</a:t>
                      </a:r>
                      <a:r>
                        <a:rPr lang="en-US" sz="1000" dirty="0">
                          <a:solidFill>
                            <a:srgbClr val="000000"/>
                          </a:solidFill>
                          <a:latin typeface="Times New Roman" panose="02020603050405020304" pitchFamily="18" charset="0"/>
                          <a:cs typeface="Times New Roman" panose="02020603050405020304" pitchFamily="18" charset="0"/>
                        </a:rPr>
                        <a:t> ALK</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acide ou base fort</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6814356"/>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BIO</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risque biologique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9682445"/>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POI</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poison (ex. : venin d'arachnide)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5803939"/>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radioactivité</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8109034"/>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rgbClr val="000000"/>
                          </a:solidFill>
                          <a:latin typeface="Times New Roman" panose="02020603050405020304" pitchFamily="18" charset="0"/>
                          <a:cs typeface="Times New Roman" panose="02020603050405020304" pitchFamily="18" charset="0"/>
                        </a:rPr>
                        <a:t>CRY ou CRYO</a:t>
                      </a:r>
                      <a:endParaRPr lang="en-US" sz="1000"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cryogénique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705314847"/>
                  </a:ext>
                </a:extLst>
              </a:tr>
            </a:tbl>
          </a:graphicData>
        </a:graphic>
      </p:graphicFrame>
      <p:pic>
        <p:nvPicPr>
          <p:cNvPr id="22" name="Picture 21">
            <a:extLst>
              <a:ext uri="{FF2B5EF4-FFF2-40B4-BE49-F238E27FC236}">
                <a16:creationId xmlns:a16="http://schemas.microsoft.com/office/drawing/2014/main" id="{A53F255E-07C7-45CA-8367-6057F3B246FF}"/>
              </a:ext>
            </a:extLst>
          </p:cNvPr>
          <p:cNvPicPr>
            <a:picLocks noChangeAspect="1"/>
          </p:cNvPicPr>
          <p:nvPr/>
        </p:nvPicPr>
        <p:blipFill>
          <a:blip r:embed="rId2"/>
          <a:stretch>
            <a:fillRect/>
          </a:stretch>
        </p:blipFill>
        <p:spPr>
          <a:xfrm>
            <a:off x="1248198" y="6253165"/>
            <a:ext cx="236240" cy="205758"/>
          </a:xfrm>
          <a:prstGeom prst="rect">
            <a:avLst/>
          </a:prstGeom>
        </p:spPr>
      </p:pic>
      <p:sp>
        <p:nvSpPr>
          <p:cNvPr id="31" name="TextBox 30">
            <a:extLst>
              <a:ext uri="{FF2B5EF4-FFF2-40B4-BE49-F238E27FC236}">
                <a16:creationId xmlns:a16="http://schemas.microsoft.com/office/drawing/2014/main" id="{2571271A-2832-4644-A1AD-42ED8E4042B8}"/>
              </a:ext>
            </a:extLst>
          </p:cNvPr>
          <p:cNvSpPr txBox="1"/>
          <p:nvPr/>
        </p:nvSpPr>
        <p:spPr>
          <a:xfrm>
            <a:off x="952943" y="3272076"/>
            <a:ext cx="4251365" cy="507831"/>
          </a:xfrm>
          <a:prstGeom prst="rect">
            <a:avLst/>
          </a:prstGeom>
          <a:noFill/>
        </p:spPr>
        <p:txBody>
          <a:bodyPr wrap="square" rtlCol="0">
            <a:spAutoFit/>
          </a:bodyPr>
          <a:lstStyle/>
          <a:p>
            <a:pPr algn="ctr"/>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blanc – </a:t>
            </a:r>
            <a:r>
              <a:rPr lang="en-US" sz="2700" dirty="0" err="1">
                <a:ln>
                  <a:solidFill>
                    <a:srgbClr val="000000"/>
                  </a:solidFill>
                </a:ln>
                <a:solidFill>
                  <a:srgbClr val="FFFFFF"/>
                </a:solidFill>
                <a:latin typeface="Times New Roman" panose="02020603050405020304" pitchFamily="18" charset="0"/>
                <a:cs typeface="Times New Roman" panose="02020603050405020304" pitchFamily="18" charset="0"/>
              </a:rPr>
              <a:t>risque</a:t>
            </a:r>
            <a:r>
              <a:rPr lang="en-US" sz="2700" dirty="0">
                <a:ln>
                  <a:solidFill>
                    <a:srgbClr val="000000"/>
                  </a:solidFill>
                </a:ln>
                <a:solidFill>
                  <a:srgbClr val="FFFFFF"/>
                </a:solidFill>
                <a:latin typeface="Times New Roman" panose="02020603050405020304" pitchFamily="18" charset="0"/>
                <a:cs typeface="Times New Roman" panose="02020603050405020304" pitchFamily="18" charset="0"/>
              </a:rPr>
              <a:t> </a:t>
            </a:r>
            <a:r>
              <a:rPr lang="en-US" sz="2700" dirty="0" err="1">
                <a:ln>
                  <a:solidFill>
                    <a:srgbClr val="000000"/>
                  </a:solidFill>
                </a:ln>
                <a:solidFill>
                  <a:srgbClr val="FFFFFF"/>
                </a:solidFill>
                <a:latin typeface="Times New Roman" panose="02020603050405020304" pitchFamily="18" charset="0"/>
                <a:cs typeface="Times New Roman" panose="02020603050405020304" pitchFamily="18" charset="0"/>
              </a:rPr>
              <a:t>spécifique</a:t>
            </a:r>
            <a:endParaRPr lang="en-US" sz="270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2050EBC6-9870-49F4-B43F-A30838097C32}"/>
              </a:ext>
            </a:extLst>
          </p:cNvPr>
          <p:cNvSpPr txBox="1"/>
          <p:nvPr/>
        </p:nvSpPr>
        <p:spPr>
          <a:xfrm>
            <a:off x="5908607" y="6679625"/>
            <a:ext cx="6351730" cy="215444"/>
          </a:xfrm>
          <a:prstGeom prst="rect">
            <a:avLst/>
          </a:prstGeom>
          <a:noFill/>
        </p:spPr>
        <p:txBody>
          <a:bodyPr wrap="square" rtlCol="0">
            <a:spAutoFit/>
          </a:bodyPr>
          <a:lstStyle/>
          <a:p>
            <a:r>
              <a:rPr lang="en-US" sz="800" dirty="0" err="1">
                <a:solidFill>
                  <a:srgbClr val="000000"/>
                </a:solidFill>
                <a:latin typeface="Times New Roman" panose="02020603050405020304" pitchFamily="18" charset="0"/>
                <a:cs typeface="Times New Roman" panose="02020603050405020304" pitchFamily="18" charset="0"/>
              </a:rPr>
              <a:t>ressources</a:t>
            </a:r>
            <a:r>
              <a:rPr lang="en-US" sz="800" dirty="0">
                <a:solidFill>
                  <a:srgbClr val="000000"/>
                </a:solidFill>
                <a:latin typeface="Times New Roman" panose="02020603050405020304" pitchFamily="18" charset="0"/>
                <a:cs typeface="Times New Roman" panose="02020603050405020304" pitchFamily="18" charset="0"/>
              </a:rPr>
              <a:t> - </a:t>
            </a:r>
            <a:r>
              <a:rPr lang="en-US" sz="800" dirty="0">
                <a:solidFill>
                  <a:srgbClr val="0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https://fr.wikipedia.org/wiki/NFPA_704</a:t>
            </a:r>
            <a:r>
              <a:rPr lang="en-US" sz="800" dirty="0">
                <a:solidFill>
                  <a:srgbClr val="000000"/>
                </a:solidFill>
                <a:latin typeface="Times New Roman" panose="02020603050405020304" pitchFamily="18" charset="0"/>
                <a:cs typeface="Times New Roman" panose="02020603050405020304" pitchFamily="18" charset="0"/>
              </a:rPr>
              <a:t> et </a:t>
            </a:r>
            <a:r>
              <a:rPr lang="en-US" sz="800" dirty="0">
                <a:solidFill>
                  <a:srgbClr val="00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https://www.acs.org/content/acs/en/chemical-safety/basics/nfpa-hazard-identification.html</a:t>
            </a:r>
            <a:r>
              <a:rPr lang="en-US" sz="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175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5"/>
            <a:ext cx="11982579" cy="660257"/>
          </a:xfrm>
        </p:spPr>
        <p:txBody>
          <a:bodyPr>
            <a:normAutofit/>
          </a:bodyPr>
          <a:lstStyle/>
          <a:p>
            <a:pPr algn="ctr"/>
            <a:r>
              <a:rPr lang="fr-FR" sz="4000" dirty="0">
                <a:latin typeface="Times New Roman" panose="02020603050405020304" pitchFamily="18" charset="0"/>
                <a:cs typeface="Times New Roman" panose="02020603050405020304" pitchFamily="18" charset="0"/>
              </a:rPr>
              <a:t>Le système du N.F.P.A., plus détaillé</a:t>
            </a:r>
            <a:endParaRPr lang="en-US" sz="4000" dirty="0">
              <a:latin typeface="Times New Roman" panose="02020603050405020304" pitchFamily="18" charset="0"/>
              <a:cs typeface="Times New Roman" panose="02020603050405020304" pitchFamily="18" charset="0"/>
            </a:endParaRPr>
          </a:p>
        </p:txBody>
      </p:sp>
      <p:graphicFrame>
        <p:nvGraphicFramePr>
          <p:cNvPr id="21" name="Table 21">
            <a:extLst>
              <a:ext uri="{FF2B5EF4-FFF2-40B4-BE49-F238E27FC236}">
                <a16:creationId xmlns:a16="http://schemas.microsoft.com/office/drawing/2014/main" id="{52544338-09FF-4520-8598-FD360FD0230C}"/>
              </a:ext>
            </a:extLst>
          </p:cNvPr>
          <p:cNvGraphicFramePr>
            <a:graphicFrameLocks noGrp="1"/>
          </p:cNvGraphicFramePr>
          <p:nvPr/>
        </p:nvGraphicFramePr>
        <p:xfrm>
          <a:off x="90153" y="931579"/>
          <a:ext cx="5976945" cy="2326640"/>
        </p:xfrm>
        <a:graphic>
          <a:graphicData uri="http://schemas.openxmlformats.org/drawingml/2006/table">
            <a:tbl>
              <a:tblPr firstRow="1" bandRow="1">
                <a:tableStyleId>{5C22544A-7EE6-4342-B048-85BDC9FD1C3A}</a:tableStyleId>
              </a:tblPr>
              <a:tblGrid>
                <a:gridCol w="781884">
                  <a:extLst>
                    <a:ext uri="{9D8B030D-6E8A-4147-A177-3AD203B41FA5}">
                      <a16:colId xmlns:a16="http://schemas.microsoft.com/office/drawing/2014/main" val="3169116265"/>
                    </a:ext>
                  </a:extLst>
                </a:gridCol>
                <a:gridCol w="5195061">
                  <a:extLst>
                    <a:ext uri="{9D8B030D-6E8A-4147-A177-3AD203B41FA5}">
                      <a16:colId xmlns:a16="http://schemas.microsoft.com/office/drawing/2014/main" val="1532305867"/>
                    </a:ext>
                  </a:extLst>
                </a:gridCol>
              </a:tblGrid>
              <a:tr h="370840">
                <a:tc>
                  <a:txBody>
                    <a:bodyPr/>
                    <a:lstStyle/>
                    <a:p>
                      <a:pPr algn="ctr"/>
                      <a:r>
                        <a:rPr lang="en-US" sz="1000" dirty="0" err="1">
                          <a:solidFill>
                            <a:srgbClr val="000000"/>
                          </a:solidFill>
                          <a:latin typeface="Times New Roman" panose="02020603050405020304" pitchFamily="18" charset="0"/>
                          <a:cs typeface="Times New Roman" panose="02020603050405020304" pitchFamily="18" charset="0"/>
                        </a:rPr>
                        <a:t>Symbole</a:t>
                      </a:r>
                      <a:endParaRPr lang="en-US" sz="1000" dirty="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Signification</a:t>
                      </a:r>
                      <a:endParaRPr lang="en-US" sz="1000" dirty="0">
                        <a:solidFill>
                          <a:srgbClr val="000000"/>
                        </a:solidFill>
                      </a:endParaRPr>
                    </a:p>
                  </a:txBody>
                  <a:tcPr anchor="ctr"/>
                </a:tc>
                <a:extLst>
                  <a:ext uri="{0D108BD9-81ED-4DB2-BD59-A6C34878D82A}">
                    <a16:rowId xmlns:a16="http://schemas.microsoft.com/office/drawing/2014/main" val="217424764"/>
                  </a:ext>
                </a:extLst>
              </a:tr>
              <a:tr h="370840">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0</a:t>
                      </a:r>
                      <a:endParaRPr lang="en-US" sz="1000" dirty="0">
                        <a:solidFill>
                          <a:srgbClr val="000000"/>
                        </a:solidFill>
                      </a:endParaRPr>
                    </a:p>
                  </a:txBody>
                  <a:tcPr anchor="ct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non toxique, pouvant être utilisé sans précautions particulières (ex : eau)</a:t>
                      </a:r>
                      <a:endParaRPr lang="en-US" sz="1000" dirty="0">
                        <a:solidFill>
                          <a:srgbClr val="000000"/>
                        </a:solidFill>
                      </a:endParaRPr>
                    </a:p>
                  </a:txBody>
                  <a:tcPr anchor="ctr"/>
                </a:tc>
                <a:extLst>
                  <a:ext uri="{0D108BD9-81ED-4DB2-BD59-A6C34878D82A}">
                    <a16:rowId xmlns:a16="http://schemas.microsoft.com/office/drawing/2014/main" val="170931220"/>
                  </a:ext>
                </a:extLst>
              </a:tr>
              <a:tr h="370840">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1</a:t>
                      </a:r>
                      <a:endParaRPr lang="en-US" sz="1000" dirty="0">
                        <a:solidFill>
                          <a:srgbClr val="000000"/>
                        </a:solidFill>
                      </a:endParaRPr>
                    </a:p>
                  </a:txBody>
                  <a:tcPr anchor="ct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provoquer après une exposition une irritation ou des séquelles mineures (ex : acétate d'éthyle)</a:t>
                      </a:r>
                      <a:endParaRPr lang="en-US" sz="1000" dirty="0">
                        <a:solidFill>
                          <a:srgbClr val="000000"/>
                        </a:solidFill>
                      </a:endParaRPr>
                    </a:p>
                  </a:txBody>
                  <a:tcPr anchor="ctr"/>
                </a:tc>
                <a:extLst>
                  <a:ext uri="{0D108BD9-81ED-4DB2-BD59-A6C34878D82A}">
                    <a16:rowId xmlns:a16="http://schemas.microsoft.com/office/drawing/2014/main" val="3681792517"/>
                  </a:ext>
                </a:extLst>
              </a:tr>
              <a:tr h="370840">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2</a:t>
                      </a:r>
                      <a:endParaRPr lang="en-US" sz="1000" dirty="0">
                        <a:solidFill>
                          <a:srgbClr val="000000"/>
                        </a:solidFill>
                      </a:endParaRPr>
                    </a:p>
                  </a:txBody>
                  <a:tcPr anchor="ct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provoquer après une exposition intense ou continue (mais non chronique), une incapacité temporaire ou une séquelle mineure résiduelle (ex : chloroforme)</a:t>
                      </a:r>
                      <a:endParaRPr lang="en-US" sz="1000" dirty="0">
                        <a:solidFill>
                          <a:srgbClr val="000000"/>
                        </a:solidFill>
                      </a:endParaRPr>
                    </a:p>
                  </a:txBody>
                  <a:tcPr anchor="ctr"/>
                </a:tc>
                <a:extLst>
                  <a:ext uri="{0D108BD9-81ED-4DB2-BD59-A6C34878D82A}">
                    <a16:rowId xmlns:a16="http://schemas.microsoft.com/office/drawing/2014/main" val="274617157"/>
                  </a:ext>
                </a:extLst>
              </a:tr>
              <a:tr h="370840">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3</a:t>
                      </a:r>
                      <a:endParaRPr lang="en-US" sz="1000" dirty="0">
                        <a:solidFill>
                          <a:srgbClr val="000000"/>
                        </a:solidFill>
                      </a:endParaRPr>
                    </a:p>
                  </a:txBody>
                  <a:tcPr anchor="ct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provoquer après une exposition de courte durée, des séquelles graves temporaires ou bien des séquelles modérées résiduelles (ex : acide chlorhydrique). </a:t>
                      </a:r>
                      <a:endParaRPr lang="en-US" sz="1000" dirty="0">
                        <a:solidFill>
                          <a:srgbClr val="000000"/>
                        </a:solidFill>
                      </a:endParaRPr>
                    </a:p>
                  </a:txBody>
                  <a:tcPr anchor="ctr"/>
                </a:tc>
                <a:extLst>
                  <a:ext uri="{0D108BD9-81ED-4DB2-BD59-A6C34878D82A}">
                    <a16:rowId xmlns:a16="http://schemas.microsoft.com/office/drawing/2014/main" val="19468143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4</a:t>
                      </a:r>
                      <a:endParaRPr lang="en-US" sz="1000" dirty="0">
                        <a:solidFill>
                          <a:srgbClr val="000000"/>
                        </a:solidFill>
                      </a:endParaRPr>
                    </a:p>
                  </a:txBody>
                  <a:tcPr anchor="ct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provoquer après une exposition de très courte durée, un décès ou des séquelles graves (ex : cyanure d'hydrogène). </a:t>
                      </a:r>
                      <a:endParaRPr lang="en-US" sz="1000" dirty="0">
                        <a:solidFill>
                          <a:srgbClr val="000000"/>
                        </a:solidFill>
                      </a:endParaRPr>
                    </a:p>
                  </a:txBody>
                  <a:tcPr anchor="ctr"/>
                </a:tc>
                <a:extLst>
                  <a:ext uri="{0D108BD9-81ED-4DB2-BD59-A6C34878D82A}">
                    <a16:rowId xmlns:a16="http://schemas.microsoft.com/office/drawing/2014/main" val="859682445"/>
                  </a:ext>
                </a:extLst>
              </a:tr>
            </a:tbl>
          </a:graphicData>
        </a:graphic>
      </p:graphicFrame>
      <p:sp>
        <p:nvSpPr>
          <p:cNvPr id="37" name="TextBox 36">
            <a:extLst>
              <a:ext uri="{FF2B5EF4-FFF2-40B4-BE49-F238E27FC236}">
                <a16:creationId xmlns:a16="http://schemas.microsoft.com/office/drawing/2014/main" id="{A422BDB8-6131-46A2-98CA-839261864086}"/>
              </a:ext>
            </a:extLst>
          </p:cNvPr>
          <p:cNvSpPr txBox="1"/>
          <p:nvPr/>
        </p:nvSpPr>
        <p:spPr>
          <a:xfrm>
            <a:off x="2114246" y="625345"/>
            <a:ext cx="1928759" cy="338554"/>
          </a:xfrm>
          <a:prstGeom prst="rect">
            <a:avLst/>
          </a:prstGeom>
          <a:noFill/>
        </p:spPr>
        <p:txBody>
          <a:bodyPr wrap="square" rtlCol="0">
            <a:spAutoFit/>
          </a:bodyPr>
          <a:lstStyle/>
          <a:p>
            <a:pPr algn="ctr"/>
            <a:r>
              <a:rPr lang="en-US" sz="1600" dirty="0">
                <a:ln>
                  <a:solidFill>
                    <a:srgbClr val="000000"/>
                  </a:solidFill>
                </a:ln>
                <a:solidFill>
                  <a:srgbClr val="0070C0"/>
                </a:solidFill>
                <a:latin typeface="Times New Roman" panose="02020603050405020304" pitchFamily="18" charset="0"/>
                <a:cs typeface="Times New Roman" panose="02020603050405020304" pitchFamily="18" charset="0"/>
              </a:rPr>
              <a:t>bleu – santé</a:t>
            </a:r>
          </a:p>
        </p:txBody>
      </p:sp>
      <p:sp>
        <p:nvSpPr>
          <p:cNvPr id="16" name="TextBox 15">
            <a:extLst>
              <a:ext uri="{FF2B5EF4-FFF2-40B4-BE49-F238E27FC236}">
                <a16:creationId xmlns:a16="http://schemas.microsoft.com/office/drawing/2014/main" id="{C1984BBA-F7B6-4C6A-8AB0-A903EDCA8BFF}"/>
              </a:ext>
            </a:extLst>
          </p:cNvPr>
          <p:cNvSpPr txBox="1"/>
          <p:nvPr/>
        </p:nvSpPr>
        <p:spPr>
          <a:xfrm>
            <a:off x="7167749" y="625345"/>
            <a:ext cx="3833446" cy="338554"/>
          </a:xfrm>
          <a:prstGeom prst="rect">
            <a:avLst/>
          </a:prstGeom>
          <a:noFill/>
        </p:spPr>
        <p:txBody>
          <a:bodyPr wrap="square" rtlCol="0">
            <a:spAutoFit/>
          </a:bodyPr>
          <a:lstStyle/>
          <a:p>
            <a:pPr algn="ctr"/>
            <a:r>
              <a:rPr lang="en-US" sz="1600" dirty="0">
                <a:ln>
                  <a:solidFill>
                    <a:srgbClr val="000000"/>
                  </a:solidFill>
                </a:ln>
                <a:solidFill>
                  <a:srgbClr val="C00000"/>
                </a:solidFill>
                <a:latin typeface="Times New Roman" panose="02020603050405020304" pitchFamily="18" charset="0"/>
                <a:cs typeface="Times New Roman" panose="02020603050405020304" pitchFamily="18" charset="0"/>
              </a:rPr>
              <a:t>rouge – </a:t>
            </a:r>
            <a:r>
              <a:rPr lang="en-US" sz="1600" dirty="0" err="1">
                <a:ln>
                  <a:solidFill>
                    <a:srgbClr val="000000"/>
                  </a:solidFill>
                </a:ln>
                <a:solidFill>
                  <a:srgbClr val="C00000"/>
                </a:solidFill>
                <a:latin typeface="Times New Roman" panose="02020603050405020304" pitchFamily="18" charset="0"/>
                <a:cs typeface="Times New Roman" panose="02020603050405020304" pitchFamily="18" charset="0"/>
              </a:rPr>
              <a:t>inflammabilité</a:t>
            </a:r>
            <a:endParaRPr lang="en-US" sz="1600" dirty="0">
              <a:ln>
                <a:solidFill>
                  <a:srgbClr val="000000"/>
                </a:solidFill>
              </a:ln>
              <a:solidFill>
                <a:srgbClr val="C00000"/>
              </a:solidFill>
              <a:latin typeface="Times New Roman" panose="02020603050405020304" pitchFamily="18" charset="0"/>
              <a:cs typeface="Times New Roman" panose="02020603050405020304" pitchFamily="18" charset="0"/>
            </a:endParaRPr>
          </a:p>
        </p:txBody>
      </p:sp>
      <p:graphicFrame>
        <p:nvGraphicFramePr>
          <p:cNvPr id="17" name="Table 21">
            <a:extLst>
              <a:ext uri="{FF2B5EF4-FFF2-40B4-BE49-F238E27FC236}">
                <a16:creationId xmlns:a16="http://schemas.microsoft.com/office/drawing/2014/main" id="{B1B56F3C-081C-45B3-ABD4-45BD077FDC41}"/>
              </a:ext>
            </a:extLst>
          </p:cNvPr>
          <p:cNvGraphicFramePr>
            <a:graphicFrameLocks noGrp="1"/>
          </p:cNvGraphicFramePr>
          <p:nvPr/>
        </p:nvGraphicFramePr>
        <p:xfrm>
          <a:off x="6096000" y="931579"/>
          <a:ext cx="5976945" cy="2606040"/>
        </p:xfrm>
        <a:graphic>
          <a:graphicData uri="http://schemas.openxmlformats.org/drawingml/2006/table">
            <a:tbl>
              <a:tblPr firstRow="1" bandRow="1">
                <a:tableStyleId>{9DCAF9ED-07DC-4A11-8D7F-57B35C25682E}</a:tableStyleId>
              </a:tblPr>
              <a:tblGrid>
                <a:gridCol w="781884">
                  <a:extLst>
                    <a:ext uri="{9D8B030D-6E8A-4147-A177-3AD203B41FA5}">
                      <a16:colId xmlns:a16="http://schemas.microsoft.com/office/drawing/2014/main" val="3169116265"/>
                    </a:ext>
                  </a:extLst>
                </a:gridCol>
                <a:gridCol w="5195061">
                  <a:extLst>
                    <a:ext uri="{9D8B030D-6E8A-4147-A177-3AD203B41FA5}">
                      <a16:colId xmlns:a16="http://schemas.microsoft.com/office/drawing/2014/main" val="153230586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a:solidFill>
                            <a:srgbClr val="000000"/>
                          </a:solidFill>
                          <a:latin typeface="Times New Roman" panose="02020603050405020304" pitchFamily="18" charset="0"/>
                          <a:cs typeface="Times New Roman" panose="02020603050405020304" pitchFamily="18" charset="0"/>
                        </a:rPr>
                        <a:t>Symbole</a:t>
                      </a:r>
                      <a:endParaRPr lang="en-US" sz="1000" dirty="0">
                        <a:solidFill>
                          <a:srgbClr val="000000"/>
                        </a:solidFill>
                      </a:endParaRPr>
                    </a:p>
                  </a:txBody>
                  <a:tcPr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Signification</a:t>
                      </a:r>
                      <a:endParaRPr lang="en-US" sz="1000" dirty="0">
                        <a:solidFill>
                          <a:srgbClr val="000000"/>
                        </a:solidFill>
                      </a:endParaRPr>
                    </a:p>
                  </a:txBody>
                  <a:tcPr anchor="ctr">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solidFill>
                      <a:srgbClr val="C00000"/>
                    </a:solidFill>
                  </a:tcPr>
                </a:tc>
                <a:extLst>
                  <a:ext uri="{0D108BD9-81ED-4DB2-BD59-A6C34878D82A}">
                    <a16:rowId xmlns:a16="http://schemas.microsoft.com/office/drawing/2014/main" val="2174247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0</a:t>
                      </a:r>
                      <a:endParaRPr lang="en-US" sz="10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en-US" sz="1000" dirty="0" err="1">
                          <a:latin typeface="Times New Roman" panose="02020603050405020304" pitchFamily="18" charset="0"/>
                          <a:cs typeface="Times New Roman" panose="02020603050405020304" pitchFamily="18" charset="0"/>
                        </a:rPr>
                        <a:t>Produit</a:t>
                      </a:r>
                      <a:r>
                        <a:rPr lang="en-US" sz="1000" dirty="0">
                          <a:latin typeface="Times New Roman" panose="02020603050405020304" pitchFamily="18" charset="0"/>
                          <a:cs typeface="Times New Roman" panose="02020603050405020304" pitchFamily="18" charset="0"/>
                        </a:rPr>
                        <a:t> incombustible. </a:t>
                      </a:r>
                      <a:endParaRPr lang="en-US" sz="10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9312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1</a:t>
                      </a:r>
                      <a:endParaRPr lang="en-US" sz="10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fr-FR" sz="1000" dirty="0">
                          <a:latin typeface="Times New Roman" panose="02020603050405020304" pitchFamily="18" charset="0"/>
                          <a:cs typeface="Times New Roman" panose="02020603050405020304" pitchFamily="18" charset="0"/>
                        </a:rPr>
                        <a:t>Produit ne pouvant s'enflammer qu'après chauffage (ex. : acide benzoïque). </a:t>
                      </a:r>
                      <a:r>
                        <a:rPr lang="en-US" sz="1000" dirty="0">
                          <a:latin typeface="Times New Roman" panose="02020603050405020304" pitchFamily="18" charset="0"/>
                          <a:cs typeface="Times New Roman" panose="02020603050405020304" pitchFamily="18" charset="0"/>
                        </a:rPr>
                        <a:t>. </a:t>
                      </a:r>
                      <a:endParaRPr lang="en-US" sz="10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817925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2</a:t>
                      </a:r>
                      <a:endParaRPr lang="en-US" sz="10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qui ne peut s'enflammer qu'après un chauffage modéré ou une exposition à une source de chaleur relativement élevée (ex. : gazole). Point d'éclair compris entre 38 °C et 93 °C</a:t>
                      </a:r>
                      <a:endParaRPr lang="en-US" sz="10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46171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3</a:t>
                      </a:r>
                      <a:endParaRPr lang="en-US" sz="10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Liquides et solides susceptibles de s'enflammer à température ambiante (ex. : essence). Liquides ayant un point d'éclair inférieur à 23 °C (73 °F) et ayant un point d'ébullition égal ou supérieur à 38 °C (100 °F) ou ayant un point d'éclair compris entre 23 et 38 °C (73 et 100 °F). </a:t>
                      </a:r>
                      <a:endParaRPr lang="en-US" sz="10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9468143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4</a:t>
                      </a:r>
                      <a:endParaRPr lang="en-US" sz="1000" dirty="0">
                        <a:solidFill>
                          <a:srgbClr val="000000"/>
                        </a:solidFill>
                      </a:endParaRPr>
                    </a:p>
                  </a:txBody>
                  <a:tcPr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susceptible de se vaporiser rapidement ou complètement à température et pression ambiantes, ou de se disperser dans l'air et de s'enflammer facilement</a:t>
                      </a:r>
                    </a:p>
                    <a:p>
                      <a:pPr algn="l"/>
                      <a:r>
                        <a:rPr lang="fr-FR" sz="1000" dirty="0">
                          <a:solidFill>
                            <a:srgbClr val="000000"/>
                          </a:solidFill>
                          <a:latin typeface="Times New Roman" panose="02020603050405020304" pitchFamily="18" charset="0"/>
                          <a:cs typeface="Times New Roman" panose="02020603050405020304" pitchFamily="18" charset="0"/>
                        </a:rPr>
                        <a:t>(ex. : propane). Point d'éclair inférieur à 23 °C. </a:t>
                      </a:r>
                      <a:endParaRPr lang="en-US" sz="1000" dirty="0">
                        <a:solidFill>
                          <a:srgbClr val="000000"/>
                        </a:solidFill>
                      </a:endParaRPr>
                    </a:p>
                  </a:txBody>
                  <a:tcPr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859682445"/>
                  </a:ext>
                </a:extLst>
              </a:tr>
            </a:tbl>
          </a:graphicData>
        </a:graphic>
      </p:graphicFrame>
      <p:graphicFrame>
        <p:nvGraphicFramePr>
          <p:cNvPr id="26" name="Table 21">
            <a:extLst>
              <a:ext uri="{FF2B5EF4-FFF2-40B4-BE49-F238E27FC236}">
                <a16:creationId xmlns:a16="http://schemas.microsoft.com/office/drawing/2014/main" id="{8C4096C2-8806-4380-A7EA-98D6DDA02EED}"/>
              </a:ext>
            </a:extLst>
          </p:cNvPr>
          <p:cNvGraphicFramePr>
            <a:graphicFrameLocks noGrp="1"/>
          </p:cNvGraphicFramePr>
          <p:nvPr/>
        </p:nvGraphicFramePr>
        <p:xfrm>
          <a:off x="6096000" y="4046120"/>
          <a:ext cx="5976945" cy="2606040"/>
        </p:xfrm>
        <a:graphic>
          <a:graphicData uri="http://schemas.openxmlformats.org/drawingml/2006/table">
            <a:tbl>
              <a:tblPr firstRow="1" bandRow="1">
                <a:tableStyleId>{1E171933-4619-4E11-9A3F-F7608DF75F80}</a:tableStyleId>
              </a:tblPr>
              <a:tblGrid>
                <a:gridCol w="599749">
                  <a:extLst>
                    <a:ext uri="{9D8B030D-6E8A-4147-A177-3AD203B41FA5}">
                      <a16:colId xmlns:a16="http://schemas.microsoft.com/office/drawing/2014/main" val="3169116265"/>
                    </a:ext>
                  </a:extLst>
                </a:gridCol>
                <a:gridCol w="5377196">
                  <a:extLst>
                    <a:ext uri="{9D8B030D-6E8A-4147-A177-3AD203B41FA5}">
                      <a16:colId xmlns:a16="http://schemas.microsoft.com/office/drawing/2014/main" val="153230586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a:solidFill>
                            <a:srgbClr val="000000"/>
                          </a:solidFill>
                          <a:latin typeface="Times New Roman" panose="02020603050405020304" pitchFamily="18" charset="0"/>
                          <a:cs typeface="Times New Roman" panose="02020603050405020304" pitchFamily="18" charset="0"/>
                        </a:rPr>
                        <a:t>Symbole</a:t>
                      </a:r>
                      <a:endParaRPr lang="en-US" sz="10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Signification</a:t>
                      </a:r>
                      <a:endParaRPr lang="en-US" sz="10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2174247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0</a:t>
                      </a:r>
                      <a:endParaRPr lang="en-US" sz="10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généralement inerte. </a:t>
                      </a:r>
                      <a:endParaRPr lang="en-US" sz="10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1709312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1</a:t>
                      </a:r>
                      <a:endParaRPr lang="en-US" sz="10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stable, mais pouvant devenir instable à température et pression élevées. </a:t>
                      </a:r>
                      <a:endParaRPr lang="en-US" sz="10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36817925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2</a:t>
                      </a:r>
                      <a:endParaRPr lang="en-US" sz="10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subir une transformation chimique violente à température et pression élevées, ou susceptible d'exploser au contact de l'eau, ou de former un mélange explosif avec de l'eau (ex. : phosphore, Sodium). </a:t>
                      </a:r>
                      <a:endParaRPr lang="en-US" sz="10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2746171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3</a:t>
                      </a:r>
                      <a:endParaRPr lang="en-US" sz="10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détoner ou exploser, mais nécessitant une forte source d'allumage, ou un chauffage important en milieu confiné, ou susceptible d'exploser au contact de l'eau, ou capable d'exploser par un choc important (ex. : fluor). </a:t>
                      </a:r>
                      <a:endParaRPr lang="en-US" sz="10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19468143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4</a:t>
                      </a:r>
                      <a:endParaRPr lang="en-US" sz="1000" dirty="0">
                        <a:solidFill>
                          <a:srgbClr val="000000"/>
                        </a:solidFill>
                      </a:endParaRPr>
                    </a:p>
                  </a:txBody>
                  <a:tcPr anchor="ctr">
                    <a:lnR w="12700" cap="flat" cmpd="sng" algn="ctr">
                      <a:solidFill>
                        <a:srgbClr val="FFC000"/>
                      </a:solidFill>
                      <a:prstDash val="solid"/>
                      <a:round/>
                      <a:headEnd type="none" w="med" len="med"/>
                      <a:tailEnd type="none" w="med" len="med"/>
                    </a:lnR>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Produit pouvant détoner ou exploser à température et pression ambiantes (ex. : nitroglycérine, RDX). </a:t>
                      </a:r>
                      <a:endParaRPr lang="en-US" sz="1000" dirty="0">
                        <a:solidFill>
                          <a:srgbClr val="000000"/>
                        </a:solidFill>
                      </a:endParaRPr>
                    </a:p>
                  </a:txBody>
                  <a:tcPr anchor="ctr">
                    <a:lnL w="12700" cap="flat" cmpd="sng" algn="ctr">
                      <a:solidFill>
                        <a:srgbClr val="FFC000"/>
                      </a:solidFill>
                      <a:prstDash val="solid"/>
                      <a:round/>
                      <a:headEnd type="none" w="med" len="med"/>
                      <a:tailEnd type="none" w="med" len="med"/>
                    </a:lnL>
                  </a:tcPr>
                </a:tc>
                <a:extLst>
                  <a:ext uri="{0D108BD9-81ED-4DB2-BD59-A6C34878D82A}">
                    <a16:rowId xmlns:a16="http://schemas.microsoft.com/office/drawing/2014/main" val="859682445"/>
                  </a:ext>
                </a:extLst>
              </a:tr>
            </a:tbl>
          </a:graphicData>
        </a:graphic>
      </p:graphicFrame>
      <p:sp>
        <p:nvSpPr>
          <p:cNvPr id="28" name="TextBox 27">
            <a:extLst>
              <a:ext uri="{FF2B5EF4-FFF2-40B4-BE49-F238E27FC236}">
                <a16:creationId xmlns:a16="http://schemas.microsoft.com/office/drawing/2014/main" id="{16A2FCB4-93E7-4957-943E-ABB67DA0D48B}"/>
              </a:ext>
            </a:extLst>
          </p:cNvPr>
          <p:cNvSpPr txBox="1"/>
          <p:nvPr/>
        </p:nvSpPr>
        <p:spPr>
          <a:xfrm>
            <a:off x="6958790" y="3682326"/>
            <a:ext cx="4251365" cy="338554"/>
          </a:xfrm>
          <a:prstGeom prst="rect">
            <a:avLst/>
          </a:prstGeom>
          <a:noFill/>
        </p:spPr>
        <p:txBody>
          <a:bodyPr wrap="square" rtlCol="0">
            <a:spAutoFit/>
          </a:bodyPr>
          <a:lstStyle/>
          <a:p>
            <a:pPr algn="ctr"/>
            <a:r>
              <a:rPr lang="en-US" sz="1600" dirty="0">
                <a:ln>
                  <a:solidFill>
                    <a:srgbClr val="000000"/>
                  </a:solidFill>
                </a:ln>
                <a:solidFill>
                  <a:srgbClr val="FFC000"/>
                </a:solidFill>
                <a:latin typeface="Times New Roman" panose="02020603050405020304" pitchFamily="18" charset="0"/>
                <a:cs typeface="Times New Roman" panose="02020603050405020304" pitchFamily="18" charset="0"/>
              </a:rPr>
              <a:t>jaune – </a:t>
            </a:r>
            <a:r>
              <a:rPr lang="en-US" sz="1600" dirty="0" err="1">
                <a:ln>
                  <a:solidFill>
                    <a:srgbClr val="000000"/>
                  </a:solidFill>
                </a:ln>
                <a:solidFill>
                  <a:srgbClr val="FFC000"/>
                </a:solidFill>
                <a:latin typeface="Times New Roman" panose="02020603050405020304" pitchFamily="18" charset="0"/>
                <a:cs typeface="Times New Roman" panose="02020603050405020304" pitchFamily="18" charset="0"/>
              </a:rPr>
              <a:t>instabilité</a:t>
            </a:r>
            <a:r>
              <a:rPr lang="en-US" sz="1600" dirty="0">
                <a:ln>
                  <a:solidFill>
                    <a:srgbClr val="000000"/>
                  </a:solidFill>
                </a:ln>
                <a:solidFill>
                  <a:srgbClr val="FFC000"/>
                </a:solidFill>
                <a:latin typeface="Times New Roman" panose="02020603050405020304" pitchFamily="18" charset="0"/>
                <a:cs typeface="Times New Roman" panose="02020603050405020304" pitchFamily="18" charset="0"/>
              </a:rPr>
              <a:t>/</a:t>
            </a:r>
            <a:r>
              <a:rPr lang="en-US" sz="1600" dirty="0" err="1">
                <a:ln>
                  <a:solidFill>
                    <a:srgbClr val="000000"/>
                  </a:solidFill>
                </a:ln>
                <a:solidFill>
                  <a:srgbClr val="FFC000"/>
                </a:solidFill>
                <a:latin typeface="Times New Roman" panose="02020603050405020304" pitchFamily="18" charset="0"/>
                <a:cs typeface="Times New Roman" panose="02020603050405020304" pitchFamily="18" charset="0"/>
              </a:rPr>
              <a:t>réactivité</a:t>
            </a:r>
            <a:endParaRPr lang="en-US" sz="1600" dirty="0">
              <a:ln>
                <a:solidFill>
                  <a:srgbClr val="000000"/>
                </a:solidFill>
              </a:ln>
              <a:solidFill>
                <a:srgbClr val="FFC000"/>
              </a:solidFill>
              <a:latin typeface="Times New Roman" panose="02020603050405020304" pitchFamily="18" charset="0"/>
              <a:cs typeface="Times New Roman" panose="02020603050405020304" pitchFamily="18" charset="0"/>
            </a:endParaRPr>
          </a:p>
        </p:txBody>
      </p:sp>
      <p:graphicFrame>
        <p:nvGraphicFramePr>
          <p:cNvPr id="29" name="Table 21">
            <a:extLst>
              <a:ext uri="{FF2B5EF4-FFF2-40B4-BE49-F238E27FC236}">
                <a16:creationId xmlns:a16="http://schemas.microsoft.com/office/drawing/2014/main" id="{AFE18240-EE22-4F7F-A8C7-3C8D7F1F0272}"/>
              </a:ext>
            </a:extLst>
          </p:cNvPr>
          <p:cNvGraphicFramePr>
            <a:graphicFrameLocks noGrp="1"/>
          </p:cNvGraphicFramePr>
          <p:nvPr>
            <p:extLst>
              <p:ext uri="{D42A27DB-BD31-4B8C-83A1-F6EECF244321}">
                <p14:modId xmlns:p14="http://schemas.microsoft.com/office/powerpoint/2010/main" val="693153775"/>
              </p:ext>
            </p:extLst>
          </p:nvPr>
        </p:nvGraphicFramePr>
        <p:xfrm>
          <a:off x="637455" y="3599782"/>
          <a:ext cx="4882340" cy="3132128"/>
        </p:xfrm>
        <a:graphic>
          <a:graphicData uri="http://schemas.openxmlformats.org/drawingml/2006/table">
            <a:tbl>
              <a:tblPr firstRow="1" bandRow="1">
                <a:tableStyleId>{5C22544A-7EE6-4342-B048-85BDC9FD1C3A}</a:tableStyleId>
              </a:tblPr>
              <a:tblGrid>
                <a:gridCol w="1252318">
                  <a:extLst>
                    <a:ext uri="{9D8B030D-6E8A-4147-A177-3AD203B41FA5}">
                      <a16:colId xmlns:a16="http://schemas.microsoft.com/office/drawing/2014/main" val="3169116265"/>
                    </a:ext>
                  </a:extLst>
                </a:gridCol>
                <a:gridCol w="3630022">
                  <a:extLst>
                    <a:ext uri="{9D8B030D-6E8A-4147-A177-3AD203B41FA5}">
                      <a16:colId xmlns:a16="http://schemas.microsoft.com/office/drawing/2014/main" val="1532305867"/>
                    </a:ext>
                  </a:extLst>
                </a:gridCol>
              </a:tblGrid>
              <a:tr h="341986">
                <a:tc>
                  <a:txBody>
                    <a:bodyPr/>
                    <a:lstStyle/>
                    <a:p>
                      <a:pPr algn="ctr"/>
                      <a:r>
                        <a:rPr lang="en-US" sz="1000" dirty="0" err="1">
                          <a:solidFill>
                            <a:srgbClr val="000000"/>
                          </a:solidFill>
                          <a:latin typeface="Times New Roman" panose="02020603050405020304" pitchFamily="18" charset="0"/>
                          <a:cs typeface="Times New Roman" panose="02020603050405020304" pitchFamily="18" charset="0"/>
                        </a:rPr>
                        <a:t>Symbole</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Signification</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24764"/>
                  </a:ext>
                </a:extLst>
              </a:tr>
              <a:tr h="341986">
                <a:tc>
                  <a:txBody>
                    <a:bodyPr/>
                    <a:lstStyle/>
                    <a:p>
                      <a:pPr algn="ctr"/>
                      <a:r>
                        <a:rPr lang="en-US" sz="1000" strike="sngStrike" dirty="0">
                          <a:solidFill>
                            <a:srgbClr val="000000"/>
                          </a:solidFill>
                          <a:latin typeface="Times New Roman" panose="02020603050405020304" pitchFamily="18" charset="0"/>
                          <a:cs typeface="Times New Roman" panose="02020603050405020304" pitchFamily="18" charset="0"/>
                        </a:rPr>
                        <a:t>W</a:t>
                      </a:r>
                      <a:endParaRPr lang="en-US" sz="1000" strike="sngStrik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réagit avec l'eau de manière violente (ex. : césium)</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931220"/>
                  </a:ext>
                </a:extLst>
              </a:tr>
              <a:tr h="341986">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OX </a:t>
                      </a:r>
                      <a:r>
                        <a:rPr lang="en-US" sz="1000" dirty="0" err="1">
                          <a:solidFill>
                            <a:srgbClr val="000000"/>
                          </a:solidFill>
                          <a:latin typeface="Times New Roman" panose="02020603050405020304" pitchFamily="18" charset="0"/>
                          <a:cs typeface="Times New Roman" panose="02020603050405020304" pitchFamily="18" charset="0"/>
                        </a:rPr>
                        <a:t>ou</a:t>
                      </a:r>
                      <a:r>
                        <a:rPr lang="en-US" sz="1000" dirty="0">
                          <a:solidFill>
                            <a:srgbClr val="000000"/>
                          </a:solidFill>
                          <a:latin typeface="Times New Roman" panose="02020603050405020304" pitchFamily="18" charset="0"/>
                          <a:cs typeface="Times New Roman" panose="02020603050405020304" pitchFamily="18" charset="0"/>
                        </a:rPr>
                        <a:t> OXY</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oxydant, matière carburant</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1792517"/>
                  </a:ext>
                </a:extLst>
              </a:tr>
              <a:tr h="341986">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SA</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Asphyxiant simple (ex. : azote)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617157"/>
                  </a:ext>
                </a:extLst>
              </a:tr>
              <a:tr h="365409">
                <a:tc>
                  <a:txBody>
                    <a:bodyPr/>
                    <a:lstStyle/>
                    <a:p>
                      <a:pPr algn="ctr"/>
                      <a:r>
                        <a:rPr lang="en-US" sz="1000" dirty="0">
                          <a:solidFill>
                            <a:srgbClr val="000000"/>
                          </a:solidFill>
                          <a:latin typeface="Times New Roman" panose="02020603050405020304" pitchFamily="18" charset="0"/>
                          <a:cs typeface="Times New Roman" panose="02020603050405020304" pitchFamily="18" charset="0"/>
                        </a:rPr>
                        <a:t>COR, ACID </a:t>
                      </a:r>
                      <a:r>
                        <a:rPr lang="en-US" sz="1000" dirty="0" err="1">
                          <a:solidFill>
                            <a:srgbClr val="000000"/>
                          </a:solidFill>
                          <a:latin typeface="Times New Roman" panose="02020603050405020304" pitchFamily="18" charset="0"/>
                          <a:cs typeface="Times New Roman" panose="02020603050405020304" pitchFamily="18" charset="0"/>
                        </a:rPr>
                        <a:t>ou</a:t>
                      </a:r>
                      <a:r>
                        <a:rPr lang="en-US" sz="1000" dirty="0">
                          <a:solidFill>
                            <a:srgbClr val="000000"/>
                          </a:solidFill>
                          <a:latin typeface="Times New Roman" panose="02020603050405020304" pitchFamily="18" charset="0"/>
                          <a:cs typeface="Times New Roman" panose="02020603050405020304" pitchFamily="18" charset="0"/>
                        </a:rPr>
                        <a:t> ALK</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acide ou base fort</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6814356"/>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BIO</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risque biologique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9682445"/>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cs typeface="Times New Roman" panose="02020603050405020304" pitchFamily="18" charset="0"/>
                        </a:rPr>
                        <a:t>POI</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poison (ex. : venin d'arachnide)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5803939"/>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radioactivité</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8109034"/>
                  </a:ext>
                </a:extLst>
              </a:tr>
              <a:tr h="34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solidFill>
                            <a:srgbClr val="000000"/>
                          </a:solidFill>
                          <a:latin typeface="Times New Roman" panose="02020603050405020304" pitchFamily="18" charset="0"/>
                          <a:cs typeface="Times New Roman" panose="02020603050405020304" pitchFamily="18" charset="0"/>
                        </a:rPr>
                        <a:t>CRY ou CRYO</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sz="1000" dirty="0">
                          <a:solidFill>
                            <a:srgbClr val="000000"/>
                          </a:solidFill>
                          <a:latin typeface="Times New Roman" panose="02020603050405020304" pitchFamily="18" charset="0"/>
                          <a:cs typeface="Times New Roman" panose="02020603050405020304" pitchFamily="18" charset="0"/>
                        </a:rPr>
                        <a:t>cryogénique</a:t>
                      </a:r>
                      <a:endParaRPr lang="en-US" sz="1000" dirty="0">
                        <a:solidFill>
                          <a:srgbClr val="000000"/>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05314847"/>
                  </a:ext>
                </a:extLst>
              </a:tr>
            </a:tbl>
          </a:graphicData>
        </a:graphic>
      </p:graphicFrame>
      <p:pic>
        <p:nvPicPr>
          <p:cNvPr id="22" name="Picture 21">
            <a:extLst>
              <a:ext uri="{FF2B5EF4-FFF2-40B4-BE49-F238E27FC236}">
                <a16:creationId xmlns:a16="http://schemas.microsoft.com/office/drawing/2014/main" id="{A53F255E-07C7-45CA-8367-6057F3B246FF}"/>
              </a:ext>
            </a:extLst>
          </p:cNvPr>
          <p:cNvPicPr>
            <a:picLocks noChangeAspect="1"/>
          </p:cNvPicPr>
          <p:nvPr/>
        </p:nvPicPr>
        <p:blipFill>
          <a:blip r:embed="rId2"/>
          <a:stretch>
            <a:fillRect/>
          </a:stretch>
        </p:blipFill>
        <p:spPr>
          <a:xfrm>
            <a:off x="1141872" y="6136207"/>
            <a:ext cx="236240" cy="205758"/>
          </a:xfrm>
          <a:prstGeom prst="rect">
            <a:avLst/>
          </a:prstGeom>
        </p:spPr>
      </p:pic>
      <p:sp>
        <p:nvSpPr>
          <p:cNvPr id="31" name="TextBox 30">
            <a:extLst>
              <a:ext uri="{FF2B5EF4-FFF2-40B4-BE49-F238E27FC236}">
                <a16:creationId xmlns:a16="http://schemas.microsoft.com/office/drawing/2014/main" id="{2571271A-2832-4644-A1AD-42ED8E4042B8}"/>
              </a:ext>
            </a:extLst>
          </p:cNvPr>
          <p:cNvSpPr txBox="1"/>
          <p:nvPr/>
        </p:nvSpPr>
        <p:spPr>
          <a:xfrm>
            <a:off x="952943" y="3272076"/>
            <a:ext cx="4251365" cy="338554"/>
          </a:xfrm>
          <a:prstGeom prst="rect">
            <a:avLst/>
          </a:prstGeom>
          <a:noFill/>
        </p:spPr>
        <p:txBody>
          <a:bodyPr wrap="square" rtlCol="0">
            <a:spAutoFit/>
          </a:bodyPr>
          <a:lstStyle/>
          <a:p>
            <a:pPr algn="ctr"/>
            <a:r>
              <a:rPr lang="en-US" sz="1600" dirty="0">
                <a:ln>
                  <a:solidFill>
                    <a:srgbClr val="000000"/>
                  </a:solidFill>
                </a:ln>
                <a:solidFill>
                  <a:srgbClr val="FFFFFF"/>
                </a:solidFill>
                <a:latin typeface="Times New Roman" panose="02020603050405020304" pitchFamily="18" charset="0"/>
                <a:cs typeface="Times New Roman" panose="02020603050405020304" pitchFamily="18" charset="0"/>
              </a:rPr>
              <a:t>blanc – </a:t>
            </a:r>
            <a:r>
              <a:rPr lang="en-US" sz="1600" dirty="0" err="1">
                <a:ln>
                  <a:solidFill>
                    <a:srgbClr val="000000"/>
                  </a:solidFill>
                </a:ln>
                <a:solidFill>
                  <a:srgbClr val="FFFFFF"/>
                </a:solidFill>
                <a:latin typeface="Times New Roman" panose="02020603050405020304" pitchFamily="18" charset="0"/>
                <a:cs typeface="Times New Roman" panose="02020603050405020304" pitchFamily="18" charset="0"/>
              </a:rPr>
              <a:t>risque</a:t>
            </a:r>
            <a:r>
              <a:rPr lang="en-US" sz="1600" dirty="0">
                <a:ln>
                  <a:solidFill>
                    <a:srgbClr val="000000"/>
                  </a:solidFill>
                </a:ln>
                <a:solidFill>
                  <a:srgbClr val="FFFFFF"/>
                </a:solidFill>
                <a:latin typeface="Times New Roman" panose="02020603050405020304" pitchFamily="18" charset="0"/>
                <a:cs typeface="Times New Roman" panose="02020603050405020304" pitchFamily="18" charset="0"/>
              </a:rPr>
              <a:t> </a:t>
            </a:r>
            <a:r>
              <a:rPr lang="en-US" sz="1600" dirty="0" err="1">
                <a:ln>
                  <a:solidFill>
                    <a:srgbClr val="000000"/>
                  </a:solidFill>
                </a:ln>
                <a:solidFill>
                  <a:srgbClr val="FFFFFF"/>
                </a:solidFill>
                <a:latin typeface="Times New Roman" panose="02020603050405020304" pitchFamily="18" charset="0"/>
                <a:cs typeface="Times New Roman" panose="02020603050405020304" pitchFamily="18" charset="0"/>
              </a:rPr>
              <a:t>spécifique</a:t>
            </a:r>
            <a:endParaRPr lang="en-US" sz="160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2050EBC6-9870-49F4-B43F-A30838097C32}"/>
              </a:ext>
            </a:extLst>
          </p:cNvPr>
          <p:cNvSpPr txBox="1"/>
          <p:nvPr/>
        </p:nvSpPr>
        <p:spPr>
          <a:xfrm>
            <a:off x="6067098" y="6677400"/>
            <a:ext cx="2403506" cy="215444"/>
          </a:xfrm>
          <a:prstGeom prst="rect">
            <a:avLst/>
          </a:prstGeom>
          <a:noFill/>
        </p:spPr>
        <p:txBody>
          <a:bodyPr wrap="square" rtlCol="0">
            <a:spAutoFit/>
          </a:bodyPr>
          <a:lstStyle/>
          <a:p>
            <a:r>
              <a:rPr lang="en-US" sz="800" dirty="0" err="1">
                <a:solidFill>
                  <a:srgbClr val="000000"/>
                </a:solidFill>
                <a:latin typeface="Times New Roman" panose="02020603050405020304" pitchFamily="18" charset="0"/>
                <a:cs typeface="Times New Roman" panose="02020603050405020304" pitchFamily="18" charset="0"/>
              </a:rPr>
              <a:t>ressource</a:t>
            </a:r>
            <a:r>
              <a:rPr lang="en-US" sz="800" dirty="0">
                <a:solidFill>
                  <a:srgbClr val="000000"/>
                </a:solidFill>
                <a:latin typeface="Times New Roman" panose="02020603050405020304" pitchFamily="18" charset="0"/>
                <a:cs typeface="Times New Roman" panose="02020603050405020304" pitchFamily="18" charset="0"/>
              </a:rPr>
              <a:t> - </a:t>
            </a:r>
            <a:r>
              <a:rPr lang="en-US" sz="800" dirty="0">
                <a:solidFill>
                  <a:srgbClr val="0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https://fr.wikipedia.org/wiki/NFPA_704</a:t>
            </a:r>
            <a:r>
              <a:rPr lang="en-US" sz="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00424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5"/>
            <a:ext cx="11982579" cy="660257"/>
          </a:xfrm>
        </p:spPr>
        <p:txBody>
          <a:bodyPr>
            <a:normAutofit/>
          </a:bodyPr>
          <a:lstStyle/>
          <a:p>
            <a:pPr algn="ctr"/>
            <a:r>
              <a:rPr lang="fr-FR" sz="4000" dirty="0">
                <a:latin typeface="Times New Roman" panose="02020603050405020304" pitchFamily="18" charset="0"/>
                <a:cs typeface="Times New Roman" panose="02020603050405020304" pitchFamily="18" charset="0"/>
              </a:rPr>
              <a:t>Comparez des produits en utilisant le système du N.F.P.A.</a:t>
            </a:r>
            <a:endParaRPr lang="en-US" sz="4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E7E555A-9CCA-443C-BE72-0906B54DBF05}"/>
              </a:ext>
            </a:extLst>
          </p:cNvPr>
          <p:cNvPicPr>
            <a:picLocks noChangeAspect="1"/>
          </p:cNvPicPr>
          <p:nvPr/>
        </p:nvPicPr>
        <p:blipFill>
          <a:blip r:embed="rId2"/>
          <a:stretch>
            <a:fillRect/>
          </a:stretch>
        </p:blipFill>
        <p:spPr>
          <a:xfrm>
            <a:off x="3091138" y="2349936"/>
            <a:ext cx="2825623" cy="2328088"/>
          </a:xfrm>
          <a:prstGeom prst="rect">
            <a:avLst/>
          </a:prstGeom>
          <a:ln>
            <a:solidFill>
              <a:srgbClr val="003300"/>
            </a:solidFill>
          </a:ln>
        </p:spPr>
      </p:pic>
      <p:pic>
        <p:nvPicPr>
          <p:cNvPr id="6" name="Picture 5">
            <a:extLst>
              <a:ext uri="{FF2B5EF4-FFF2-40B4-BE49-F238E27FC236}">
                <a16:creationId xmlns:a16="http://schemas.microsoft.com/office/drawing/2014/main" id="{C1E5C453-4760-42C5-BA5A-92C7782CEC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4" y="2349936"/>
            <a:ext cx="2930140" cy="2328088"/>
          </a:xfrm>
          <a:prstGeom prst="rect">
            <a:avLst/>
          </a:prstGeom>
          <a:ln>
            <a:solidFill>
              <a:srgbClr val="003300"/>
            </a:solidFill>
          </a:ln>
        </p:spPr>
      </p:pic>
      <p:sp>
        <p:nvSpPr>
          <p:cNvPr id="18" name="TextBox 17">
            <a:extLst>
              <a:ext uri="{FF2B5EF4-FFF2-40B4-BE49-F238E27FC236}">
                <a16:creationId xmlns:a16="http://schemas.microsoft.com/office/drawing/2014/main" id="{2889DD2E-56F6-4233-9EB0-0441A2803100}"/>
              </a:ext>
            </a:extLst>
          </p:cNvPr>
          <p:cNvSpPr txBox="1"/>
          <p:nvPr/>
        </p:nvSpPr>
        <p:spPr>
          <a:xfrm>
            <a:off x="90153" y="937993"/>
            <a:ext cx="11982579" cy="507831"/>
          </a:xfrm>
          <a:prstGeom prst="rect">
            <a:avLst/>
          </a:prstGeom>
          <a:noFill/>
        </p:spPr>
        <p:txBody>
          <a:bodyPr wrap="square" rtlCol="0">
            <a:spAutoFit/>
          </a:bodyPr>
          <a:lstStyle/>
          <a:p>
            <a:r>
              <a:rPr lang="en-US" sz="2700" dirty="0">
                <a:solidFill>
                  <a:srgbClr val="C00000"/>
                </a:solidFill>
                <a:latin typeface="Times New Roman" panose="02020603050405020304" pitchFamily="18" charset="0"/>
                <a:cs typeface="Times New Roman" panose="02020603050405020304" pitchFamily="18" charset="0"/>
              </a:rPr>
              <a:t>Question </a:t>
            </a:r>
            <a:r>
              <a:rPr lang="en-US" sz="2700" dirty="0">
                <a:solidFill>
                  <a:srgbClr val="000000"/>
                </a:solidFill>
                <a:latin typeface="Times New Roman" panose="02020603050405020304" pitchFamily="18" charset="0"/>
                <a:cs typeface="Times New Roman" panose="02020603050405020304" pitchFamily="18" charset="0"/>
              </a:rPr>
              <a:t>– Quelle s</a:t>
            </a:r>
            <a:r>
              <a:rPr lang="en-US" sz="2700" dirty="0">
                <a:latin typeface="Times New Roman" panose="02020603050405020304" pitchFamily="18" charset="0"/>
                <a:cs typeface="Times New Roman" panose="02020603050405020304" pitchFamily="18" charset="0"/>
              </a:rPr>
              <a:t>ubstance </a:t>
            </a:r>
            <a:r>
              <a:rPr lang="en-US" sz="2700" dirty="0" err="1">
                <a:latin typeface="Times New Roman" panose="02020603050405020304" pitchFamily="18" charset="0"/>
                <a:cs typeface="Times New Roman" panose="02020603050405020304" pitchFamily="18" charset="0"/>
              </a:rPr>
              <a:t>est</a:t>
            </a:r>
            <a:r>
              <a:rPr lang="en-US" sz="2700" dirty="0">
                <a:latin typeface="Times New Roman" panose="02020603050405020304" pitchFamily="18" charset="0"/>
                <a:cs typeface="Times New Roman" panose="02020603050405020304" pitchFamily="18" charset="0"/>
              </a:rPr>
              <a:t> plus la plus </a:t>
            </a:r>
            <a:r>
              <a:rPr lang="en-US" sz="2700" dirty="0" err="1">
                <a:latin typeface="Times New Roman" panose="02020603050405020304" pitchFamily="18" charset="0"/>
                <a:cs typeface="Times New Roman" panose="02020603050405020304" pitchFamily="18" charset="0"/>
              </a:rPr>
              <a:t>dangereuses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Explique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votre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réponse</a:t>
            </a:r>
            <a:r>
              <a:rPr lang="en-US" sz="27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FCEE036B-1F2A-440F-B567-9EE3CD33006E}"/>
              </a:ext>
            </a:extLst>
          </p:cNvPr>
          <p:cNvSpPr txBox="1"/>
          <p:nvPr/>
        </p:nvSpPr>
        <p:spPr>
          <a:xfrm>
            <a:off x="1" y="1551876"/>
            <a:ext cx="4873840" cy="507831"/>
          </a:xfrm>
          <a:prstGeom prst="rect">
            <a:avLst/>
          </a:prstGeom>
          <a:noFill/>
        </p:spPr>
        <p:txBody>
          <a:bodyPr wrap="square" rtlCol="0">
            <a:spAutoFit/>
          </a:bodyPr>
          <a:lstStyle/>
          <a:p>
            <a:r>
              <a:rPr lang="en-US" sz="2700" dirty="0">
                <a:solidFill>
                  <a:srgbClr val="000000"/>
                </a:solidFill>
                <a:latin typeface="Times New Roman" panose="02020603050405020304" pitchFamily="18" charset="0"/>
                <a:cs typeface="Times New Roman" panose="02020603050405020304" pitchFamily="18" charset="0"/>
              </a:rPr>
              <a:t>1. NaOH, </a:t>
            </a:r>
            <a:r>
              <a:rPr lang="en-US" sz="2700" dirty="0" err="1">
                <a:solidFill>
                  <a:srgbClr val="000000"/>
                </a:solidFill>
                <a:latin typeface="Times New Roman" panose="02020603050405020304" pitchFamily="18" charset="0"/>
                <a:cs typeface="Times New Roman" panose="02020603050405020304" pitchFamily="18" charset="0"/>
              </a:rPr>
              <a:t>hydroxyde</a:t>
            </a:r>
            <a:r>
              <a:rPr lang="en-US" sz="2700" dirty="0">
                <a:solidFill>
                  <a:srgbClr val="000000"/>
                </a:solidFill>
                <a:latin typeface="Times New Roman" panose="02020603050405020304" pitchFamily="18" charset="0"/>
                <a:cs typeface="Times New Roman" panose="02020603050405020304" pitchFamily="18" charset="0"/>
              </a:rPr>
              <a:t> de sodium</a:t>
            </a:r>
            <a:endParaRPr lang="en-US" sz="27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428DDC7-11A9-451F-B711-7A9205EC4F4B}"/>
              </a:ext>
            </a:extLst>
          </p:cNvPr>
          <p:cNvSpPr txBox="1"/>
          <p:nvPr/>
        </p:nvSpPr>
        <p:spPr>
          <a:xfrm>
            <a:off x="6890553" y="1551875"/>
            <a:ext cx="4873840" cy="507831"/>
          </a:xfrm>
          <a:prstGeom prst="rect">
            <a:avLst/>
          </a:prstGeom>
          <a:noFill/>
        </p:spPr>
        <p:txBody>
          <a:bodyPr wrap="square" rtlCol="0">
            <a:spAutoFit/>
          </a:bodyPr>
          <a:lstStyle/>
          <a:p>
            <a:r>
              <a:rPr lang="en-US" sz="2700" dirty="0">
                <a:solidFill>
                  <a:srgbClr val="000000"/>
                </a:solidFill>
                <a:latin typeface="Times New Roman" panose="02020603050405020304" pitchFamily="18" charset="0"/>
                <a:cs typeface="Times New Roman" panose="02020603050405020304" pitchFamily="18" charset="0"/>
              </a:rPr>
              <a:t>2. CH</a:t>
            </a:r>
            <a:r>
              <a:rPr lang="en-US" sz="2700" baseline="-25000" dirty="0">
                <a:solidFill>
                  <a:srgbClr val="000000"/>
                </a:solidFill>
                <a:latin typeface="Times New Roman" panose="02020603050405020304" pitchFamily="18" charset="0"/>
                <a:cs typeface="Times New Roman" panose="02020603050405020304" pitchFamily="18" charset="0"/>
              </a:rPr>
              <a:t>3</a:t>
            </a:r>
            <a:r>
              <a:rPr lang="en-US" sz="2700" dirty="0">
                <a:solidFill>
                  <a:srgbClr val="000000"/>
                </a:solidFill>
                <a:latin typeface="Times New Roman" panose="02020603050405020304" pitchFamily="18" charset="0"/>
                <a:cs typeface="Times New Roman" panose="02020603050405020304" pitchFamily="18" charset="0"/>
              </a:rPr>
              <a:t>CH</a:t>
            </a:r>
            <a:r>
              <a:rPr lang="en-US" sz="2700" baseline="-25000" dirty="0">
                <a:solidFill>
                  <a:srgbClr val="000000"/>
                </a:solidFill>
                <a:latin typeface="Times New Roman" panose="02020603050405020304" pitchFamily="18" charset="0"/>
                <a:cs typeface="Times New Roman" panose="02020603050405020304" pitchFamily="18" charset="0"/>
              </a:rPr>
              <a:t>2</a:t>
            </a:r>
            <a:r>
              <a:rPr lang="en-US" sz="2700" dirty="0">
                <a:solidFill>
                  <a:srgbClr val="000000"/>
                </a:solidFill>
                <a:latin typeface="Times New Roman" panose="02020603050405020304" pitchFamily="18" charset="0"/>
                <a:cs typeface="Times New Roman" panose="02020603050405020304" pitchFamily="18" charset="0"/>
              </a:rPr>
              <a:t>OH, </a:t>
            </a:r>
            <a:r>
              <a:rPr lang="en-US" sz="2700" dirty="0" err="1">
                <a:solidFill>
                  <a:srgbClr val="000000"/>
                </a:solidFill>
                <a:latin typeface="Times New Roman" panose="02020603050405020304" pitchFamily="18" charset="0"/>
                <a:cs typeface="Times New Roman" panose="02020603050405020304" pitchFamily="18" charset="0"/>
              </a:rPr>
              <a:t>éthanol</a:t>
            </a:r>
            <a:endParaRPr lang="en-US" sz="27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CE273C9-A38F-4161-80DD-FA315E623628}"/>
              </a:ext>
            </a:extLst>
          </p:cNvPr>
          <p:cNvPicPr>
            <a:picLocks noChangeAspect="1"/>
          </p:cNvPicPr>
          <p:nvPr/>
        </p:nvPicPr>
        <p:blipFill>
          <a:blip r:embed="rId4"/>
          <a:stretch>
            <a:fillRect/>
          </a:stretch>
        </p:blipFill>
        <p:spPr>
          <a:xfrm>
            <a:off x="8738792" y="2349936"/>
            <a:ext cx="2765769" cy="2328088"/>
          </a:xfrm>
          <a:prstGeom prst="rect">
            <a:avLst/>
          </a:prstGeom>
          <a:ln>
            <a:solidFill>
              <a:srgbClr val="003300"/>
            </a:solidFill>
          </a:ln>
        </p:spPr>
      </p:pic>
      <p:pic>
        <p:nvPicPr>
          <p:cNvPr id="12" name="Picture 11">
            <a:extLst>
              <a:ext uri="{FF2B5EF4-FFF2-40B4-BE49-F238E27FC236}">
                <a16:creationId xmlns:a16="http://schemas.microsoft.com/office/drawing/2014/main" id="{DE0BF02A-9A6C-4E42-82AC-442225EFD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609" y="2229665"/>
            <a:ext cx="1406505" cy="2568630"/>
          </a:xfrm>
          <a:prstGeom prst="rect">
            <a:avLst/>
          </a:prstGeom>
          <a:ln>
            <a:solidFill>
              <a:srgbClr val="003300"/>
            </a:solidFill>
          </a:ln>
        </p:spPr>
      </p:pic>
      <p:sp>
        <p:nvSpPr>
          <p:cNvPr id="27" name="TextBox 26">
            <a:extLst>
              <a:ext uri="{FF2B5EF4-FFF2-40B4-BE49-F238E27FC236}">
                <a16:creationId xmlns:a16="http://schemas.microsoft.com/office/drawing/2014/main" id="{6A70816C-3694-4F0D-8F97-36928F75F40C}"/>
              </a:ext>
            </a:extLst>
          </p:cNvPr>
          <p:cNvSpPr txBox="1"/>
          <p:nvPr/>
        </p:nvSpPr>
        <p:spPr>
          <a:xfrm>
            <a:off x="90152" y="4688175"/>
            <a:ext cx="12101848" cy="2169825"/>
          </a:xfrm>
          <a:prstGeom prst="rect">
            <a:avLst/>
          </a:prstGeom>
          <a:noFill/>
        </p:spPr>
        <p:txBody>
          <a:bodyPr wrap="square" rtlCol="0">
            <a:spAutoFit/>
          </a:bodyPr>
          <a:lstStyle/>
          <a:p>
            <a:r>
              <a:rPr lang="en-US" sz="2700" dirty="0" err="1">
                <a:solidFill>
                  <a:srgbClr val="003300"/>
                </a:solidFill>
                <a:latin typeface="Times New Roman" panose="02020603050405020304" pitchFamily="18" charset="0"/>
                <a:cs typeface="Times New Roman" panose="02020603050405020304" pitchFamily="18" charset="0"/>
              </a:rPr>
              <a:t>Réponse</a:t>
            </a:r>
            <a:r>
              <a:rPr lang="en-US" sz="2700" dirty="0">
                <a:solidFill>
                  <a:srgbClr val="C00000"/>
                </a:solidFill>
                <a:latin typeface="Times New Roman" panose="02020603050405020304" pitchFamily="18" charset="0"/>
                <a:cs typeface="Times New Roman" panose="02020603050405020304" pitchFamily="18" charset="0"/>
              </a:rPr>
              <a:t> </a:t>
            </a:r>
            <a:r>
              <a:rPr lang="en-US" sz="2700" dirty="0">
                <a:solidFill>
                  <a:srgbClr val="000000"/>
                </a:solidFill>
                <a:latin typeface="Times New Roman" panose="02020603050405020304" pitchFamily="18" charset="0"/>
                <a:cs typeface="Times New Roman" panose="02020603050405020304" pitchFamily="18" charset="0"/>
              </a:rPr>
              <a:t>– Le NaOH </a:t>
            </a:r>
            <a:r>
              <a:rPr lang="en-US" sz="2700" dirty="0" err="1">
                <a:solidFill>
                  <a:srgbClr val="000000"/>
                </a:solidFill>
                <a:latin typeface="Times New Roman" panose="02020603050405020304" pitchFamily="18" charset="0"/>
                <a:cs typeface="Times New Roman" panose="02020603050405020304" pitchFamily="18" charset="0"/>
              </a:rPr>
              <a:t>aurait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une</a:t>
            </a:r>
            <a:r>
              <a:rPr lang="en-US" sz="2700" dirty="0">
                <a:solidFill>
                  <a:srgbClr val="000000"/>
                </a:solidFill>
                <a:latin typeface="Times New Roman" panose="02020603050405020304" pitchFamily="18" charset="0"/>
                <a:cs typeface="Times New Roman" panose="02020603050405020304" pitchFamily="18" charset="0"/>
              </a:rPr>
              <a:t> impact plus </a:t>
            </a:r>
            <a:r>
              <a:rPr lang="en-US" sz="2700" dirty="0" err="1">
                <a:solidFill>
                  <a:srgbClr val="000000"/>
                </a:solidFill>
                <a:latin typeface="Times New Roman" panose="02020603050405020304" pitchFamily="18" charset="0"/>
                <a:cs typeface="Times New Roman" panose="02020603050405020304" pitchFamily="18" charset="0"/>
              </a:rPr>
              <a:t>sévère</a:t>
            </a:r>
            <a:r>
              <a:rPr lang="en-US" sz="2700" dirty="0">
                <a:solidFill>
                  <a:srgbClr val="000000"/>
                </a:solidFill>
                <a:latin typeface="Times New Roman" panose="02020603050405020304" pitchFamily="18" charset="0"/>
                <a:cs typeface="Times New Roman" panose="02020603050405020304" pitchFamily="18" charset="0"/>
              </a:rPr>
              <a:t> sur la santé </a:t>
            </a:r>
            <a:r>
              <a:rPr lang="en-US" sz="2700" dirty="0" err="1">
                <a:solidFill>
                  <a:srgbClr val="000000"/>
                </a:solidFill>
                <a:latin typeface="Times New Roman" panose="02020603050405020304" pitchFamily="18" charset="0"/>
                <a:cs typeface="Times New Roman" panose="02020603050405020304" pitchFamily="18" charset="0"/>
              </a:rPr>
              <a:t>lorsqu’il</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est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ingesté</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ou</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aspiré</a:t>
            </a:r>
            <a:r>
              <a:rPr lang="en-US" sz="2700" dirty="0">
                <a:solidFill>
                  <a:srgbClr val="000000"/>
                </a:solidFill>
                <a:latin typeface="Times New Roman" panose="02020603050405020304" pitchFamily="18" charset="0"/>
                <a:cs typeface="Times New Roman" panose="02020603050405020304" pitchFamily="18" charset="0"/>
              </a:rPr>
              <a:t>, et </a:t>
            </a:r>
            <a:r>
              <a:rPr lang="en-US" sz="2700" dirty="0" err="1">
                <a:solidFill>
                  <a:srgbClr val="000000"/>
                </a:solidFill>
                <a:latin typeface="Times New Roman" panose="02020603050405020304" pitchFamily="18" charset="0"/>
                <a:cs typeface="Times New Roman" panose="02020603050405020304" pitchFamily="18" charset="0"/>
              </a:rPr>
              <a:t>il</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est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aussi</a:t>
            </a:r>
            <a:r>
              <a:rPr lang="en-US" sz="2700" dirty="0">
                <a:solidFill>
                  <a:srgbClr val="000000"/>
                </a:solidFill>
                <a:latin typeface="Times New Roman" panose="02020603050405020304" pitchFamily="18" charset="0"/>
                <a:cs typeface="Times New Roman" panose="02020603050405020304" pitchFamily="18" charset="0"/>
              </a:rPr>
              <a:t> plus </a:t>
            </a:r>
            <a:r>
              <a:rPr lang="en-US" sz="2700" dirty="0" err="1">
                <a:solidFill>
                  <a:srgbClr val="000000"/>
                </a:solidFill>
                <a:latin typeface="Times New Roman" panose="02020603050405020304" pitchFamily="18" charset="0"/>
                <a:cs typeface="Times New Roman" panose="02020603050405020304" pitchFamily="18" charset="0"/>
              </a:rPr>
              <a:t>réactif</a:t>
            </a:r>
            <a:r>
              <a:rPr lang="en-US" sz="2700" dirty="0">
                <a:solidFill>
                  <a:srgbClr val="000000"/>
                </a:solidFill>
                <a:latin typeface="Times New Roman" panose="02020603050405020304" pitchFamily="18" charset="0"/>
                <a:cs typeface="Times New Roman" panose="02020603050405020304" pitchFamily="18" charset="0"/>
              </a:rPr>
              <a:t> avec </a:t>
            </a:r>
            <a:r>
              <a:rPr lang="en-US" sz="2700" dirty="0" err="1">
                <a:solidFill>
                  <a:srgbClr val="000000"/>
                </a:solidFill>
                <a:latin typeface="Times New Roman" panose="02020603050405020304" pitchFamily="18" charset="0"/>
                <a:cs typeface="Times New Roman" panose="02020603050405020304" pitchFamily="18" charset="0"/>
              </a:rPr>
              <a:t>d’autres</a:t>
            </a:r>
            <a:r>
              <a:rPr lang="en-US" sz="2700" dirty="0">
                <a:solidFill>
                  <a:srgbClr val="000000"/>
                </a:solidFill>
                <a:latin typeface="Times New Roman" panose="02020603050405020304" pitchFamily="18" charset="0"/>
                <a:cs typeface="Times New Roman" panose="02020603050405020304" pitchFamily="18" charset="0"/>
              </a:rPr>
              <a:t> substances. </a:t>
            </a:r>
            <a:r>
              <a:rPr lang="en-US" sz="2700" dirty="0" err="1">
                <a:solidFill>
                  <a:srgbClr val="000000"/>
                </a:solidFill>
                <a:latin typeface="Times New Roman" panose="02020603050405020304" pitchFamily="18" charset="0"/>
                <a:cs typeface="Times New Roman" panose="02020603050405020304" pitchFamily="18" charset="0"/>
              </a:rPr>
              <a:t>L’éthanol</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est</a:t>
            </a:r>
            <a:r>
              <a:rPr lang="en-US" sz="2700" dirty="0">
                <a:solidFill>
                  <a:srgbClr val="000000"/>
                </a:solidFill>
                <a:latin typeface="Times New Roman" panose="02020603050405020304" pitchFamily="18" charset="0"/>
                <a:cs typeface="Times New Roman" panose="02020603050405020304" pitchFamily="18" charset="0"/>
              </a:rPr>
              <a:t> beaucoup plus inflammable, un </a:t>
            </a:r>
            <a:r>
              <a:rPr lang="en-US" sz="2700" dirty="0" err="1">
                <a:solidFill>
                  <a:srgbClr val="000000"/>
                </a:solidFill>
                <a:latin typeface="Times New Roman" panose="02020603050405020304" pitchFamily="18" charset="0"/>
                <a:cs typeface="Times New Roman" panose="02020603050405020304" pitchFamily="18" charset="0"/>
              </a:rPr>
              <a:t>peu</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moins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sévère</a:t>
            </a:r>
            <a:r>
              <a:rPr lang="en-US" sz="2700" dirty="0">
                <a:solidFill>
                  <a:srgbClr val="000000"/>
                </a:solidFill>
                <a:latin typeface="Times New Roman" panose="02020603050405020304" pitchFamily="18" charset="0"/>
                <a:cs typeface="Times New Roman" panose="02020603050405020304" pitchFamily="18" charset="0"/>
              </a:rPr>
              <a:t> sur la santé et un </a:t>
            </a:r>
            <a:r>
              <a:rPr lang="en-US" sz="2700" dirty="0" err="1">
                <a:solidFill>
                  <a:srgbClr val="000000"/>
                </a:solidFill>
                <a:latin typeface="Times New Roman" panose="02020603050405020304" pitchFamily="18" charset="0"/>
                <a:cs typeface="Times New Roman" panose="02020603050405020304" pitchFamily="18" charset="0"/>
              </a:rPr>
              <a:t>peu</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moins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réactif</a:t>
            </a:r>
            <a:r>
              <a:rPr lang="en-US" sz="2700" dirty="0">
                <a:solidFill>
                  <a:srgbClr val="000000"/>
                </a:solidFill>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2700" dirty="0">
                <a:solidFill>
                  <a:srgbClr val="000000"/>
                </a:solidFill>
                <a:latin typeface="Times New Roman" panose="02020603050405020304" pitchFamily="18" charset="0"/>
                <a:cs typeface="Times New Roman" panose="02020603050405020304" pitchFamily="18" charset="0"/>
              </a:rPr>
              <a:t>Dans </a:t>
            </a:r>
            <a:r>
              <a:rPr lang="en-US" sz="2700" dirty="0" err="1">
                <a:solidFill>
                  <a:srgbClr val="000000"/>
                </a:solidFill>
                <a:latin typeface="Times New Roman" panose="02020603050405020304" pitchFamily="18" charset="0"/>
                <a:cs typeface="Times New Roman" panose="02020603050405020304" pitchFamily="18" charset="0"/>
              </a:rPr>
              <a:t>l’ensemble</a:t>
            </a:r>
            <a:r>
              <a:rPr lang="en-US" sz="2700" dirty="0">
                <a:solidFill>
                  <a:srgbClr val="000000"/>
                </a:solidFill>
                <a:latin typeface="Times New Roman" panose="02020603050405020304" pitchFamily="18" charset="0"/>
                <a:cs typeface="Times New Roman" panose="02020603050405020304" pitchFamily="18" charset="0"/>
              </a:rPr>
              <a:t>, les 2 </a:t>
            </a:r>
            <a:r>
              <a:rPr lang="en-US" sz="2700" dirty="0" err="1">
                <a:solidFill>
                  <a:srgbClr val="000000"/>
                </a:solidFill>
                <a:latin typeface="Times New Roman" panose="02020603050405020304" pitchFamily="18" charset="0"/>
                <a:cs typeface="Times New Roman" panose="02020603050405020304" pitchFamily="18" charset="0"/>
              </a:rPr>
              <a:t>sont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possiblement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dangereux</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mais</a:t>
            </a:r>
            <a:r>
              <a:rPr lang="en-US" sz="2700" dirty="0">
                <a:solidFill>
                  <a:srgbClr val="000000"/>
                </a:solidFill>
                <a:latin typeface="Times New Roman" panose="02020603050405020304" pitchFamily="18" charset="0"/>
                <a:cs typeface="Times New Roman" panose="02020603050405020304" pitchFamily="18" charset="0"/>
              </a:rPr>
              <a:t> dans les </a:t>
            </a:r>
            <a:r>
              <a:rPr lang="en-US" sz="2700" dirty="0" err="1">
                <a:solidFill>
                  <a:srgbClr val="000000"/>
                </a:solidFill>
                <a:latin typeface="Times New Roman" panose="02020603050405020304" pitchFamily="18" charset="0"/>
                <a:cs typeface="Times New Roman" panose="02020603050405020304" pitchFamily="18" charset="0"/>
              </a:rPr>
              <a:t>façons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différentes</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7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5"/>
            <a:ext cx="11982579" cy="660257"/>
          </a:xfrm>
        </p:spPr>
        <p:txBody>
          <a:bodyPr>
            <a:normAutofit/>
          </a:bodyPr>
          <a:lstStyle/>
          <a:p>
            <a:pPr algn="ctr"/>
            <a:r>
              <a:rPr lang="fr-FR" sz="4000" dirty="0">
                <a:latin typeface="Times New Roman" panose="02020603050405020304" pitchFamily="18" charset="0"/>
                <a:cs typeface="Times New Roman" panose="02020603050405020304" pitchFamily="18" charset="0"/>
              </a:rPr>
              <a:t>Des « </a:t>
            </a:r>
            <a:r>
              <a:rPr lang="fr-FR" sz="4000" dirty="0" err="1">
                <a:latin typeface="Times New Roman" panose="02020603050405020304" pitchFamily="18" charset="0"/>
                <a:cs typeface="Times New Roman" panose="02020603050405020304" pitchFamily="18" charset="0"/>
              </a:rPr>
              <a:t>Material</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Safety</a:t>
            </a:r>
            <a:r>
              <a:rPr lang="fr-FR" sz="4000" dirty="0">
                <a:latin typeface="Times New Roman" panose="02020603050405020304" pitchFamily="18" charset="0"/>
                <a:cs typeface="Times New Roman" panose="02020603050405020304" pitchFamily="18" charset="0"/>
              </a:rPr>
              <a:t> Data Sheets », MSDS</a:t>
            </a:r>
            <a:endParaRPr lang="en-US" sz="4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889DD2E-56F6-4233-9EB0-0441A2803100}"/>
              </a:ext>
            </a:extLst>
          </p:cNvPr>
          <p:cNvSpPr txBox="1"/>
          <p:nvPr/>
        </p:nvSpPr>
        <p:spPr>
          <a:xfrm>
            <a:off x="90152" y="937993"/>
            <a:ext cx="7322701" cy="1354217"/>
          </a:xfrm>
          <a:prstGeom prst="rect">
            <a:avLst/>
          </a:prstGeom>
          <a:noFill/>
        </p:spPr>
        <p:txBody>
          <a:bodyPr wrap="square" rtlCol="0">
            <a:spAutoFit/>
          </a:bodyPr>
          <a:lstStyle/>
          <a:p>
            <a:r>
              <a:rPr lang="en-US" sz="2700" dirty="0" err="1">
                <a:solidFill>
                  <a:srgbClr val="000000"/>
                </a:solidFill>
                <a:latin typeface="Times New Roman" panose="02020603050405020304" pitchFamily="18" charset="0"/>
                <a:cs typeface="Times New Roman" panose="02020603050405020304" pitchFamily="18" charset="0"/>
              </a:rPr>
              <a:t>Chaque</a:t>
            </a:r>
            <a:r>
              <a:rPr lang="en-US" sz="2700" dirty="0">
                <a:solidFill>
                  <a:srgbClr val="000000"/>
                </a:solidFill>
                <a:latin typeface="Times New Roman" panose="02020603050405020304" pitchFamily="18" charset="0"/>
                <a:cs typeface="Times New Roman" panose="02020603050405020304" pitchFamily="18" charset="0"/>
              </a:rPr>
              <a:t> substance </a:t>
            </a:r>
            <a:r>
              <a:rPr lang="en-US" sz="2700" dirty="0" err="1">
                <a:solidFill>
                  <a:srgbClr val="000000"/>
                </a:solidFill>
                <a:latin typeface="Times New Roman" panose="02020603050405020304" pitchFamily="18" charset="0"/>
                <a:cs typeface="Times New Roman" panose="02020603050405020304" pitchFamily="18" charset="0"/>
              </a:rPr>
              <a:t>utilisée</a:t>
            </a:r>
            <a:r>
              <a:rPr lang="en-US" sz="2700" dirty="0">
                <a:solidFill>
                  <a:srgbClr val="000000"/>
                </a:solidFill>
                <a:latin typeface="Times New Roman" panose="02020603050405020304" pitchFamily="18" charset="0"/>
                <a:cs typeface="Times New Roman" panose="02020603050405020304" pitchFamily="18" charset="0"/>
              </a:rPr>
              <a:t> dans un </a:t>
            </a:r>
            <a:r>
              <a:rPr lang="en-US" sz="2700" dirty="0" err="1">
                <a:solidFill>
                  <a:srgbClr val="000000"/>
                </a:solidFill>
                <a:latin typeface="Times New Roman" panose="02020603050405020304" pitchFamily="18" charset="0"/>
                <a:cs typeface="Times New Roman" panose="02020603050405020304" pitchFamily="18" charset="0"/>
              </a:rPr>
              <a:t>laboratoire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ou</a:t>
            </a:r>
            <a:r>
              <a:rPr lang="en-US" sz="2700" dirty="0">
                <a:solidFill>
                  <a:srgbClr val="000000"/>
                </a:solidFill>
                <a:latin typeface="Times New Roman" panose="02020603050405020304" pitchFamily="18" charset="0"/>
                <a:cs typeface="Times New Roman" panose="02020603050405020304" pitchFamily="18" charset="0"/>
              </a:rPr>
              <a:t> un milieu de travail </a:t>
            </a:r>
            <a:r>
              <a:rPr lang="en-US" sz="2700" dirty="0" err="1">
                <a:solidFill>
                  <a:srgbClr val="000000"/>
                </a:solidFill>
                <a:latin typeface="Times New Roman" panose="02020603050405020304" pitchFamily="18" charset="0"/>
                <a:cs typeface="Times New Roman" panose="02020603050405020304" pitchFamily="18" charset="0"/>
              </a:rPr>
              <a:t>devrait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être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accompagnée</a:t>
            </a:r>
            <a:r>
              <a:rPr lang="en-US" sz="2700" dirty="0">
                <a:solidFill>
                  <a:srgbClr val="000000"/>
                </a:solidFill>
                <a:latin typeface="Times New Roman" panose="02020603050405020304" pitchFamily="18" charset="0"/>
                <a:cs typeface="Times New Roman" panose="02020603050405020304" pitchFamily="18" charset="0"/>
              </a:rPr>
              <a:t> par </a:t>
            </a:r>
            <a:r>
              <a:rPr lang="en-US" sz="2700" dirty="0" err="1">
                <a:solidFill>
                  <a:srgbClr val="000000"/>
                </a:solidFill>
                <a:latin typeface="Times New Roman" panose="02020603050405020304" pitchFamily="18" charset="0"/>
                <a:cs typeface="Times New Roman" panose="02020603050405020304" pitchFamily="18" charset="0"/>
              </a:rPr>
              <a:t>une</a:t>
            </a:r>
            <a:r>
              <a:rPr lang="en-US" sz="2700" dirty="0">
                <a:solidFill>
                  <a:srgbClr val="000000"/>
                </a:solidFill>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 </a:t>
            </a:r>
            <a:r>
              <a:rPr lang="en-US" sz="2700" dirty="0">
                <a:solidFill>
                  <a:srgbClr val="000000"/>
                </a:solidFill>
                <a:latin typeface="Times New Roman" panose="02020603050405020304" pitchFamily="18" charset="0"/>
                <a:cs typeface="Times New Roman" panose="02020603050405020304" pitchFamily="18" charset="0"/>
              </a:rPr>
              <a:t>Material Safety Data Sheet </a:t>
            </a:r>
            <a:r>
              <a:rPr lang="fr-FR" sz="2800" dirty="0">
                <a:latin typeface="Times New Roman" panose="02020603050405020304" pitchFamily="18" charset="0"/>
                <a:cs typeface="Times New Roman" panose="02020603050405020304" pitchFamily="18" charset="0"/>
              </a:rPr>
              <a: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ou</a:t>
            </a:r>
            <a:r>
              <a:rPr lang="en-US" sz="2700" dirty="0">
                <a:solidFill>
                  <a:srgbClr val="000000"/>
                </a:solidFill>
                <a:latin typeface="Times New Roman" panose="02020603050405020304" pitchFamily="18" charset="0"/>
                <a:cs typeface="Times New Roman" panose="02020603050405020304" pitchFamily="18" charset="0"/>
              </a:rPr>
              <a:t> MSDS</a:t>
            </a:r>
            <a:r>
              <a:rPr lang="en-US" sz="2700" dirty="0">
                <a:latin typeface="Times New Roman" panose="02020603050405020304" pitchFamily="18" charset="0"/>
                <a:cs typeface="Times New Roman" panose="02020603050405020304" pitchFamily="18" charset="0"/>
              </a:rPr>
              <a:t>.</a:t>
            </a:r>
          </a:p>
        </p:txBody>
      </p:sp>
      <p:pic>
        <p:nvPicPr>
          <p:cNvPr id="5" name="Picture 4" descr="A screenshot of a cell phone&#10;&#10;Description automatically generated">
            <a:extLst>
              <a:ext uri="{FF2B5EF4-FFF2-40B4-BE49-F238E27FC236}">
                <a16:creationId xmlns:a16="http://schemas.microsoft.com/office/drawing/2014/main" id="{6E058B7A-6132-4E00-B9C0-A8F473FAA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093" y="857774"/>
            <a:ext cx="4525639" cy="5787161"/>
          </a:xfrm>
          <a:prstGeom prst="rect">
            <a:avLst/>
          </a:prstGeom>
          <a:ln>
            <a:solidFill>
              <a:srgbClr val="003300"/>
            </a:solidFill>
          </a:ln>
        </p:spPr>
      </p:pic>
      <p:sp>
        <p:nvSpPr>
          <p:cNvPr id="7" name="TextBox 6">
            <a:extLst>
              <a:ext uri="{FF2B5EF4-FFF2-40B4-BE49-F238E27FC236}">
                <a16:creationId xmlns:a16="http://schemas.microsoft.com/office/drawing/2014/main" id="{DD2ED3E4-1E1A-4E83-BC5D-F29B1C5766C9}"/>
              </a:ext>
            </a:extLst>
          </p:cNvPr>
          <p:cNvSpPr txBox="1"/>
          <p:nvPr/>
        </p:nvSpPr>
        <p:spPr>
          <a:xfrm>
            <a:off x="90152" y="2506497"/>
            <a:ext cx="7322701" cy="2169825"/>
          </a:xfrm>
          <a:prstGeom prst="rect">
            <a:avLst/>
          </a:prstGeom>
          <a:noFill/>
        </p:spPr>
        <p:txBody>
          <a:bodyPr wrap="square" rtlCol="0">
            <a:spAutoFit/>
          </a:bodyPr>
          <a:lstStyle/>
          <a:p>
            <a:r>
              <a:rPr lang="en-US" sz="2700" dirty="0">
                <a:solidFill>
                  <a:srgbClr val="000000"/>
                </a:solidFill>
                <a:latin typeface="Times New Roman" panose="02020603050405020304" pitchFamily="18" charset="0"/>
                <a:cs typeface="Times New Roman" panose="02020603050405020304" pitchFamily="18" charset="0"/>
              </a:rPr>
              <a:t>Le MSDS </a:t>
            </a:r>
            <a:r>
              <a:rPr lang="en-US" sz="2700" dirty="0" err="1">
                <a:solidFill>
                  <a:srgbClr val="000000"/>
                </a:solidFill>
                <a:latin typeface="Times New Roman" panose="02020603050405020304" pitchFamily="18" charset="0"/>
                <a:cs typeface="Times New Roman" panose="02020603050405020304" pitchFamily="18" charset="0"/>
              </a:rPr>
              <a:t>décrit</a:t>
            </a:r>
            <a:r>
              <a:rPr lang="en-US" sz="2700" dirty="0">
                <a:solidFill>
                  <a:srgbClr val="000000"/>
                </a:solidFill>
                <a:latin typeface="Times New Roman" panose="02020603050405020304" pitchFamily="18" charset="0"/>
                <a:cs typeface="Times New Roman" panose="02020603050405020304" pitchFamily="18" charset="0"/>
              </a:rPr>
              <a:t> des dangers </a:t>
            </a:r>
            <a:r>
              <a:rPr lang="en-US" sz="2700" dirty="0" err="1">
                <a:solidFill>
                  <a:srgbClr val="000000"/>
                </a:solidFill>
                <a:latin typeface="Times New Roman" panose="02020603050405020304" pitchFamily="18" charset="0"/>
                <a:cs typeface="Times New Roman" panose="02020603050405020304" pitchFamily="18" charset="0"/>
              </a:rPr>
              <a:t>spécifiques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d’une</a:t>
            </a:r>
            <a:r>
              <a:rPr lang="en-US" sz="2700" dirty="0">
                <a:solidFill>
                  <a:srgbClr val="000000"/>
                </a:solidFill>
                <a:latin typeface="Times New Roman" panose="02020603050405020304" pitchFamily="18" charset="0"/>
                <a:cs typeface="Times New Roman" panose="02020603050405020304" pitchFamily="18" charset="0"/>
              </a:rPr>
              <a:t> substance </a:t>
            </a:r>
            <a:r>
              <a:rPr lang="en-US" sz="2700" dirty="0" err="1">
                <a:solidFill>
                  <a:srgbClr val="000000"/>
                </a:solidFill>
                <a:latin typeface="Times New Roman" panose="02020603050405020304" pitchFamily="18" charset="0"/>
                <a:cs typeface="Times New Roman" panose="02020603050405020304" pitchFamily="18" charset="0"/>
              </a:rPr>
              <a:t>donnée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ainsi</a:t>
            </a:r>
            <a:r>
              <a:rPr lang="en-US" sz="2700" dirty="0">
                <a:solidFill>
                  <a:srgbClr val="000000"/>
                </a:solidFill>
                <a:latin typeface="Times New Roman" panose="02020603050405020304" pitchFamily="18" charset="0"/>
                <a:cs typeface="Times New Roman" panose="02020603050405020304" pitchFamily="18" charset="0"/>
              </a:rPr>
              <a:t> que des </a:t>
            </a:r>
            <a:r>
              <a:rPr lang="en-US" sz="2700" dirty="0" err="1">
                <a:solidFill>
                  <a:srgbClr val="000000"/>
                </a:solidFill>
                <a:latin typeface="Times New Roman" panose="02020603050405020304" pitchFamily="18" charset="0"/>
                <a:cs typeface="Times New Roman" panose="02020603050405020304" pitchFamily="18" charset="0"/>
              </a:rPr>
              <a:t>mesures</a:t>
            </a:r>
            <a:r>
              <a:rPr lang="en-US" sz="2700" dirty="0">
                <a:solidFill>
                  <a:srgbClr val="000000"/>
                </a:solidFill>
                <a:latin typeface="Times New Roman" panose="02020603050405020304" pitchFamily="18" charset="0"/>
                <a:cs typeface="Times New Roman" panose="02020603050405020304" pitchFamily="18" charset="0"/>
              </a:rPr>
              <a:t> de premiers </a:t>
            </a:r>
            <a:r>
              <a:rPr lang="en-US" sz="2700" dirty="0" err="1">
                <a:solidFill>
                  <a:srgbClr val="000000"/>
                </a:solidFill>
                <a:latin typeface="Times New Roman" panose="02020603050405020304" pitchFamily="18" charset="0"/>
                <a:cs typeface="Times New Roman" panose="02020603050405020304" pitchFamily="18" charset="0"/>
              </a:rPr>
              <a:t>soins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lors</a:t>
            </a:r>
            <a:r>
              <a:rPr lang="en-US" sz="2700" dirty="0">
                <a:solidFill>
                  <a:srgbClr val="000000"/>
                </a:solidFill>
                <a:latin typeface="Times New Roman" panose="02020603050405020304" pitchFamily="18" charset="0"/>
                <a:cs typeface="Times New Roman" panose="02020603050405020304" pitchFamily="18" charset="0"/>
              </a:rPr>
              <a:t> d’un accident, des </a:t>
            </a:r>
            <a:r>
              <a:rPr lang="en-US" sz="2700" dirty="0" err="1">
                <a:solidFill>
                  <a:srgbClr val="000000"/>
                </a:solidFill>
                <a:latin typeface="Times New Roman" panose="02020603050405020304" pitchFamily="18" charset="0"/>
                <a:cs typeface="Times New Roman" panose="02020603050405020304" pitchFamily="18" charset="0"/>
              </a:rPr>
              <a:t>méthodes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d’entreposage</a:t>
            </a:r>
            <a:r>
              <a:rPr lang="en-US" sz="2700" dirty="0">
                <a:solidFill>
                  <a:srgbClr val="000000"/>
                </a:solidFill>
                <a:latin typeface="Times New Roman" panose="02020603050405020304" pitchFamily="18" charset="0"/>
                <a:cs typeface="Times New Roman" panose="02020603050405020304" pitchFamily="18" charset="0"/>
              </a:rPr>
              <a:t>, et </a:t>
            </a:r>
            <a:r>
              <a:rPr lang="en-US" sz="2700" dirty="0" err="1">
                <a:solidFill>
                  <a:srgbClr val="000000"/>
                </a:solidFill>
                <a:latin typeface="Times New Roman" panose="02020603050405020304" pitchFamily="18" charset="0"/>
                <a:cs typeface="Times New Roman" panose="02020603050405020304" pitchFamily="18" charset="0"/>
              </a:rPr>
              <a:t>d’autres</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renseignements</a:t>
            </a:r>
            <a:r>
              <a:rPr lang="en-US" sz="2700" dirty="0">
                <a:solidFill>
                  <a:srgbClr val="000000"/>
                </a:solidFill>
                <a:latin typeface="Times New Roman" panose="02020603050405020304" pitchFamily="18" charset="0"/>
                <a:cs typeface="Times New Roman" panose="02020603050405020304" pitchFamily="18" charset="0"/>
              </a:rPr>
              <a:t> par rapport à la substance </a:t>
            </a:r>
            <a:r>
              <a:rPr lang="en-US" sz="2700" dirty="0" err="1">
                <a:solidFill>
                  <a:srgbClr val="000000"/>
                </a:solidFill>
                <a:latin typeface="Times New Roman" panose="02020603050405020304" pitchFamily="18" charset="0"/>
                <a:cs typeface="Times New Roman" panose="02020603050405020304" pitchFamily="18" charset="0"/>
              </a:rPr>
              <a:t>en</a:t>
            </a:r>
            <a:r>
              <a:rPr lang="en-US" sz="2700" dirty="0">
                <a:solidFill>
                  <a:srgbClr val="000000"/>
                </a:solidFill>
                <a:latin typeface="Times New Roman" panose="02020603050405020304" pitchFamily="18" charset="0"/>
                <a:cs typeface="Times New Roman" panose="02020603050405020304" pitchFamily="18" charset="0"/>
              </a:rPr>
              <a:t> question.</a:t>
            </a:r>
            <a:endParaRPr lang="en-US" sz="27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93784CD-8D46-468C-B324-0AA779C6C54E}"/>
              </a:ext>
            </a:extLst>
          </p:cNvPr>
          <p:cNvSpPr txBox="1"/>
          <p:nvPr/>
        </p:nvSpPr>
        <p:spPr>
          <a:xfrm>
            <a:off x="90152" y="4890609"/>
            <a:ext cx="7322701" cy="1754326"/>
          </a:xfrm>
          <a:prstGeom prst="rect">
            <a:avLst/>
          </a:prstGeom>
          <a:noFill/>
        </p:spPr>
        <p:txBody>
          <a:bodyPr wrap="square" rtlCol="0">
            <a:spAutoFit/>
          </a:bodyPr>
          <a:lstStyle/>
          <a:p>
            <a:r>
              <a:rPr lang="en-US" sz="2700" dirty="0">
                <a:solidFill>
                  <a:srgbClr val="000000"/>
                </a:solidFill>
                <a:latin typeface="Times New Roman" panose="02020603050405020304" pitchFamily="18" charset="0"/>
                <a:cs typeface="Times New Roman" panose="02020603050405020304" pitchFamily="18" charset="0"/>
              </a:rPr>
              <a:t>Les version </a:t>
            </a:r>
            <a:r>
              <a:rPr lang="en-US" sz="2700" dirty="0" err="1">
                <a:solidFill>
                  <a:srgbClr val="000000"/>
                </a:solidFill>
                <a:latin typeface="Times New Roman" panose="02020603050405020304" pitchFamily="18" charset="0"/>
                <a:cs typeface="Times New Roman" panose="02020603050405020304" pitchFamily="18" charset="0"/>
              </a:rPr>
              <a:t>impoirées</a:t>
            </a:r>
            <a:r>
              <a:rPr lang="en-US" sz="2700" dirty="0">
                <a:solidFill>
                  <a:srgbClr val="000000"/>
                </a:solidFill>
                <a:latin typeface="Times New Roman" panose="02020603050405020304" pitchFamily="18" charset="0"/>
                <a:cs typeface="Times New Roman" panose="02020603050405020304" pitchFamily="18" charset="0"/>
              </a:rPr>
              <a:t> des MSDS </a:t>
            </a:r>
            <a:r>
              <a:rPr lang="en-US" sz="2700" dirty="0" err="1">
                <a:solidFill>
                  <a:srgbClr val="000000"/>
                </a:solidFill>
                <a:latin typeface="Times New Roman" panose="02020603050405020304" pitchFamily="18" charset="0"/>
                <a:cs typeface="Times New Roman" panose="02020603050405020304" pitchFamily="18" charset="0"/>
              </a:rPr>
              <a:t>sont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d’habitude</a:t>
            </a:r>
            <a:r>
              <a:rPr lang="en-US" sz="2700" dirty="0">
                <a:solidFill>
                  <a:srgbClr val="000000"/>
                </a:solidFill>
                <a:latin typeface="Times New Roman" panose="02020603050405020304" pitchFamily="18" charset="0"/>
                <a:cs typeface="Times New Roman" panose="02020603050405020304" pitchFamily="18" charset="0"/>
              </a:rPr>
              <a:t> sur-place, </a:t>
            </a:r>
            <a:r>
              <a:rPr lang="en-US" sz="2700" dirty="0" err="1">
                <a:solidFill>
                  <a:srgbClr val="000000"/>
                </a:solidFill>
                <a:latin typeface="Times New Roman" panose="02020603050405020304" pitchFamily="18" charset="0"/>
                <a:cs typeface="Times New Roman" panose="02020603050405020304" pitchFamily="18" charset="0"/>
              </a:rPr>
              <a:t>mais</a:t>
            </a:r>
            <a:r>
              <a:rPr lang="en-US" sz="2700" dirty="0">
                <a:solidFill>
                  <a:srgbClr val="000000"/>
                </a:solidFill>
                <a:latin typeface="Times New Roman" panose="02020603050405020304" pitchFamily="18" charset="0"/>
                <a:cs typeface="Times New Roman" panose="02020603050405020304" pitchFamily="18" charset="0"/>
              </a:rPr>
              <a:t> on </a:t>
            </a:r>
            <a:r>
              <a:rPr lang="en-US" sz="2700" dirty="0" err="1">
                <a:solidFill>
                  <a:srgbClr val="000000"/>
                </a:solidFill>
                <a:latin typeface="Times New Roman" panose="02020603050405020304" pitchFamily="18" charset="0"/>
                <a:cs typeface="Times New Roman" panose="02020603050405020304" pitchFamily="18" charset="0"/>
              </a:rPr>
              <a:t>peut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simplement</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effectuer</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une</a:t>
            </a:r>
            <a:r>
              <a:rPr lang="en-US" sz="2700" dirty="0">
                <a:solidFill>
                  <a:srgbClr val="000000"/>
                </a:solidFill>
                <a:latin typeface="Times New Roman" panose="02020603050405020304" pitchFamily="18" charset="0"/>
                <a:cs typeface="Times New Roman" panose="02020603050405020304" pitchFamily="18" charset="0"/>
              </a:rPr>
              <a:t> recherche </a:t>
            </a:r>
            <a:r>
              <a:rPr lang="en-US" sz="2700" dirty="0" err="1">
                <a:solidFill>
                  <a:srgbClr val="000000"/>
                </a:solidFill>
                <a:latin typeface="Times New Roman" panose="02020603050405020304" pitchFamily="18" charset="0"/>
                <a:cs typeface="Times New Roman" panose="02020603050405020304" pitchFamily="18" charset="0"/>
              </a:rPr>
              <a:t>en</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ligne</a:t>
            </a:r>
            <a:r>
              <a:rPr lang="en-US" sz="2700" dirty="0">
                <a:solidFill>
                  <a:srgbClr val="000000"/>
                </a:solidFill>
                <a:latin typeface="Times New Roman" panose="02020603050405020304" pitchFamily="18" charset="0"/>
                <a:cs typeface="Times New Roman" panose="02020603050405020304" pitchFamily="18" charset="0"/>
              </a:rPr>
              <a:t> pour un MSDS </a:t>
            </a:r>
            <a:r>
              <a:rPr lang="en-US" sz="2700" dirty="0" err="1">
                <a:solidFill>
                  <a:srgbClr val="000000"/>
                </a:solidFill>
                <a:latin typeface="Times New Roman" panose="02020603050405020304" pitchFamily="18" charset="0"/>
                <a:cs typeface="Times New Roman" panose="02020603050405020304" pitchFamily="18" charset="0"/>
              </a:rPr>
              <a:t>spécifique</a:t>
            </a:r>
            <a:r>
              <a:rPr lang="en-US" sz="2700" dirty="0">
                <a:solidFill>
                  <a:srgbClr val="000000"/>
                </a:solidFill>
                <a:latin typeface="Times New Roman" panose="02020603050405020304" pitchFamily="18" charset="0"/>
                <a:cs typeface="Times New Roman" panose="02020603050405020304" pitchFamily="18" charset="0"/>
              </a:rPr>
              <a:t> </a:t>
            </a:r>
            <a:r>
              <a:rPr lang="en-US" sz="2700" dirty="0" err="1">
                <a:solidFill>
                  <a:srgbClr val="000000"/>
                </a:solidFill>
                <a:latin typeface="Times New Roman" panose="02020603050405020304" pitchFamily="18" charset="0"/>
                <a:cs typeface="Times New Roman" panose="02020603050405020304" pitchFamily="18" charset="0"/>
              </a:rPr>
              <a:t>si</a:t>
            </a:r>
            <a:r>
              <a:rPr lang="en-US" sz="2700" dirty="0">
                <a:solidFill>
                  <a:srgbClr val="000000"/>
                </a:solidFill>
                <a:latin typeface="Times New Roman" panose="02020603050405020304" pitchFamily="18" charset="0"/>
                <a:cs typeface="Times New Roman" panose="02020603050405020304" pitchFamily="18" charset="0"/>
              </a:rPr>
              <a:t> necessaire.</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286" y="365129"/>
            <a:ext cx="10623429" cy="1325563"/>
          </a:xfrm>
        </p:spPr>
        <p:txBody>
          <a:bodyPr/>
          <a:lstStyle/>
          <a:p>
            <a:pPr algn="ctr"/>
            <a:r>
              <a:rPr lang="en-US" sz="4000" dirty="0">
                <a:latin typeface="Times New Roman" panose="02020603050405020304" pitchFamily="18" charset="0"/>
                <a:cs typeface="Times New Roman" panose="02020603050405020304" pitchFamily="18" charset="0"/>
              </a:rPr>
              <a:t>Que </a:t>
            </a:r>
            <a:r>
              <a:rPr lang="en-US" sz="4000" dirty="0" err="1">
                <a:latin typeface="Times New Roman" panose="02020603050405020304" pitchFamily="18" charset="0"/>
                <a:cs typeface="Times New Roman" panose="02020603050405020304" pitchFamily="18" charset="0"/>
              </a:rPr>
              <a:t>sont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quelques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attentes</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règles</a:t>
            </a:r>
            <a:r>
              <a:rPr lang="en-US" sz="4000" dirty="0">
                <a:latin typeface="Times New Roman" panose="02020603050405020304" pitchFamily="18" charset="0"/>
                <a:cs typeface="Times New Roman" panose="02020603050405020304" pitchFamily="18" charset="0"/>
              </a:rPr>
              <a:t> d’un </a:t>
            </a:r>
            <a:r>
              <a:rPr lang="en-US" sz="4000" dirty="0" err="1">
                <a:latin typeface="Times New Roman" panose="02020603050405020304" pitchFamily="18" charset="0"/>
                <a:cs typeface="Times New Roman" panose="02020603050405020304" pitchFamily="18" charset="0"/>
              </a:rPr>
              <a:t>laboratoire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dans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votre</a:t>
            </a:r>
            <a:r>
              <a:rPr lang="en-US" sz="4000" dirty="0">
                <a:latin typeface="Times New Roman" panose="02020603050405020304" pitchFamily="18" charset="0"/>
                <a:cs typeface="Times New Roman" panose="02020603050405020304" pitchFamily="18" charset="0"/>
              </a:rPr>
              <a:t> opinion?</a:t>
            </a:r>
            <a:endParaRPr lang="en-US" sz="4000" dirty="0"/>
          </a:p>
        </p:txBody>
      </p:sp>
      <p:sp>
        <p:nvSpPr>
          <p:cNvPr id="23" name="TextBox 22"/>
          <p:cNvSpPr txBox="1"/>
          <p:nvPr/>
        </p:nvSpPr>
        <p:spPr>
          <a:xfrm>
            <a:off x="907868" y="2359515"/>
            <a:ext cx="3278777" cy="553998"/>
          </a:xfrm>
          <a:prstGeom prst="rect">
            <a:avLst/>
          </a:prstGeom>
          <a:no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s’il</a:t>
            </a:r>
            <a:r>
              <a:rPr lang="en-US" sz="3000" dirty="0">
                <a:latin typeface="Times New Roman" panose="02020603050405020304" pitchFamily="18" charset="0"/>
                <a:cs typeface="Times New Roman" panose="02020603050405020304" pitchFamily="18" charset="0"/>
              </a:rPr>
              <a:t> y a un feu?</a:t>
            </a:r>
          </a:p>
        </p:txBody>
      </p:sp>
      <p:sp>
        <p:nvSpPr>
          <p:cNvPr id="24" name="TextBox 23"/>
          <p:cNvSpPr txBox="1"/>
          <p:nvPr/>
        </p:nvSpPr>
        <p:spPr>
          <a:xfrm>
            <a:off x="5074919" y="3420274"/>
            <a:ext cx="3278777" cy="553998"/>
          </a:xfrm>
          <a:prstGeom prst="rect">
            <a:avLst/>
          </a:prstGeom>
          <a:no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téléphones</a:t>
            </a:r>
            <a:r>
              <a:rPr lang="en-US" sz="30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1317171" y="5303012"/>
            <a:ext cx="3278777" cy="553998"/>
          </a:xfrm>
          <a:prstGeom prst="rect">
            <a:avLst/>
          </a:prstGeom>
          <a:no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écouteurs</a:t>
            </a:r>
            <a:r>
              <a:rPr lang="en-US" sz="3000"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5074920" y="5732907"/>
            <a:ext cx="3278777"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la </a:t>
            </a:r>
            <a:r>
              <a:rPr lang="en-US" sz="3000" dirty="0" err="1">
                <a:latin typeface="Times New Roman" panose="02020603050405020304" pitchFamily="18" charset="0"/>
                <a:cs typeface="Times New Roman" panose="02020603050405020304" pitchFamily="18" charset="0"/>
              </a:rPr>
              <a:t>nourriture</a:t>
            </a:r>
            <a:r>
              <a:rPr lang="en-US" sz="3000" dirty="0">
                <a:latin typeface="Times New Roman" panose="02020603050405020304" pitchFamily="18" charset="0"/>
                <a:cs typeface="Times New Roman" panose="02020603050405020304" pitchFamily="18" charset="0"/>
              </a:rPr>
              <a:t>?</a:t>
            </a:r>
          </a:p>
        </p:txBody>
      </p:sp>
      <p:sp>
        <p:nvSpPr>
          <p:cNvPr id="27" name="TextBox 26"/>
          <p:cNvSpPr txBox="1"/>
          <p:nvPr/>
        </p:nvSpPr>
        <p:spPr>
          <a:xfrm>
            <a:off x="315685" y="3965067"/>
            <a:ext cx="3278777"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les </a:t>
            </a:r>
            <a:r>
              <a:rPr lang="en-US" sz="3000" dirty="0" err="1">
                <a:latin typeface="Times New Roman" panose="02020603050405020304" pitchFamily="18" charset="0"/>
                <a:cs typeface="Times New Roman" panose="02020603050405020304" pitchFamily="18" charset="0"/>
              </a:rPr>
              <a:t>vêtements</a:t>
            </a:r>
            <a:r>
              <a:rPr lang="en-US" sz="3000" dirty="0">
                <a:latin typeface="Times New Roman" panose="02020603050405020304" pitchFamily="18" charset="0"/>
                <a:cs typeface="Times New Roman" panose="02020603050405020304" pitchFamily="18" charset="0"/>
              </a:rPr>
              <a:t>?</a:t>
            </a:r>
          </a:p>
        </p:txBody>
      </p:sp>
      <p:sp>
        <p:nvSpPr>
          <p:cNvPr id="28" name="TextBox 27"/>
          <p:cNvSpPr txBox="1"/>
          <p:nvPr/>
        </p:nvSpPr>
        <p:spPr>
          <a:xfrm>
            <a:off x="6241868" y="4902738"/>
            <a:ext cx="3278777"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les </a:t>
            </a:r>
            <a:r>
              <a:rPr lang="en-US" sz="3000" dirty="0" err="1">
                <a:latin typeface="Times New Roman" panose="02020603050405020304" pitchFamily="18" charset="0"/>
                <a:cs typeface="Times New Roman" panose="02020603050405020304" pitchFamily="18" charset="0"/>
              </a:rPr>
              <a:t>cheveux</a:t>
            </a:r>
            <a:r>
              <a:rPr lang="en-US" sz="30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4186645" y="4348740"/>
            <a:ext cx="4647577"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les substances </a:t>
            </a:r>
            <a:r>
              <a:rPr lang="en-US" sz="3000" dirty="0" err="1">
                <a:latin typeface="Times New Roman" panose="02020603050405020304" pitchFamily="18" charset="0"/>
                <a:cs typeface="Times New Roman" panose="02020603050405020304" pitchFamily="18" charset="0"/>
              </a:rPr>
              <a:t>chimiques</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234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146798" y="3851266"/>
            <a:ext cx="2314510"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247040" y="1352968"/>
            <a:ext cx="3393097"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427" y="1352968"/>
            <a:ext cx="3079449"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Des avertissements souvent trouvés sur les produits domestiques</a:t>
            </a:r>
            <a:endParaRPr lang="en-US" sz="4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56092" y="4194368"/>
            <a:ext cx="1981226"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explosif</a:t>
            </a:r>
            <a:endParaRPr lang="en-US" sz="27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56092" y="2060373"/>
            <a:ext cx="1593330"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poison</a:t>
            </a:r>
          </a:p>
        </p:txBody>
      </p:sp>
      <p:sp>
        <p:nvSpPr>
          <p:cNvPr id="18" name="TextBox 17"/>
          <p:cNvSpPr txBox="1"/>
          <p:nvPr/>
        </p:nvSpPr>
        <p:spPr>
          <a:xfrm>
            <a:off x="856092" y="2771705"/>
            <a:ext cx="1981227"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inflammable</a:t>
            </a:r>
          </a:p>
        </p:txBody>
      </p:sp>
      <p:sp>
        <p:nvSpPr>
          <p:cNvPr id="19" name="TextBox 18"/>
          <p:cNvSpPr txBox="1"/>
          <p:nvPr/>
        </p:nvSpPr>
        <p:spPr>
          <a:xfrm>
            <a:off x="856092" y="3483037"/>
            <a:ext cx="1458419"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corrosif</a:t>
            </a:r>
            <a:endParaRPr lang="en-US" sz="27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6745"/>
            <a:ext cx="865652" cy="2946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8219"/>
          <a:stretch/>
        </p:blipFill>
        <p:spPr bwMode="auto">
          <a:xfrm>
            <a:off x="3247040" y="2940511"/>
            <a:ext cx="1381125" cy="9717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3213527" y="1352968"/>
            <a:ext cx="3460123" cy="507831"/>
          </a:xfrm>
          <a:prstGeom prst="rect">
            <a:avLst/>
          </a:prstGeom>
          <a:noFill/>
        </p:spPr>
        <p:txBody>
          <a:bodyPr wrap="square" rtlCol="0">
            <a:spAutoFit/>
          </a:bodyPr>
          <a:lstStyle/>
          <a:p>
            <a:pPr algn="ctr"/>
            <a:r>
              <a:rPr lang="en-US" sz="2700" dirty="0" err="1">
                <a:latin typeface="Times New Roman" panose="02020603050405020304" pitchFamily="18" charset="0"/>
                <a:cs typeface="Times New Roman" panose="02020603050405020304" pitchFamily="18" charset="0"/>
              </a:rPr>
              <a:t>Où</a:t>
            </a:r>
            <a:r>
              <a:rPr lang="en-US" sz="2700" dirty="0">
                <a:latin typeface="Times New Roman" panose="02020603050405020304" pitchFamily="18" charset="0"/>
                <a:cs typeface="Times New Roman" panose="02020603050405020304" pitchFamily="18" charset="0"/>
              </a:rPr>
              <a:t> se </a:t>
            </a:r>
            <a:r>
              <a:rPr lang="en-US" sz="2700" dirty="0" err="1">
                <a:latin typeface="Times New Roman" panose="02020603050405020304" pitchFamily="18" charset="0"/>
                <a:cs typeface="Times New Roman" panose="02020603050405020304" pitchFamily="18" charset="0"/>
              </a:rPr>
              <a:t>trouve</a:t>
            </a:r>
            <a:r>
              <a:rPr lang="en-US" sz="2700" dirty="0">
                <a:latin typeface="Times New Roman" panose="02020603050405020304" pitchFamily="18" charset="0"/>
                <a:cs typeface="Times New Roman" panose="02020603050405020304" pitchFamily="18" charset="0"/>
              </a:rPr>
              <a:t> le danger</a:t>
            </a:r>
          </a:p>
        </p:txBody>
      </p:sp>
      <p:sp>
        <p:nvSpPr>
          <p:cNvPr id="25" name="TextBox 24"/>
          <p:cNvSpPr txBox="1"/>
          <p:nvPr/>
        </p:nvSpPr>
        <p:spPr>
          <a:xfrm>
            <a:off x="4628165" y="2964707"/>
            <a:ext cx="4152979" cy="923330"/>
          </a:xfrm>
          <a:prstGeom prst="rect">
            <a:avLst/>
          </a:prstGeom>
          <a:noFill/>
        </p:spPr>
        <p:txBody>
          <a:bodyPr wrap="square" rtlCol="0">
            <a:spAutoFit/>
          </a:bodyPr>
          <a:lstStyle/>
          <a:p>
            <a:r>
              <a:rPr lang="fr-FR" sz="2700" dirty="0">
                <a:latin typeface="Times New Roman" panose="02020603050405020304" pitchFamily="18" charset="0"/>
                <a:cs typeface="Times New Roman" panose="02020603050405020304" pitchFamily="18" charset="0"/>
              </a:rPr>
              <a:t>Un triangle signifie que le contenant est dangereux.</a:t>
            </a:r>
          </a:p>
        </p:txBody>
      </p:sp>
      <p:sp>
        <p:nvSpPr>
          <p:cNvPr id="4" name="TextBox 3"/>
          <p:cNvSpPr txBox="1"/>
          <p:nvPr/>
        </p:nvSpPr>
        <p:spPr>
          <a:xfrm>
            <a:off x="4628166" y="1944590"/>
            <a:ext cx="4152978" cy="923330"/>
          </a:xfrm>
          <a:prstGeom prst="rect">
            <a:avLst/>
          </a:prstGeom>
          <a:noFill/>
        </p:spPr>
        <p:txBody>
          <a:bodyPr wrap="square" rtlCol="0">
            <a:spAutoFit/>
          </a:bodyPr>
          <a:lstStyle/>
          <a:p>
            <a:pPr lvl="0"/>
            <a:r>
              <a:rPr lang="fr-FR" sz="2700" dirty="0">
                <a:solidFill>
                  <a:prstClr val="black"/>
                </a:solidFill>
                <a:latin typeface="Times New Roman" panose="02020603050405020304" pitchFamily="18" charset="0"/>
                <a:cs typeface="Times New Roman" panose="02020603050405020304" pitchFamily="18" charset="0"/>
              </a:rPr>
              <a:t>Un octogone signifie que le contenu est dangereux.</a:t>
            </a:r>
          </a:p>
        </p:txBody>
      </p:sp>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6609"/>
          <a:stretch/>
        </p:blipFill>
        <p:spPr bwMode="auto">
          <a:xfrm>
            <a:off x="3247040" y="1895789"/>
            <a:ext cx="1381125" cy="10209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67468" y="1352968"/>
            <a:ext cx="3213530" cy="507831"/>
          </a:xfrm>
          <a:prstGeom prst="rect">
            <a:avLst/>
          </a:prstGeom>
          <a:noFill/>
        </p:spPr>
        <p:txBody>
          <a:bodyPr wrap="square" rtlCol="0">
            <a:spAutoFit/>
          </a:bodyPr>
          <a:lstStyle/>
          <a:p>
            <a:pPr algn="ctr"/>
            <a:r>
              <a:rPr lang="en-US" sz="2700" dirty="0">
                <a:latin typeface="Times New Roman" panose="02020603050405020304" pitchFamily="18" charset="0"/>
                <a:cs typeface="Times New Roman" panose="02020603050405020304" pitchFamily="18" charset="0"/>
              </a:rPr>
              <a:t>La nature du danger</a:t>
            </a:r>
          </a:p>
        </p:txBody>
      </p:sp>
      <p:sp>
        <p:nvSpPr>
          <p:cNvPr id="29" name="TextBox 28"/>
          <p:cNvSpPr txBox="1"/>
          <p:nvPr/>
        </p:nvSpPr>
        <p:spPr>
          <a:xfrm>
            <a:off x="2314510" y="4288711"/>
            <a:ext cx="9979089" cy="2585323"/>
          </a:xfrm>
          <a:prstGeom prst="rect">
            <a:avLst/>
          </a:prstGeom>
          <a:noFill/>
        </p:spPr>
        <p:txBody>
          <a:bodyPr wrap="square" rtlCol="0">
            <a:spAutoFit/>
          </a:bodyPr>
          <a:lstStyle/>
          <a:p>
            <a:r>
              <a:rPr lang="fr-FR" sz="2700" dirty="0">
                <a:latin typeface="Times New Roman" panose="02020603050405020304" pitchFamily="18" charset="0"/>
                <a:cs typeface="Times New Roman" panose="02020603050405020304" pitchFamily="18" charset="0"/>
              </a:rPr>
              <a:t>ATTENTION : peut causer des blessures temporaires. Un décès peut survenir en cas d'exposition extrême. </a:t>
            </a:r>
          </a:p>
          <a:p>
            <a:r>
              <a:rPr lang="fr-FR" sz="2700" dirty="0">
                <a:latin typeface="Times New Roman" panose="02020603050405020304" pitchFamily="18" charset="0"/>
                <a:cs typeface="Times New Roman" panose="02020603050405020304" pitchFamily="18" charset="0"/>
              </a:rPr>
              <a:t>DANGER : peut causer des blessures temporaires ou permanente, ou même la mort.</a:t>
            </a:r>
          </a:p>
          <a:p>
            <a:r>
              <a:rPr lang="fr-FR" sz="2700" dirty="0">
                <a:latin typeface="Times New Roman" panose="02020603050405020304" pitchFamily="18" charset="0"/>
                <a:cs typeface="Times New Roman" panose="02020603050405020304" pitchFamily="18" charset="0"/>
              </a:rPr>
              <a:t>DANGER EXTRÊME : une exposition au produit, même en très petite quantité, peut causer des blessures graves ou la mort.</a:t>
            </a:r>
          </a:p>
        </p:txBody>
      </p:sp>
      <p:sp>
        <p:nvSpPr>
          <p:cNvPr id="30" name="TextBox 29"/>
          <p:cNvSpPr txBox="1"/>
          <p:nvPr/>
        </p:nvSpPr>
        <p:spPr>
          <a:xfrm>
            <a:off x="6192432" y="3851266"/>
            <a:ext cx="2223243"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Mot </a:t>
            </a:r>
            <a:r>
              <a:rPr lang="en-US" sz="2700" dirty="0" err="1">
                <a:latin typeface="Times New Roman" panose="02020603050405020304" pitchFamily="18" charset="0"/>
                <a:cs typeface="Times New Roman" panose="02020603050405020304" pitchFamily="18" charset="0"/>
              </a:rPr>
              <a:t>indicateur</a:t>
            </a:r>
            <a:endParaRPr lang="en-US" sz="2700" dirty="0">
              <a:latin typeface="Times New Roman" panose="02020603050405020304" pitchFamily="18" charset="0"/>
              <a:cs typeface="Times New Roman" panose="02020603050405020304" pitchFamily="18" charset="0"/>
            </a:endParaRPr>
          </a:p>
        </p:txBody>
      </p:sp>
      <p:pic>
        <p:nvPicPr>
          <p:cNvPr id="6151" name="Picture 7"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3495" t="51064" r="60243" b="9950"/>
          <a:stretch/>
        </p:blipFill>
        <p:spPr bwMode="auto">
          <a:xfrm>
            <a:off x="9433341" y="1293137"/>
            <a:ext cx="1982674" cy="2673672"/>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7"/>
                                        </p:tgtEl>
                                        <p:attrNameLst>
                                          <p:attrName>style.visibility</p:attrName>
                                        </p:attrNameLst>
                                      </p:cBhvr>
                                      <p:to>
                                        <p:strVal val="visible"/>
                                      </p:to>
                                    </p:set>
                                    <p:anim calcmode="lin" valueType="num">
                                      <p:cBhvr additive="base">
                                        <p:cTn id="35" dur="500" fill="hold"/>
                                        <p:tgtEl>
                                          <p:spTgt spid="6147"/>
                                        </p:tgtEl>
                                        <p:attrNameLst>
                                          <p:attrName>ppt_x</p:attrName>
                                        </p:attrNameLst>
                                      </p:cBhvr>
                                      <p:tavLst>
                                        <p:tav tm="0">
                                          <p:val>
                                            <p:strVal val="#ppt_x"/>
                                          </p:val>
                                        </p:tav>
                                        <p:tav tm="100000">
                                          <p:val>
                                            <p:strVal val="#ppt_x"/>
                                          </p:val>
                                        </p:tav>
                                      </p:tavLst>
                                    </p:anim>
                                    <p:anim calcmode="lin" valueType="num">
                                      <p:cBhvr additive="base">
                                        <p:cTn id="36" dur="500" fill="hold"/>
                                        <p:tgtEl>
                                          <p:spTgt spid="61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16" grpId="0"/>
      <p:bldP spid="17" grpId="0"/>
      <p:bldP spid="18" grpId="0"/>
      <p:bldP spid="19" grpId="0"/>
      <p:bldP spid="24" grpId="0"/>
      <p:bldP spid="25" grpId="0"/>
      <p:bldP spid="4"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7" y="1219201"/>
            <a:ext cx="7504313" cy="507831"/>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Récapitulons!</a:t>
            </a:r>
            <a:endParaRPr lang="en-US" sz="40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5661" y="1219201"/>
            <a:ext cx="7637882" cy="507831"/>
          </a:xfrm>
          <a:prstGeom prst="rect">
            <a:avLst/>
          </a:prstGeom>
          <a:noFill/>
        </p:spPr>
        <p:txBody>
          <a:bodyPr wrap="square" rtlCol="0">
            <a:spAutoFit/>
          </a:bodyPr>
          <a:lstStyle/>
          <a:p>
            <a:r>
              <a:rPr lang="fr-FR" sz="2700" dirty="0">
                <a:latin typeface="Times New Roman" panose="02020603050405020304" pitchFamily="18" charset="0"/>
                <a:cs typeface="Times New Roman" panose="02020603050405020304" pitchFamily="18" charset="0"/>
              </a:rPr>
              <a:t>En général, soyez prudents et employez du bons sens.</a:t>
            </a:r>
          </a:p>
        </p:txBody>
      </p:sp>
      <p:sp>
        <p:nvSpPr>
          <p:cNvPr id="4" name="TextBox 3"/>
          <p:cNvSpPr txBox="1"/>
          <p:nvPr/>
        </p:nvSpPr>
        <p:spPr>
          <a:xfrm>
            <a:off x="25660" y="1856632"/>
            <a:ext cx="11887200" cy="923330"/>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S’il</a:t>
            </a:r>
            <a:r>
              <a:rPr lang="en-US" sz="2700" dirty="0">
                <a:latin typeface="Times New Roman" panose="02020603050405020304" pitchFamily="18" charset="0"/>
                <a:cs typeface="Times New Roman" panose="02020603050405020304" pitchFamily="18" charset="0"/>
              </a:rPr>
              <a:t> y a un feu </a:t>
            </a:r>
            <a:r>
              <a:rPr lang="en-US" sz="2700" dirty="0" err="1">
                <a:latin typeface="Times New Roman" panose="02020603050405020304" pitchFamily="18" charset="0"/>
                <a:cs typeface="Times New Roman" panose="02020603050405020304" pitchFamily="18" charset="0"/>
              </a:rPr>
              <a:t>étouffez</a:t>
            </a:r>
            <a:r>
              <a:rPr lang="en-US" sz="2700" dirty="0">
                <a:latin typeface="Times New Roman" panose="02020603050405020304" pitchFamily="18" charset="0"/>
                <a:cs typeface="Times New Roman" panose="02020603050405020304" pitchFamily="18" charset="0"/>
              </a:rPr>
              <a:t>-le, </a:t>
            </a:r>
            <a:r>
              <a:rPr lang="en-US" sz="2700" dirty="0" err="1">
                <a:latin typeface="Times New Roman" panose="02020603050405020304" pitchFamily="18" charset="0"/>
                <a:cs typeface="Times New Roman" panose="02020603050405020304" pitchFamily="18" charset="0"/>
              </a:rPr>
              <a:t>utilisez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l’extincteur</a:t>
            </a:r>
            <a:r>
              <a:rPr lang="en-US" sz="2700" dirty="0">
                <a:latin typeface="Times New Roman" panose="02020603050405020304" pitchFamily="18" charset="0"/>
                <a:cs typeface="Times New Roman" panose="02020603050405020304" pitchFamily="18" charset="0"/>
              </a:rPr>
              <a:t> de feu, </a:t>
            </a:r>
            <a:r>
              <a:rPr lang="en-US" sz="2700" dirty="0" err="1">
                <a:latin typeface="Times New Roman" panose="02020603050405020304" pitchFamily="18" charset="0"/>
                <a:cs typeface="Times New Roman" panose="02020603050405020304" pitchFamily="18" charset="0"/>
              </a:rPr>
              <a:t>ou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évacuez</a:t>
            </a:r>
            <a:r>
              <a:rPr lang="en-US" sz="2700" dirty="0">
                <a:latin typeface="Times New Roman" panose="02020603050405020304" pitchFamily="18" charset="0"/>
                <a:cs typeface="Times New Roman" panose="02020603050405020304" pitchFamily="18" charset="0"/>
              </a:rPr>
              <a:t> la </a:t>
            </a:r>
            <a:r>
              <a:rPr lang="en-US" sz="2700" dirty="0" err="1">
                <a:latin typeface="Times New Roman" panose="02020603050405020304" pitchFamily="18" charset="0"/>
                <a:cs typeface="Times New Roman" panose="02020603050405020304" pitchFamily="18" charset="0"/>
              </a:rPr>
              <a:t>salle</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retrouvez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l’instructeur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dehors</a:t>
            </a:r>
            <a:r>
              <a:rPr lang="en-US" sz="2700" dirty="0">
                <a:latin typeface="Times New Roman" panose="02020603050405020304" pitchFamily="18" charset="0"/>
                <a:cs typeface="Times New Roman" panose="02020603050405020304" pitchFamily="18" charset="0"/>
              </a:rPr>
              <a:t> au terrain de soccer</a:t>
            </a:r>
          </a:p>
        </p:txBody>
      </p:sp>
      <p:sp>
        <p:nvSpPr>
          <p:cNvPr id="5" name="TextBox 4"/>
          <p:cNvSpPr txBox="1"/>
          <p:nvPr/>
        </p:nvSpPr>
        <p:spPr>
          <a:xfrm>
            <a:off x="25660" y="2909562"/>
            <a:ext cx="11763564" cy="923330"/>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Informez</a:t>
            </a:r>
            <a:r>
              <a:rPr lang="en-US" sz="2700" dirty="0">
                <a:latin typeface="Times New Roman" panose="02020603050405020304" pitchFamily="18" charset="0"/>
                <a:cs typeface="Times New Roman" panose="02020603050405020304" pitchFamily="18" charset="0"/>
              </a:rPr>
              <a:t> le </a:t>
            </a:r>
            <a:r>
              <a:rPr lang="en-US" sz="2700" dirty="0" err="1">
                <a:latin typeface="Times New Roman" panose="02020603050405020304" pitchFamily="18" charset="0"/>
                <a:cs typeface="Times New Roman" panose="02020603050405020304" pitchFamily="18" charset="0"/>
              </a:rPr>
              <a:t>professeur</a:t>
            </a:r>
            <a:r>
              <a:rPr lang="en-US" sz="2700" dirty="0">
                <a:latin typeface="Times New Roman" panose="02020603050405020304" pitchFamily="18" charset="0"/>
                <a:cs typeface="Times New Roman" panose="02020603050405020304" pitchFamily="18" charset="0"/>
              </a:rPr>
              <a:t> tout de suite </a:t>
            </a:r>
            <a:r>
              <a:rPr lang="en-US" sz="2700" dirty="0" err="1">
                <a:latin typeface="Times New Roman" panose="02020603050405020304" pitchFamily="18" charset="0"/>
                <a:cs typeface="Times New Roman" panose="02020603050405020304" pitchFamily="18" charset="0"/>
              </a:rPr>
              <a:t>si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quelque</a:t>
            </a:r>
            <a:r>
              <a:rPr lang="en-US" sz="2700" dirty="0">
                <a:latin typeface="Times New Roman" panose="02020603050405020304" pitchFamily="18" charset="0"/>
                <a:cs typeface="Times New Roman" panose="02020603050405020304" pitchFamily="18" charset="0"/>
              </a:rPr>
              <a:t> chose </a:t>
            </a:r>
            <a:r>
              <a:rPr lang="en-US" sz="2700" dirty="0" err="1">
                <a:latin typeface="Times New Roman" panose="02020603050405020304" pitchFamily="18" charset="0"/>
                <a:cs typeface="Times New Roman" panose="02020603050405020304" pitchFamily="18" charset="0"/>
              </a:rPr>
              <a:t>est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cassée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quelque</a:t>
            </a:r>
            <a:r>
              <a:rPr lang="en-US" sz="2700" dirty="0">
                <a:latin typeface="Times New Roman" panose="02020603050405020304" pitchFamily="18" charset="0"/>
                <a:cs typeface="Times New Roman" panose="02020603050405020304" pitchFamily="18" charset="0"/>
              </a:rPr>
              <a:t> chose </a:t>
            </a:r>
            <a:r>
              <a:rPr lang="en-US" sz="2700" dirty="0" err="1">
                <a:latin typeface="Times New Roman" panose="02020603050405020304" pitchFamily="18" charset="0"/>
                <a:cs typeface="Times New Roman" panose="02020603050405020304" pitchFamily="18" charset="0"/>
              </a:rPr>
              <a:t>est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déversée</a:t>
            </a:r>
            <a:r>
              <a:rPr lang="en-US" sz="27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25660" y="3962492"/>
            <a:ext cx="11887200" cy="923330"/>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Portez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toujours</a:t>
            </a:r>
            <a:r>
              <a:rPr lang="en-US" sz="2700" dirty="0">
                <a:latin typeface="Times New Roman" panose="02020603050405020304" pitchFamily="18" charset="0"/>
                <a:cs typeface="Times New Roman" panose="02020603050405020304" pitchFamily="18" charset="0"/>
              </a:rPr>
              <a:t> les lunettes de </a:t>
            </a:r>
            <a:r>
              <a:rPr lang="en-US" sz="2700" dirty="0" err="1">
                <a:latin typeface="Times New Roman" panose="02020603050405020304" pitchFamily="18" charset="0"/>
                <a:cs typeface="Times New Roman" panose="02020603050405020304" pitchFamily="18" charset="0"/>
              </a:rPr>
              <a:t>sécurité</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d’autres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vêtments</a:t>
            </a:r>
            <a:r>
              <a:rPr lang="en-US" sz="2700" dirty="0">
                <a:latin typeface="Times New Roman" panose="02020603050405020304" pitchFamily="18" charset="0"/>
                <a:cs typeface="Times New Roman" panose="02020603050405020304" pitchFamily="18" charset="0"/>
              </a:rPr>
              <a:t> de </a:t>
            </a:r>
            <a:r>
              <a:rPr lang="en-US" sz="2700" dirty="0" err="1">
                <a:latin typeface="Times New Roman" panose="02020603050405020304" pitchFamily="18" charset="0"/>
                <a:cs typeface="Times New Roman" panose="02020603050405020304" pitchFamily="18" charset="0"/>
              </a:rPr>
              <a:t>sécurité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lors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d’une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expérience</a:t>
            </a:r>
            <a:r>
              <a:rPr lang="en-US" sz="27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5660" y="5015422"/>
            <a:ext cx="9710056"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Utilisez</a:t>
            </a:r>
            <a:r>
              <a:rPr lang="en-US" sz="2700" dirty="0">
                <a:latin typeface="Times New Roman" panose="02020603050405020304" pitchFamily="18" charset="0"/>
                <a:cs typeface="Times New Roman" panose="02020603050405020304" pitchFamily="18" charset="0"/>
              </a:rPr>
              <a:t> la douche </a:t>
            </a:r>
            <a:r>
              <a:rPr lang="en-US" sz="2700" dirty="0" err="1">
                <a:latin typeface="Times New Roman" panose="02020603050405020304" pitchFamily="18" charset="0"/>
                <a:cs typeface="Times New Roman" panose="02020603050405020304" pitchFamily="18" charset="0"/>
              </a:rPr>
              <a:t>oculaire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ou</a:t>
            </a:r>
            <a:r>
              <a:rPr lang="en-US" sz="2700" dirty="0">
                <a:latin typeface="Times New Roman" panose="02020603050405020304" pitchFamily="18" charset="0"/>
                <a:cs typeface="Times New Roman" panose="02020603050405020304" pitchFamily="18" charset="0"/>
              </a:rPr>
              <a:t> la douche de </a:t>
            </a:r>
            <a:r>
              <a:rPr lang="en-US" sz="2700" dirty="0" err="1">
                <a:latin typeface="Times New Roman" panose="02020603050405020304" pitchFamily="18" charset="0"/>
                <a:cs typeface="Times New Roman" panose="02020603050405020304" pitchFamily="18" charset="0"/>
              </a:rPr>
              <a:t>sécurité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nécessaire</a:t>
            </a:r>
            <a:r>
              <a:rPr lang="en-US" sz="27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25660" y="5652855"/>
            <a:ext cx="11455140" cy="507831"/>
          </a:xfrm>
          <a:prstGeom prst="rect">
            <a:avLst/>
          </a:prstGeom>
          <a:noFill/>
        </p:spPr>
        <p:txBody>
          <a:bodyPr wrap="square" rtlCol="0">
            <a:spAutoFit/>
          </a:bodyPr>
          <a:lstStyle/>
          <a:p>
            <a:r>
              <a:rPr lang="en-US" sz="2700" dirty="0" err="1">
                <a:latin typeface="Times New Roman" panose="02020603050405020304" pitchFamily="18" charset="0"/>
                <a:cs typeface="Times New Roman" panose="02020603050405020304" pitchFamily="18" charset="0"/>
              </a:rPr>
              <a:t>Comprenez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bien</a:t>
            </a:r>
            <a:r>
              <a:rPr lang="en-US" sz="2700" dirty="0">
                <a:latin typeface="Times New Roman" panose="02020603050405020304" pitchFamily="18" charset="0"/>
                <a:cs typeface="Times New Roman" panose="02020603050405020304" pitchFamily="18" charset="0"/>
              </a:rPr>
              <a:t> les </a:t>
            </a:r>
            <a:r>
              <a:rPr lang="en-US" sz="2700" dirty="0" err="1">
                <a:latin typeface="Times New Roman" panose="02020603050405020304" pitchFamily="18" charset="0"/>
                <a:cs typeface="Times New Roman" panose="02020603050405020304" pitchFamily="18" charset="0"/>
              </a:rPr>
              <a:t>étapes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d’une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expériences</a:t>
            </a:r>
            <a:r>
              <a:rPr lang="en-US" sz="2700" dirty="0">
                <a:latin typeface="Times New Roman" panose="02020603050405020304" pitchFamily="18" charset="0"/>
                <a:cs typeface="Times New Roman" panose="02020603050405020304" pitchFamily="18" charset="0"/>
              </a:rPr>
              <a:t> et </a:t>
            </a:r>
            <a:r>
              <a:rPr lang="en-US" sz="2700" dirty="0" err="1">
                <a:latin typeface="Times New Roman" panose="02020603050405020304" pitchFamily="18" charset="0"/>
                <a:cs typeface="Times New Roman" panose="02020603050405020304" pitchFamily="18" charset="0"/>
              </a:rPr>
              <a:t>suivez</a:t>
            </a:r>
            <a:r>
              <a:rPr lang="en-US" sz="2700" dirty="0">
                <a:latin typeface="Times New Roman" panose="02020603050405020304" pitchFamily="18" charset="0"/>
                <a:cs typeface="Times New Roman" panose="02020603050405020304" pitchFamily="18" charset="0"/>
              </a:rPr>
              <a:t> les </a:t>
            </a:r>
            <a:r>
              <a:rPr lang="en-US" sz="2700" dirty="0" err="1">
                <a:latin typeface="Times New Roman" panose="02020603050405020304" pitchFamily="18" charset="0"/>
                <a:cs typeface="Times New Roman" panose="02020603050405020304" pitchFamily="18" charset="0"/>
              </a:rPr>
              <a:t>consignes</a:t>
            </a:r>
            <a:r>
              <a:rPr lang="en-US" sz="2700" dirty="0">
                <a:latin typeface="Times New Roman" panose="02020603050405020304" pitchFamily="18" charset="0"/>
                <a:cs typeface="Times New Roman" panose="02020603050405020304" pitchFamily="18" charset="0"/>
              </a:rPr>
              <a:t> de </a:t>
            </a:r>
            <a:r>
              <a:rPr lang="en-US" sz="2700" dirty="0" err="1">
                <a:latin typeface="Times New Roman" panose="02020603050405020304" pitchFamily="18" charset="0"/>
                <a:cs typeface="Times New Roman" panose="02020603050405020304" pitchFamily="18" charset="0"/>
              </a:rPr>
              <a:t>sécuritée</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23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005"/>
            <a:ext cx="10515600" cy="1113904"/>
          </a:xfrm>
        </p:spPr>
        <p:txBody>
          <a:bodyPr>
            <a:normAutofit/>
          </a:bodyPr>
          <a:lstStyle/>
          <a:p>
            <a:pPr algn="ctr"/>
            <a:r>
              <a:rPr lang="en-CA" sz="4000" dirty="0">
                <a:latin typeface="Times New Roman" panose="02020603050405020304" pitchFamily="18" charset="0"/>
                <a:cs typeface="Times New Roman" panose="02020603050405020304" pitchFamily="18" charset="0"/>
              </a:rPr>
              <a:t>Questions de </a:t>
            </a:r>
            <a:r>
              <a:rPr lang="en-CA" sz="4000" dirty="0" err="1">
                <a:latin typeface="Times New Roman" panose="02020603050405020304" pitchFamily="18" charset="0"/>
                <a:cs typeface="Times New Roman" panose="02020603050405020304" pitchFamily="18" charset="0"/>
              </a:rPr>
              <a:t>révision</a:t>
            </a:r>
            <a:endParaRPr lang="en-CA"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1849" y="3507769"/>
            <a:ext cx="12014649" cy="1046440"/>
          </a:xfrm>
          <a:prstGeom prst="rect">
            <a:avLst/>
          </a:prstGeom>
          <a:noFill/>
        </p:spPr>
        <p:txBody>
          <a:bodyPr wrap="square" rtlCol="0">
            <a:spAutoFit/>
          </a:bodyPr>
          <a:lstStyle/>
          <a:p>
            <a:r>
              <a:rPr lang="en-CA" sz="3100" dirty="0">
                <a:latin typeface="Times New Roman" panose="02020603050405020304" pitchFamily="18" charset="0"/>
                <a:cs typeface="Times New Roman" panose="02020603050405020304" pitchFamily="18" charset="0"/>
              </a:rPr>
              <a:t>4. </a:t>
            </a:r>
            <a:r>
              <a:rPr lang="en-CA" sz="3100" dirty="0" err="1">
                <a:latin typeface="Times New Roman" panose="02020603050405020304" pitchFamily="18" charset="0"/>
                <a:cs typeface="Times New Roman" panose="02020603050405020304" pitchFamily="18" charset="0"/>
              </a:rPr>
              <a:t>Écrivez</a:t>
            </a:r>
            <a:r>
              <a:rPr lang="en-CA" sz="3100" dirty="0">
                <a:latin typeface="Times New Roman" panose="02020603050405020304" pitchFamily="18" charset="0"/>
                <a:cs typeface="Times New Roman" panose="02020603050405020304" pitchFamily="18" charset="0"/>
              </a:rPr>
              <a:t> les </a:t>
            </a:r>
            <a:r>
              <a:rPr lang="en-CA" sz="3100" dirty="0" err="1">
                <a:latin typeface="Times New Roman" panose="02020603050405020304" pitchFamily="18" charset="0"/>
                <a:cs typeface="Times New Roman" panose="02020603050405020304" pitchFamily="18" charset="0"/>
              </a:rPr>
              <a:t>noms</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chimiques</a:t>
            </a:r>
            <a:r>
              <a:rPr lang="en-CA" sz="3100" dirty="0">
                <a:latin typeface="Times New Roman" panose="02020603050405020304" pitchFamily="18" charset="0"/>
                <a:cs typeface="Times New Roman" panose="02020603050405020304" pitchFamily="18" charset="0"/>
              </a:rPr>
              <a:t> et les </a:t>
            </a:r>
            <a:r>
              <a:rPr lang="en-CA" sz="3100" dirty="0" err="1">
                <a:latin typeface="Times New Roman" panose="02020603050405020304" pitchFamily="18" charset="0"/>
                <a:cs typeface="Times New Roman" panose="02020603050405020304" pitchFamily="18" charset="0"/>
              </a:rPr>
              <a:t>équations</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chimiques</a:t>
            </a:r>
            <a:r>
              <a:rPr lang="en-CA" sz="3100" dirty="0">
                <a:latin typeface="Times New Roman" panose="02020603050405020304" pitchFamily="18" charset="0"/>
                <a:cs typeface="Times New Roman" panose="02020603050405020304" pitchFamily="18" charset="0"/>
              </a:rPr>
              <a:t> pour </a:t>
            </a:r>
            <a:r>
              <a:rPr lang="en-CA" sz="3100" dirty="0" err="1">
                <a:latin typeface="Times New Roman" panose="02020603050405020304" pitchFamily="18" charset="0"/>
                <a:cs typeface="Times New Roman" panose="02020603050405020304" pitchFamily="18" charset="0"/>
              </a:rPr>
              <a:t>chacune</a:t>
            </a:r>
            <a:r>
              <a:rPr lang="en-CA" sz="3100" dirty="0">
                <a:latin typeface="Times New Roman" panose="02020603050405020304" pitchFamily="18" charset="0"/>
                <a:cs typeface="Times New Roman" panose="02020603050405020304" pitchFamily="18" charset="0"/>
              </a:rPr>
              <a:t> des </a:t>
            </a:r>
            <a:r>
              <a:rPr lang="en-CA" sz="3100" dirty="0" err="1">
                <a:latin typeface="Times New Roman" panose="02020603050405020304" pitchFamily="18" charset="0"/>
                <a:cs typeface="Times New Roman" panose="02020603050405020304" pitchFamily="18" charset="0"/>
              </a:rPr>
              <a:t>formules</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suivantes</a:t>
            </a:r>
            <a:r>
              <a:rPr lang="en-CA" sz="3100" dirty="0">
                <a:latin typeface="Times New Roman" panose="02020603050405020304" pitchFamily="18" charset="0"/>
                <a:cs typeface="Times New Roman" panose="02020603050405020304" pitchFamily="18" charset="0"/>
              </a:rPr>
              <a:t>.</a:t>
            </a:r>
          </a:p>
        </p:txBody>
      </p:sp>
      <p:sp>
        <p:nvSpPr>
          <p:cNvPr id="28" name="TextBox 27"/>
          <p:cNvSpPr txBox="1"/>
          <p:nvPr/>
        </p:nvSpPr>
        <p:spPr>
          <a:xfrm>
            <a:off x="158689" y="4540362"/>
            <a:ext cx="883353" cy="569387"/>
          </a:xfrm>
          <a:prstGeom prst="rect">
            <a:avLst/>
          </a:prstGeom>
          <a:noFill/>
        </p:spPr>
        <p:txBody>
          <a:bodyPr wrap="square" rtlCol="0">
            <a:spAutoFit/>
          </a:bodyPr>
          <a:lstStyle/>
          <a:p>
            <a:r>
              <a:rPr lang="en-CA" sz="3000" dirty="0" err="1">
                <a:latin typeface="Times New Roman" panose="02020603050405020304" pitchFamily="18" charset="0"/>
                <a:cs typeface="Times New Roman" panose="02020603050405020304" pitchFamily="18" charset="0"/>
              </a:rPr>
              <a:t>KCl</a:t>
            </a:r>
            <a:endParaRPr lang="en-CA" sz="3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58689" y="5102054"/>
            <a:ext cx="974947"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Na</a:t>
            </a:r>
            <a:r>
              <a:rPr lang="en-US" sz="3000" baseline="-25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S</a:t>
            </a:r>
          </a:p>
        </p:txBody>
      </p:sp>
      <p:sp>
        <p:nvSpPr>
          <p:cNvPr id="32" name="TextBox 31"/>
          <p:cNvSpPr txBox="1"/>
          <p:nvPr/>
        </p:nvSpPr>
        <p:spPr>
          <a:xfrm>
            <a:off x="158689" y="5656052"/>
            <a:ext cx="846707" cy="553998"/>
          </a:xfrm>
          <a:prstGeom prst="rect">
            <a:avLst/>
          </a:prstGeom>
          <a:noFill/>
        </p:spPr>
        <p:txBody>
          <a:bodyPr wrap="none" rtlCol="0">
            <a:spAutoFit/>
          </a:bodyPr>
          <a:lstStyle/>
          <a:p>
            <a:r>
              <a:rPr lang="en-US" sz="3000" dirty="0" err="1">
                <a:latin typeface="Times New Roman" panose="02020603050405020304" pitchFamily="18" charset="0"/>
                <a:cs typeface="Times New Roman" panose="02020603050405020304" pitchFamily="18" charset="0"/>
              </a:rPr>
              <a:t>FeO</a:t>
            </a:r>
            <a:endParaRPr lang="en-US" sz="30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58689" y="6222827"/>
            <a:ext cx="1508746"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Cr(OH)</a:t>
            </a:r>
            <a:r>
              <a:rPr lang="en-US" sz="3000" baseline="-25000" dirty="0">
                <a:latin typeface="Times New Roman" panose="02020603050405020304" pitchFamily="18" charset="0"/>
                <a:cs typeface="Times New Roman" panose="02020603050405020304" pitchFamily="18" charset="0"/>
              </a:rPr>
              <a:t>3</a:t>
            </a:r>
            <a:endParaRPr lang="en-US" sz="3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p:cNvSpPr txBox="1"/>
              <p:nvPr/>
            </p:nvSpPr>
            <p:spPr>
              <a:xfrm>
                <a:off x="8153310" y="4548056"/>
                <a:ext cx="2651688"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K</a:t>
                </a:r>
                <a:r>
                  <a:rPr lang="en-US" sz="3000" baseline="30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 Cl</a:t>
                </a:r>
                <a:r>
                  <a:rPr lang="en-US" sz="3000" baseline="30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m:t>
                    </m:r>
                  </m:oMath>
                </a14:m>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KCl</a:t>
                </a:r>
                <a:endParaRPr lang="en-US" sz="3000" dirty="0">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153310" y="4548056"/>
                <a:ext cx="2651688" cy="553998"/>
              </a:xfrm>
              <a:prstGeom prst="rect">
                <a:avLst/>
              </a:prstGeom>
              <a:blipFill rotWithShape="1">
                <a:blip r:embed="rId2"/>
                <a:stretch>
                  <a:fillRect l="-5287" t="-14286" r="-4598" b="-32967"/>
                </a:stretch>
              </a:blipFill>
            </p:spPr>
            <p:txBody>
              <a:bodyPr/>
              <a:lstStyle/>
              <a:p>
                <a:r>
                  <a:rPr lang="en-CA">
                    <a:noFill/>
                  </a:rPr>
                  <a:t> </a:t>
                </a:r>
              </a:p>
            </p:txBody>
          </p:sp>
        </mc:Fallback>
      </mc:AlternateContent>
      <p:sp>
        <p:nvSpPr>
          <p:cNvPr id="37" name="TextBox 36"/>
          <p:cNvSpPr txBox="1"/>
          <p:nvPr/>
        </p:nvSpPr>
        <p:spPr>
          <a:xfrm>
            <a:off x="3005439" y="4548056"/>
            <a:ext cx="3671198" cy="553998"/>
          </a:xfrm>
          <a:prstGeom prst="rect">
            <a:avLst/>
          </a:prstGeom>
          <a:noFill/>
        </p:spPr>
        <p:txBody>
          <a:bodyPr wrap="none" rtlCol="0">
            <a:spAutoFit/>
          </a:bodyPr>
          <a:lstStyle/>
          <a:p>
            <a:r>
              <a:rPr lang="en-US" sz="3000" dirty="0" err="1">
                <a:latin typeface="Times New Roman" panose="02020603050405020304" pitchFamily="18" charset="0"/>
                <a:cs typeface="Times New Roman" panose="02020603050405020304" pitchFamily="18" charset="0"/>
              </a:rPr>
              <a:t>Chlorure</a:t>
            </a:r>
            <a:r>
              <a:rPr lang="en-US" sz="3000" dirty="0">
                <a:latin typeface="Times New Roman" panose="02020603050405020304" pitchFamily="18" charset="0"/>
                <a:cs typeface="Times New Roman" panose="02020603050405020304" pitchFamily="18" charset="0"/>
              </a:rPr>
              <a:t> de potassium</a:t>
            </a:r>
          </a:p>
        </p:txBody>
      </p:sp>
      <mc:AlternateContent xmlns:mc="http://schemas.openxmlformats.org/markup-compatibility/2006" xmlns:a14="http://schemas.microsoft.com/office/drawing/2010/main">
        <mc:Choice Requires="a14">
          <p:sp>
            <p:nvSpPr>
              <p:cNvPr id="42" name="TextBox 41"/>
              <p:cNvSpPr txBox="1"/>
              <p:nvPr/>
            </p:nvSpPr>
            <p:spPr>
              <a:xfrm>
                <a:off x="8153310" y="5102054"/>
                <a:ext cx="3142207" cy="553998"/>
              </a:xfrm>
              <a:prstGeom prst="rect">
                <a:avLst/>
              </a:prstGeom>
              <a:noFill/>
            </p:spPr>
            <p:txBody>
              <a:bodyPr wrap="none" rtlCol="0">
                <a:spAutoFit/>
              </a:bodyPr>
              <a:lstStyle/>
              <a:p>
                <a:pPr lvl="0"/>
                <a:r>
                  <a:rPr lang="en-US" sz="3000" dirty="0">
                    <a:latin typeface="Times New Roman" panose="02020603050405020304" pitchFamily="18" charset="0"/>
                    <a:cs typeface="Times New Roman" panose="02020603050405020304" pitchFamily="18" charset="0"/>
                  </a:rPr>
                  <a:t>2Na</a:t>
                </a:r>
                <a:r>
                  <a:rPr lang="en-US" sz="3000" baseline="30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 S</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m:t>
                    </m:r>
                  </m:oMath>
                </a14:m>
                <a:r>
                  <a:rPr lang="en-US" sz="3000" dirty="0">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Na</a:t>
                </a:r>
                <a:r>
                  <a:rPr lang="en-US" sz="3000" baseline="-25000" dirty="0">
                    <a:solidFill>
                      <a:prstClr val="black"/>
                    </a:solidFill>
                    <a:latin typeface="Times New Roman" panose="02020603050405020304" pitchFamily="18" charset="0"/>
                    <a:cs typeface="Times New Roman" panose="02020603050405020304" pitchFamily="18" charset="0"/>
                  </a:rPr>
                  <a:t>2</a:t>
                </a:r>
                <a:r>
                  <a:rPr lang="en-US" sz="3000" dirty="0">
                    <a:solidFill>
                      <a:prstClr val="black"/>
                    </a:solidFill>
                    <a:latin typeface="Times New Roman" panose="02020603050405020304" pitchFamily="18" charset="0"/>
                    <a:cs typeface="Times New Roman" panose="02020603050405020304" pitchFamily="18" charset="0"/>
                  </a:rPr>
                  <a:t>S</a:t>
                </a:r>
              </a:p>
            </p:txBody>
          </p:sp>
        </mc:Choice>
        <mc:Fallback xmlns="">
          <p:sp>
            <p:nvSpPr>
              <p:cNvPr id="42" name="TextBox 41"/>
              <p:cNvSpPr txBox="1">
                <a:spLocks noRot="1" noChangeAspect="1" noMove="1" noResize="1" noEditPoints="1" noAdjustHandles="1" noChangeArrowheads="1" noChangeShapeType="1" noTextEdit="1"/>
              </p:cNvSpPr>
              <p:nvPr/>
            </p:nvSpPr>
            <p:spPr>
              <a:xfrm>
                <a:off x="8153310" y="5102054"/>
                <a:ext cx="3142207" cy="553998"/>
              </a:xfrm>
              <a:prstGeom prst="rect">
                <a:avLst/>
              </a:prstGeom>
              <a:blipFill rotWithShape="1">
                <a:blip r:embed="rId3"/>
                <a:stretch>
                  <a:fillRect l="-4457" t="-14286" r="-3876" b="-32967"/>
                </a:stretch>
              </a:blipFill>
            </p:spPr>
            <p:txBody>
              <a:bodyPr/>
              <a:lstStyle/>
              <a:p>
                <a:r>
                  <a:rPr lang="en-CA">
                    <a:noFill/>
                  </a:rPr>
                  <a:t> </a:t>
                </a:r>
              </a:p>
            </p:txBody>
          </p:sp>
        </mc:Fallback>
      </mc:AlternateContent>
      <p:sp>
        <p:nvSpPr>
          <p:cNvPr id="43" name="TextBox 42"/>
          <p:cNvSpPr txBox="1"/>
          <p:nvPr/>
        </p:nvSpPr>
        <p:spPr>
          <a:xfrm>
            <a:off x="3005439" y="5102054"/>
            <a:ext cx="3103735" cy="553998"/>
          </a:xfrm>
          <a:prstGeom prst="rect">
            <a:avLst/>
          </a:prstGeom>
          <a:noFill/>
        </p:spPr>
        <p:txBody>
          <a:bodyPr wrap="none" rtlCol="0">
            <a:spAutoFit/>
          </a:bodyPr>
          <a:lstStyle/>
          <a:p>
            <a:r>
              <a:rPr lang="en-US" sz="3000" dirty="0" err="1">
                <a:latin typeface="Times New Roman" panose="02020603050405020304" pitchFamily="18" charset="0"/>
                <a:cs typeface="Times New Roman" panose="02020603050405020304" pitchFamily="18" charset="0"/>
              </a:rPr>
              <a:t>Sulfure</a:t>
            </a:r>
            <a:r>
              <a:rPr lang="en-US" sz="3000" dirty="0">
                <a:latin typeface="Times New Roman" panose="02020603050405020304" pitchFamily="18" charset="0"/>
                <a:cs typeface="Times New Roman" panose="02020603050405020304" pitchFamily="18" charset="0"/>
              </a:rPr>
              <a:t> de sodium</a:t>
            </a:r>
          </a:p>
        </p:txBody>
      </p:sp>
      <mc:AlternateContent xmlns:mc="http://schemas.openxmlformats.org/markup-compatibility/2006" xmlns:a14="http://schemas.microsoft.com/office/drawing/2010/main">
        <mc:Choice Requires="a14">
          <p:sp>
            <p:nvSpPr>
              <p:cNvPr id="44" name="TextBox 43"/>
              <p:cNvSpPr txBox="1"/>
              <p:nvPr/>
            </p:nvSpPr>
            <p:spPr>
              <a:xfrm>
                <a:off x="8153310" y="5656052"/>
                <a:ext cx="2949846" cy="553998"/>
              </a:xfrm>
              <a:prstGeom prst="rect">
                <a:avLst/>
              </a:prstGeom>
              <a:noFill/>
            </p:spPr>
            <p:txBody>
              <a:bodyPr wrap="none" rtlCol="0">
                <a:spAutoFit/>
              </a:bodyPr>
              <a:lstStyle/>
              <a:p>
                <a:pPr lvl="0"/>
                <a:r>
                  <a:rPr lang="en-US" sz="3000" dirty="0">
                    <a:latin typeface="Times New Roman" panose="02020603050405020304" pitchFamily="18" charset="0"/>
                    <a:cs typeface="Times New Roman" panose="02020603050405020304" pitchFamily="18" charset="0"/>
                  </a:rPr>
                  <a:t>Fe</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 O</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m:t>
                    </m:r>
                  </m:oMath>
                </a14:m>
                <a:r>
                  <a:rPr lang="en-US" sz="3000" dirty="0">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FeO</a:t>
                </a:r>
              </a:p>
            </p:txBody>
          </p:sp>
        </mc:Choice>
        <mc:Fallback xmlns="">
          <p:sp>
            <p:nvSpPr>
              <p:cNvPr id="44" name="TextBox 43"/>
              <p:cNvSpPr txBox="1">
                <a:spLocks noRot="1" noChangeAspect="1" noMove="1" noResize="1" noEditPoints="1" noAdjustHandles="1" noChangeArrowheads="1" noChangeShapeType="1" noTextEdit="1"/>
              </p:cNvSpPr>
              <p:nvPr/>
            </p:nvSpPr>
            <p:spPr>
              <a:xfrm>
                <a:off x="8153310" y="5656052"/>
                <a:ext cx="2949846" cy="553998"/>
              </a:xfrm>
              <a:prstGeom prst="rect">
                <a:avLst/>
              </a:prstGeom>
              <a:blipFill rotWithShape="1">
                <a:blip r:embed="rId4"/>
                <a:stretch>
                  <a:fillRect l="-4752" t="-14286" r="-3926" b="-32967"/>
                </a:stretch>
              </a:blipFill>
            </p:spPr>
            <p:txBody>
              <a:bodyPr/>
              <a:lstStyle/>
              <a:p>
                <a:r>
                  <a:rPr lang="en-CA">
                    <a:noFill/>
                  </a:rPr>
                  <a:t> </a:t>
                </a:r>
              </a:p>
            </p:txBody>
          </p:sp>
        </mc:Fallback>
      </mc:AlternateContent>
      <p:sp>
        <p:nvSpPr>
          <p:cNvPr id="45" name="TextBox 44"/>
          <p:cNvSpPr txBox="1"/>
          <p:nvPr/>
        </p:nvSpPr>
        <p:spPr>
          <a:xfrm>
            <a:off x="3005439" y="5656052"/>
            <a:ext cx="2803973" cy="553998"/>
          </a:xfrm>
          <a:prstGeom prst="rect">
            <a:avLst/>
          </a:prstGeom>
          <a:noFill/>
        </p:spPr>
        <p:txBody>
          <a:bodyPr wrap="none" rtlCol="0">
            <a:spAutoFit/>
          </a:bodyPr>
          <a:lstStyle/>
          <a:p>
            <a:r>
              <a:rPr lang="en-US" sz="3000" dirty="0" err="1">
                <a:latin typeface="Times New Roman" panose="02020603050405020304" pitchFamily="18" charset="0"/>
                <a:cs typeface="Times New Roman" panose="02020603050405020304" pitchFamily="18" charset="0"/>
              </a:rPr>
              <a:t>Oxyde</a:t>
            </a:r>
            <a:r>
              <a:rPr lang="en-US" sz="3000" dirty="0">
                <a:latin typeface="Times New Roman" panose="02020603050405020304" pitchFamily="18" charset="0"/>
                <a:cs typeface="Times New Roman" panose="02020603050405020304" pitchFamily="18" charset="0"/>
              </a:rPr>
              <a:t> de </a:t>
            </a:r>
            <a:r>
              <a:rPr lang="en-US" sz="3000" dirty="0" err="1">
                <a:latin typeface="Times New Roman" panose="02020603050405020304" pitchFamily="18" charset="0"/>
                <a:cs typeface="Times New Roman" panose="02020603050405020304" pitchFamily="18" charset="0"/>
              </a:rPr>
              <a:t>fer</a:t>
            </a:r>
            <a:r>
              <a:rPr lang="en-US" sz="3000" dirty="0">
                <a:latin typeface="Times New Roman" panose="02020603050405020304" pitchFamily="18" charset="0"/>
                <a:cs typeface="Times New Roman" panose="02020603050405020304" pitchFamily="18" charset="0"/>
              </a:rPr>
              <a:t> (II)</a:t>
            </a:r>
          </a:p>
        </p:txBody>
      </p:sp>
      <mc:AlternateContent xmlns:mc="http://schemas.openxmlformats.org/markup-compatibility/2006" xmlns:a14="http://schemas.microsoft.com/office/drawing/2010/main">
        <mc:Choice Requires="a14">
          <p:sp>
            <p:nvSpPr>
              <p:cNvPr id="46" name="TextBox 45"/>
              <p:cNvSpPr txBox="1"/>
              <p:nvPr/>
            </p:nvSpPr>
            <p:spPr>
              <a:xfrm>
                <a:off x="8153310" y="6222827"/>
                <a:ext cx="3953326" cy="553998"/>
              </a:xfrm>
              <a:prstGeom prst="rect">
                <a:avLst/>
              </a:prstGeom>
              <a:noFill/>
            </p:spPr>
            <p:txBody>
              <a:bodyPr wrap="none" rtlCol="0">
                <a:spAutoFit/>
              </a:bodyPr>
              <a:lstStyle/>
              <a:p>
                <a:pPr lvl="0"/>
                <a:r>
                  <a:rPr lang="en-US" sz="3000" dirty="0">
                    <a:latin typeface="Times New Roman" panose="02020603050405020304" pitchFamily="18" charset="0"/>
                    <a:cs typeface="Times New Roman" panose="02020603050405020304" pitchFamily="18" charset="0"/>
                  </a:rPr>
                  <a:t>Cr</a:t>
                </a:r>
                <a:r>
                  <a:rPr lang="en-US" sz="3000" baseline="30000"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 + 3OH</a:t>
                </a:r>
                <a:r>
                  <a:rPr lang="en-US" sz="3000" baseline="30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m:t>
                    </m:r>
                  </m:oMath>
                </a14:m>
                <a:r>
                  <a:rPr lang="en-US" sz="3000" dirty="0">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Cr(OH)</a:t>
                </a:r>
                <a:r>
                  <a:rPr lang="en-US" sz="3000" baseline="-25000" dirty="0">
                    <a:solidFill>
                      <a:prstClr val="black"/>
                    </a:solidFill>
                    <a:latin typeface="Times New Roman" panose="02020603050405020304" pitchFamily="18" charset="0"/>
                    <a:cs typeface="Times New Roman" panose="02020603050405020304" pitchFamily="18" charset="0"/>
                  </a:rPr>
                  <a:t>3</a:t>
                </a:r>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8153310" y="6222827"/>
                <a:ext cx="3953326" cy="553998"/>
              </a:xfrm>
              <a:prstGeom prst="rect">
                <a:avLst/>
              </a:prstGeom>
              <a:blipFill rotWithShape="1">
                <a:blip r:embed="rId5"/>
                <a:stretch>
                  <a:fillRect l="-3544" t="-14286" r="-924" b="-32967"/>
                </a:stretch>
              </a:blipFill>
            </p:spPr>
            <p:txBody>
              <a:bodyPr/>
              <a:lstStyle/>
              <a:p>
                <a:r>
                  <a:rPr lang="en-CA">
                    <a:noFill/>
                  </a:rPr>
                  <a:t> </a:t>
                </a:r>
              </a:p>
            </p:txBody>
          </p:sp>
        </mc:Fallback>
      </mc:AlternateContent>
      <p:sp>
        <p:nvSpPr>
          <p:cNvPr id="47" name="TextBox 46"/>
          <p:cNvSpPr txBox="1"/>
          <p:nvPr/>
        </p:nvSpPr>
        <p:spPr>
          <a:xfrm>
            <a:off x="3005439" y="6222827"/>
            <a:ext cx="4365298" cy="553998"/>
          </a:xfrm>
          <a:prstGeom prst="rect">
            <a:avLst/>
          </a:prstGeom>
          <a:noFill/>
        </p:spPr>
        <p:txBody>
          <a:bodyPr wrap="none" rtlCol="0">
            <a:spAutoFit/>
          </a:bodyPr>
          <a:lstStyle/>
          <a:p>
            <a:r>
              <a:rPr lang="en-US" sz="3000" dirty="0" err="1">
                <a:latin typeface="Times New Roman" panose="02020603050405020304" pitchFamily="18" charset="0"/>
                <a:cs typeface="Times New Roman" panose="02020603050405020304" pitchFamily="18" charset="0"/>
              </a:rPr>
              <a:t>Hyrdoxyde</a:t>
            </a:r>
            <a:r>
              <a:rPr lang="en-US" sz="3000" dirty="0">
                <a:latin typeface="Times New Roman" panose="02020603050405020304" pitchFamily="18" charset="0"/>
                <a:cs typeface="Times New Roman" panose="02020603050405020304" pitchFamily="18" charset="0"/>
              </a:rPr>
              <a:t> de chrome (III)</a:t>
            </a:r>
          </a:p>
        </p:txBody>
      </p:sp>
      <p:sp>
        <p:nvSpPr>
          <p:cNvPr id="16" name="TextBox 15"/>
          <p:cNvSpPr txBox="1"/>
          <p:nvPr/>
        </p:nvSpPr>
        <p:spPr>
          <a:xfrm>
            <a:off x="101849" y="1138621"/>
            <a:ext cx="12014649" cy="569387"/>
          </a:xfrm>
          <a:prstGeom prst="rect">
            <a:avLst/>
          </a:prstGeom>
          <a:noFill/>
        </p:spPr>
        <p:txBody>
          <a:bodyPr wrap="square" rtlCol="0">
            <a:spAutoFit/>
          </a:bodyPr>
          <a:lstStyle/>
          <a:p>
            <a:r>
              <a:rPr lang="en-CA" sz="3100" dirty="0">
                <a:latin typeface="Times New Roman" panose="02020603050405020304" pitchFamily="18" charset="0"/>
                <a:cs typeface="Times New Roman" panose="02020603050405020304" pitchFamily="18" charset="0"/>
              </a:rPr>
              <a:t>1. Comment </a:t>
            </a:r>
            <a:r>
              <a:rPr lang="en-CA" sz="3100" dirty="0" err="1">
                <a:latin typeface="Times New Roman" panose="02020603050405020304" pitchFamily="18" charset="0"/>
                <a:cs typeface="Times New Roman" panose="02020603050405020304" pitchFamily="18" charset="0"/>
              </a:rPr>
              <a:t>s’appelle</a:t>
            </a:r>
            <a:r>
              <a:rPr lang="en-CA" sz="3100" dirty="0">
                <a:latin typeface="Times New Roman" panose="02020603050405020304" pitchFamily="18" charset="0"/>
                <a:cs typeface="Times New Roman" panose="02020603050405020304" pitchFamily="18" charset="0"/>
              </a:rPr>
              <a:t> un ion chargé </a:t>
            </a:r>
            <a:r>
              <a:rPr lang="en-CA" sz="3100" dirty="0" err="1">
                <a:latin typeface="Times New Roman" panose="02020603050405020304" pitchFamily="18" charset="0"/>
                <a:cs typeface="Times New Roman" panose="02020603050405020304" pitchFamily="18" charset="0"/>
              </a:rPr>
              <a:t>positivement</a:t>
            </a:r>
            <a:r>
              <a:rPr lang="en-CA" sz="31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9055618" y="1146315"/>
            <a:ext cx="1127232"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cation</a:t>
            </a:r>
          </a:p>
        </p:txBody>
      </p:sp>
      <p:sp>
        <p:nvSpPr>
          <p:cNvPr id="18" name="TextBox 17"/>
          <p:cNvSpPr txBox="1"/>
          <p:nvPr/>
        </p:nvSpPr>
        <p:spPr>
          <a:xfrm>
            <a:off x="9098899" y="1788226"/>
            <a:ext cx="1040670"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anion</a:t>
            </a:r>
          </a:p>
        </p:txBody>
      </p:sp>
      <p:sp>
        <p:nvSpPr>
          <p:cNvPr id="3" name="TextBox 2"/>
          <p:cNvSpPr txBox="1"/>
          <p:nvPr/>
        </p:nvSpPr>
        <p:spPr>
          <a:xfrm>
            <a:off x="101849" y="1780532"/>
            <a:ext cx="8359211" cy="569387"/>
          </a:xfrm>
          <a:prstGeom prst="rect">
            <a:avLst/>
          </a:prstGeom>
          <a:noFill/>
        </p:spPr>
        <p:txBody>
          <a:bodyPr wrap="none" rtlCol="0">
            <a:spAutoFit/>
          </a:bodyPr>
          <a:lstStyle/>
          <a:p>
            <a:pPr lvl="0"/>
            <a:r>
              <a:rPr lang="en-CA" sz="3100" dirty="0">
                <a:solidFill>
                  <a:prstClr val="black"/>
                </a:solidFill>
                <a:latin typeface="Times New Roman" panose="02020603050405020304" pitchFamily="18" charset="0"/>
                <a:cs typeface="Times New Roman" panose="02020603050405020304" pitchFamily="18" charset="0"/>
              </a:rPr>
              <a:t>2. Comment </a:t>
            </a:r>
            <a:r>
              <a:rPr lang="en-CA" sz="3100" dirty="0" err="1">
                <a:solidFill>
                  <a:prstClr val="black"/>
                </a:solidFill>
                <a:latin typeface="Times New Roman" panose="02020603050405020304" pitchFamily="18" charset="0"/>
                <a:cs typeface="Times New Roman" panose="02020603050405020304" pitchFamily="18" charset="0"/>
              </a:rPr>
              <a:t>s’appelle</a:t>
            </a:r>
            <a:r>
              <a:rPr lang="en-CA" sz="3100" dirty="0">
                <a:solidFill>
                  <a:prstClr val="black"/>
                </a:solidFill>
                <a:latin typeface="Times New Roman" panose="02020603050405020304" pitchFamily="18" charset="0"/>
                <a:cs typeface="Times New Roman" panose="02020603050405020304" pitchFamily="18" charset="0"/>
              </a:rPr>
              <a:t> un ion chargé </a:t>
            </a:r>
            <a:r>
              <a:rPr lang="en-CA" sz="3100" dirty="0" err="1">
                <a:solidFill>
                  <a:prstClr val="black"/>
                </a:solidFill>
                <a:latin typeface="Times New Roman" panose="02020603050405020304" pitchFamily="18" charset="0"/>
                <a:cs typeface="Times New Roman" panose="02020603050405020304" pitchFamily="18" charset="0"/>
              </a:rPr>
              <a:t>négativement</a:t>
            </a:r>
            <a:r>
              <a:rPr lang="en-CA" sz="3100" dirty="0">
                <a:solidFill>
                  <a:prstClr val="black"/>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101849" y="2447657"/>
            <a:ext cx="12014649" cy="1046440"/>
          </a:xfrm>
          <a:prstGeom prst="rect">
            <a:avLst/>
          </a:prstGeom>
          <a:noFill/>
        </p:spPr>
        <p:txBody>
          <a:bodyPr wrap="square" rtlCol="0">
            <a:spAutoFit/>
          </a:bodyPr>
          <a:lstStyle/>
          <a:p>
            <a:r>
              <a:rPr lang="en-CA" sz="3100" dirty="0">
                <a:latin typeface="Times New Roman" panose="02020603050405020304" pitchFamily="18" charset="0"/>
                <a:cs typeface="Times New Roman" panose="02020603050405020304" pitchFamily="18" charset="0"/>
              </a:rPr>
              <a:t>3. </a:t>
            </a:r>
            <a:r>
              <a:rPr lang="en-CA" sz="3100" dirty="0" err="1">
                <a:latin typeface="Times New Roman" panose="02020603050405020304" pitchFamily="18" charset="0"/>
                <a:cs typeface="Times New Roman" panose="02020603050405020304" pitchFamily="18" charset="0"/>
              </a:rPr>
              <a:t>Dans</a:t>
            </a:r>
            <a:r>
              <a:rPr lang="en-CA" sz="3100" dirty="0">
                <a:latin typeface="Times New Roman" panose="02020603050405020304" pitchFamily="18" charset="0"/>
                <a:cs typeface="Times New Roman" panose="02020603050405020304" pitchFamily="18" charset="0"/>
              </a:rPr>
              <a:t> les </a:t>
            </a:r>
            <a:r>
              <a:rPr lang="en-CA" sz="3100" dirty="0" err="1">
                <a:latin typeface="Times New Roman" panose="02020603050405020304" pitchFamily="18" charset="0"/>
                <a:cs typeface="Times New Roman" panose="02020603050405020304" pitchFamily="18" charset="0"/>
              </a:rPr>
              <a:t>noms</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chimiques</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est-ce</a:t>
            </a:r>
            <a:r>
              <a:rPr lang="en-CA" sz="3100" dirty="0">
                <a:latin typeface="Times New Roman" panose="02020603050405020304" pitchFamily="18" charset="0"/>
                <a:cs typeface="Times New Roman" panose="02020603050405020304" pitchFamily="18" charset="0"/>
              </a:rPr>
              <a:t> que </a:t>
            </a:r>
            <a:r>
              <a:rPr lang="en-CA" sz="3100" dirty="0" err="1">
                <a:latin typeface="Times New Roman" panose="02020603050405020304" pitchFamily="18" charset="0"/>
                <a:cs typeface="Times New Roman" panose="02020603050405020304" pitchFamily="18" charset="0"/>
              </a:rPr>
              <a:t>l’anion</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ou</a:t>
            </a:r>
            <a:r>
              <a:rPr lang="en-CA" sz="3100" dirty="0">
                <a:latin typeface="Times New Roman" panose="02020603050405020304" pitchFamily="18" charset="0"/>
                <a:cs typeface="Times New Roman" panose="02020603050405020304" pitchFamily="18" charset="0"/>
              </a:rPr>
              <a:t> le cation </a:t>
            </a:r>
            <a:r>
              <a:rPr lang="en-CA" sz="3100" dirty="0" err="1">
                <a:latin typeface="Times New Roman" panose="02020603050405020304" pitchFamily="18" charset="0"/>
                <a:cs typeface="Times New Roman" panose="02020603050405020304" pitchFamily="18" charset="0"/>
              </a:rPr>
              <a:t>est</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écrit</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en</a:t>
            </a:r>
            <a:r>
              <a:rPr lang="en-CA" sz="3100" dirty="0">
                <a:latin typeface="Times New Roman" panose="02020603050405020304" pitchFamily="18" charset="0"/>
                <a:cs typeface="Times New Roman" panose="02020603050405020304" pitchFamily="18" charset="0"/>
              </a:rPr>
              <a:t> premier?  </a:t>
            </a:r>
            <a:r>
              <a:rPr lang="en-CA" sz="3100" dirty="0" err="1">
                <a:latin typeface="Times New Roman" panose="02020603050405020304" pitchFamily="18" charset="0"/>
                <a:cs typeface="Times New Roman" panose="02020603050405020304" pitchFamily="18" charset="0"/>
              </a:rPr>
              <a:t>Dans</a:t>
            </a:r>
            <a:r>
              <a:rPr lang="en-CA" sz="3100" dirty="0">
                <a:latin typeface="Times New Roman" panose="02020603050405020304" pitchFamily="18" charset="0"/>
                <a:cs typeface="Times New Roman" panose="02020603050405020304" pitchFamily="18" charset="0"/>
              </a:rPr>
              <a:t> les </a:t>
            </a:r>
            <a:r>
              <a:rPr lang="en-CA" sz="3100" dirty="0" err="1">
                <a:latin typeface="Times New Roman" panose="02020603050405020304" pitchFamily="18" charset="0"/>
                <a:cs typeface="Times New Roman" panose="02020603050405020304" pitchFamily="18" charset="0"/>
              </a:rPr>
              <a:t>formule</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lequel</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est</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écrit</a:t>
            </a:r>
            <a:r>
              <a:rPr lang="en-CA" sz="3100" dirty="0">
                <a:latin typeface="Times New Roman" panose="02020603050405020304" pitchFamily="18" charset="0"/>
                <a:cs typeface="Times New Roman" panose="02020603050405020304" pitchFamily="18" charset="0"/>
              </a:rPr>
              <a:t> </a:t>
            </a:r>
            <a:r>
              <a:rPr lang="en-CA" sz="3100" dirty="0" err="1">
                <a:latin typeface="Times New Roman" panose="02020603050405020304" pitchFamily="18" charset="0"/>
                <a:cs typeface="Times New Roman" panose="02020603050405020304" pitchFamily="18" charset="0"/>
              </a:rPr>
              <a:t>en</a:t>
            </a:r>
            <a:r>
              <a:rPr lang="en-CA" sz="3100" dirty="0">
                <a:latin typeface="Times New Roman" panose="02020603050405020304" pitchFamily="18" charset="0"/>
                <a:cs typeface="Times New Roman" panose="02020603050405020304" pitchFamily="18" charset="0"/>
              </a:rPr>
              <a:t> premier?</a:t>
            </a:r>
          </a:p>
        </p:txBody>
      </p:sp>
    </p:spTree>
    <p:extLst>
      <p:ext uri="{BB962C8B-B14F-4D97-AF65-F5344CB8AC3E}">
        <p14:creationId xmlns:p14="http://schemas.microsoft.com/office/powerpoint/2010/main" val="388462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2" grpId="0"/>
      <p:bldP spid="43" grpId="0"/>
      <p:bldP spid="44" grpId="0"/>
      <p:bldP spid="45" grpId="0"/>
      <p:bldP spid="46" grpId="0"/>
      <p:bldP spid="47" grpId="0"/>
      <p:bldP spid="17" grpId="0"/>
      <p:bldP spid="17" grpId="1"/>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Les outils de sécurité dans la salle 245</a:t>
            </a:r>
            <a:endParaRPr lang="en-US" sz="4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293232" y="1874997"/>
            <a:ext cx="32766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8356937" y="3970157"/>
            <a:ext cx="3025187" cy="600164"/>
          </a:xfrm>
          <a:prstGeom prst="rect">
            <a:avLst/>
          </a:prstGeom>
          <a:noFill/>
        </p:spPr>
        <p:txBody>
          <a:bodyPr wrap="none" rtlCol="0">
            <a:spAutoFit/>
          </a:bodyPr>
          <a:lstStyle/>
          <a:p>
            <a:pPr algn="ctr"/>
            <a:r>
              <a:rPr lang="en-US" sz="3300" dirty="0" err="1">
                <a:latin typeface="Times New Roman" panose="02020603050405020304" pitchFamily="18" charset="0"/>
                <a:cs typeface="Times New Roman" panose="02020603050405020304" pitchFamily="18" charset="0"/>
              </a:rPr>
              <a:t>extincteur</a:t>
            </a:r>
            <a:r>
              <a:rPr lang="en-US" sz="3300" dirty="0">
                <a:latin typeface="Times New Roman" panose="02020603050405020304" pitchFamily="18" charset="0"/>
                <a:cs typeface="Times New Roman" panose="02020603050405020304" pitchFamily="18" charset="0"/>
              </a:rPr>
              <a:t> de feu</a:t>
            </a:r>
          </a:p>
        </p:txBody>
      </p:sp>
      <p:sp>
        <p:nvSpPr>
          <p:cNvPr id="47" name="TextBox 46"/>
          <p:cNvSpPr txBox="1"/>
          <p:nvPr/>
        </p:nvSpPr>
        <p:spPr>
          <a:xfrm>
            <a:off x="8917515" y="1604887"/>
            <a:ext cx="3143809" cy="600164"/>
          </a:xfrm>
          <a:prstGeom prst="rect">
            <a:avLst/>
          </a:prstGeom>
          <a:noFill/>
        </p:spPr>
        <p:txBody>
          <a:bodyPr wrap="none" rtlCol="0">
            <a:spAutoFit/>
          </a:bodyPr>
          <a:lstStyle/>
          <a:p>
            <a:pPr algn="ctr"/>
            <a:r>
              <a:rPr lang="en-US" sz="3300" dirty="0">
                <a:latin typeface="Times New Roman" panose="02020603050405020304" pitchFamily="18" charset="0"/>
                <a:cs typeface="Times New Roman" panose="02020603050405020304" pitchFamily="18" charset="0"/>
              </a:rPr>
              <a:t>couverture de feu</a:t>
            </a:r>
          </a:p>
        </p:txBody>
      </p:sp>
      <p:sp>
        <p:nvSpPr>
          <p:cNvPr id="50" name="TextBox 49"/>
          <p:cNvSpPr txBox="1"/>
          <p:nvPr/>
        </p:nvSpPr>
        <p:spPr>
          <a:xfrm>
            <a:off x="472220" y="4201609"/>
            <a:ext cx="2872902" cy="600164"/>
          </a:xfrm>
          <a:prstGeom prst="rect">
            <a:avLst/>
          </a:prstGeom>
          <a:noFill/>
        </p:spPr>
        <p:txBody>
          <a:bodyPr wrap="none" rtlCol="0">
            <a:spAutoFit/>
          </a:bodyPr>
          <a:lstStyle/>
          <a:p>
            <a:pPr algn="ctr"/>
            <a:r>
              <a:rPr lang="en-US" sz="3300" dirty="0">
                <a:latin typeface="Times New Roman" panose="02020603050405020304" pitchFamily="18" charset="0"/>
                <a:cs typeface="Times New Roman" panose="02020603050405020304" pitchFamily="18" charset="0"/>
              </a:rPr>
              <a:t>douche </a:t>
            </a:r>
            <a:r>
              <a:rPr lang="en-US" sz="3300" dirty="0" err="1">
                <a:latin typeface="Times New Roman" panose="02020603050405020304" pitchFamily="18" charset="0"/>
                <a:cs typeface="Times New Roman" panose="02020603050405020304" pitchFamily="18" charset="0"/>
              </a:rPr>
              <a:t>oculaire</a:t>
            </a:r>
            <a:endParaRPr lang="en-US" sz="3300" dirty="0">
              <a:latin typeface="Times New Roman" panose="02020603050405020304" pitchFamily="18" charset="0"/>
              <a:cs typeface="Times New Roman" panose="02020603050405020304" pitchFamily="18" charset="0"/>
            </a:endParaRPr>
          </a:p>
        </p:txBody>
      </p:sp>
      <p:pic>
        <p:nvPicPr>
          <p:cNvPr id="1028" name="Picture 4"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1522" b="23287"/>
          <a:stretch/>
        </p:blipFill>
        <p:spPr bwMode="auto">
          <a:xfrm>
            <a:off x="514211" y="4801773"/>
            <a:ext cx="2788920" cy="1539240"/>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pic>
        <p:nvPicPr>
          <p:cNvPr id="54" name="Picture 4"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522" b="23287"/>
          <a:stretch/>
        </p:blipFill>
        <p:spPr bwMode="auto">
          <a:xfrm>
            <a:off x="4572494" y="2976159"/>
            <a:ext cx="401190" cy="2214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d/d9/FireExtinguisherABC.jpg/320px-FireExtinguisherAB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3055" y="4535669"/>
            <a:ext cx="1132949" cy="2205636"/>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pic>
        <p:nvPicPr>
          <p:cNvPr id="56" name="Picture 6" descr="https://upload.wikimedia.org/wikipedia/commons/thumb/d/d9/FireExtinguisherABC.jpg/320px-FireExtinguisherABC.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168896" y="2485591"/>
            <a:ext cx="250134" cy="4869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1523" y="2243698"/>
            <a:ext cx="1595792" cy="1595792"/>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pic>
        <p:nvPicPr>
          <p:cNvPr id="58" name="Picture 8" descr="See the source imag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109156" y="2205050"/>
            <a:ext cx="310527" cy="3105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2" name="Right Arrow 51"/>
          <p:cNvSpPr/>
          <p:nvPr/>
        </p:nvSpPr>
        <p:spPr>
          <a:xfrm rot="20899815" flipH="1">
            <a:off x="7301135" y="1909081"/>
            <a:ext cx="1513875" cy="591937"/>
          </a:xfrm>
          <a:prstGeom prst="rightArrow">
            <a:avLst>
              <a:gd name="adj1" fmla="val 50000"/>
              <a:gd name="adj2" fmla="val 152710"/>
            </a:avLst>
          </a:prstGeom>
          <a:solidFill>
            <a:srgbClr val="003300"/>
          </a:solidFill>
          <a:ln>
            <a:solidFill>
              <a:srgbClr val="003300"/>
            </a:solidFill>
          </a:ln>
          <a:effectLst>
            <a:glow rad="101600">
              <a:srgbClr val="FFFF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Arrow 3"/>
          <p:cNvSpPr/>
          <p:nvPr/>
        </p:nvSpPr>
        <p:spPr>
          <a:xfrm rot="3070494" flipH="1" flipV="1">
            <a:off x="7117095" y="3199012"/>
            <a:ext cx="1513875" cy="591937"/>
          </a:xfrm>
          <a:prstGeom prst="rightArrow">
            <a:avLst>
              <a:gd name="adj1" fmla="val 50000"/>
              <a:gd name="adj2" fmla="val 152710"/>
            </a:avLst>
          </a:prstGeom>
          <a:solidFill>
            <a:srgbClr val="003300"/>
          </a:solidFill>
          <a:ln>
            <a:solidFill>
              <a:srgbClr val="003300"/>
            </a:solidFill>
          </a:ln>
          <a:effectLst>
            <a:glow rad="101600">
              <a:srgbClr val="FFFF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rot="17931986">
            <a:off x="3391532" y="3562322"/>
            <a:ext cx="1513875" cy="591937"/>
          </a:xfrm>
          <a:prstGeom prst="rightArrow">
            <a:avLst>
              <a:gd name="adj1" fmla="val 50000"/>
              <a:gd name="adj2" fmla="val 152710"/>
            </a:avLst>
          </a:prstGeom>
          <a:solidFill>
            <a:srgbClr val="003300"/>
          </a:solidFill>
          <a:ln>
            <a:solidFill>
              <a:srgbClr val="003300"/>
            </a:solidFill>
          </a:ln>
          <a:effectLst>
            <a:glow rad="101600">
              <a:srgbClr val="FFFF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16673" y="1211856"/>
            <a:ext cx="3195490" cy="600164"/>
          </a:xfrm>
          <a:prstGeom prst="rect">
            <a:avLst/>
          </a:prstGeom>
          <a:noFill/>
        </p:spPr>
        <p:txBody>
          <a:bodyPr wrap="none" rtlCol="0">
            <a:spAutoFit/>
          </a:bodyPr>
          <a:lstStyle/>
          <a:p>
            <a:pPr algn="ctr"/>
            <a:r>
              <a:rPr lang="en-US" sz="3300" dirty="0">
                <a:latin typeface="Times New Roman" panose="02020603050405020304" pitchFamily="18" charset="0"/>
                <a:cs typeface="Times New Roman" panose="02020603050405020304" pitchFamily="18" charset="0"/>
              </a:rPr>
              <a:t>douche </a:t>
            </a:r>
            <a:r>
              <a:rPr lang="en-US" sz="3300" dirty="0" err="1">
                <a:latin typeface="Times New Roman" panose="02020603050405020304" pitchFamily="18" charset="0"/>
                <a:cs typeface="Times New Roman" panose="02020603050405020304" pitchFamily="18" charset="0"/>
              </a:rPr>
              <a:t>d’urgence</a:t>
            </a:r>
            <a:endParaRPr lang="en-US" sz="3300" dirty="0">
              <a:latin typeface="Times New Roman" panose="02020603050405020304" pitchFamily="18" charset="0"/>
              <a:cs typeface="Times New Roman" panose="02020603050405020304" pitchFamily="18" charset="0"/>
            </a:endParaRPr>
          </a:p>
        </p:txBody>
      </p:sp>
      <p:pic>
        <p:nvPicPr>
          <p:cNvPr id="22" name="Picture 2" descr="See the source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666" t="3283" r="16745" b="57283"/>
          <a:stretch/>
        </p:blipFill>
        <p:spPr bwMode="auto">
          <a:xfrm>
            <a:off x="5350194" y="2925691"/>
            <a:ext cx="577894" cy="5014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3" name="Right Arrow 52"/>
          <p:cNvSpPr/>
          <p:nvPr/>
        </p:nvSpPr>
        <p:spPr>
          <a:xfrm rot="3963867">
            <a:off x="4353615" y="1933703"/>
            <a:ext cx="1513875" cy="591937"/>
          </a:xfrm>
          <a:prstGeom prst="rightArrow">
            <a:avLst>
              <a:gd name="adj1" fmla="val 50000"/>
              <a:gd name="adj2" fmla="val 152710"/>
            </a:avLst>
          </a:prstGeom>
          <a:solidFill>
            <a:srgbClr val="003300"/>
          </a:solidFill>
          <a:ln>
            <a:solidFill>
              <a:srgbClr val="003300"/>
            </a:solidFill>
          </a:ln>
          <a:effectLst>
            <a:glow rad="101600">
              <a:srgbClr val="FFFF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DA98897F-6580-42AB-A6C8-AB1C712689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9992" y="1797514"/>
            <a:ext cx="1813385" cy="2418602"/>
          </a:xfrm>
          <a:prstGeom prst="rect">
            <a:avLst/>
          </a:prstGeom>
          <a:ln>
            <a:solidFill>
              <a:srgbClr val="003300"/>
            </a:solidFill>
          </a:ln>
        </p:spPr>
      </p:pic>
    </p:spTree>
    <p:extLst>
      <p:ext uri="{BB962C8B-B14F-4D97-AF65-F5344CB8AC3E}">
        <p14:creationId xmlns:p14="http://schemas.microsoft.com/office/powerpoint/2010/main" val="250860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113" y="2534782"/>
            <a:ext cx="3643086" cy="465250"/>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624113" y="3508689"/>
            <a:ext cx="4658307" cy="465250"/>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24113" y="4474957"/>
            <a:ext cx="5820230" cy="465250"/>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S’il y a un feu</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3636" y="965121"/>
            <a:ext cx="1187394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1. </a:t>
            </a:r>
            <a:r>
              <a:rPr lang="en-US" sz="3000" dirty="0" err="1">
                <a:latin typeface="Times New Roman" panose="02020603050405020304" pitchFamily="18" charset="0"/>
                <a:cs typeface="Times New Roman" panose="02020603050405020304" pitchFamily="18" charset="0"/>
              </a:rPr>
              <a:t>Indiquer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qu’il</a:t>
            </a:r>
            <a:r>
              <a:rPr lang="en-US" sz="3000" dirty="0">
                <a:latin typeface="Times New Roman" panose="02020603050405020304" pitchFamily="18" charset="0"/>
                <a:cs typeface="Times New Roman" panose="02020603050405020304" pitchFamily="18" charset="0"/>
              </a:rPr>
              <a:t> y a un feu </a:t>
            </a:r>
            <a:r>
              <a:rPr lang="en-US" sz="3000" dirty="0" err="1">
                <a:latin typeface="Times New Roman" panose="02020603050405020304" pitchFamily="18" charset="0"/>
                <a:cs typeface="Times New Roman" panose="02020603050405020304" pitchFamily="18" charset="0"/>
              </a:rPr>
              <a:t>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disant</a:t>
            </a:r>
            <a:r>
              <a:rPr lang="en-US" sz="3000" dirty="0">
                <a:latin typeface="Times New Roman" panose="02020603050405020304" pitchFamily="18" charset="0"/>
                <a:cs typeface="Times New Roman" panose="02020603050405020304" pitchFamily="18" charset="0"/>
              </a:rPr>
              <a:t> “feu” et assurer que </a:t>
            </a:r>
            <a:r>
              <a:rPr lang="en-US" sz="3000" dirty="0" err="1">
                <a:latin typeface="Times New Roman" panose="02020603050405020304" pitchFamily="18" charset="0"/>
                <a:cs typeface="Times New Roman" panose="02020603050405020304" pitchFamily="18" charset="0"/>
              </a:rPr>
              <a:t>l’adulte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conscient</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3636" y="1980784"/>
            <a:ext cx="5158785"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2. </a:t>
            </a:r>
            <a:r>
              <a:rPr lang="en-US" sz="3000" dirty="0" err="1">
                <a:latin typeface="Times New Roman" panose="02020603050405020304" pitchFamily="18" charset="0"/>
                <a:cs typeface="Times New Roman" panose="02020603050405020304" pitchFamily="18" charset="0"/>
              </a:rPr>
              <a:t>Fermer</a:t>
            </a:r>
            <a:r>
              <a:rPr lang="en-US" sz="3000" dirty="0">
                <a:latin typeface="Times New Roman" panose="02020603050405020304" pitchFamily="18" charset="0"/>
                <a:cs typeface="Times New Roman" panose="02020603050405020304" pitchFamily="18" charset="0"/>
              </a:rPr>
              <a:t> le </a:t>
            </a:r>
            <a:r>
              <a:rPr lang="en-US" sz="3000" dirty="0" err="1">
                <a:latin typeface="Times New Roman" panose="02020603050405020304" pitchFamily="18" charset="0"/>
                <a:cs typeface="Times New Roman" panose="02020603050405020304" pitchFamily="18" charset="0"/>
              </a:rPr>
              <a:t>gaz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possible</a:t>
            </a:r>
          </a:p>
        </p:txBody>
      </p:sp>
      <p:sp>
        <p:nvSpPr>
          <p:cNvPr id="7" name="TextBox 6"/>
          <p:cNvSpPr txBox="1"/>
          <p:nvPr/>
        </p:nvSpPr>
        <p:spPr>
          <a:xfrm>
            <a:off x="123636" y="2492201"/>
            <a:ext cx="9793797" cy="1015663"/>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Si le feu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assez</a:t>
            </a:r>
            <a:r>
              <a:rPr lang="en-US" sz="3000" dirty="0">
                <a:latin typeface="Times New Roman" panose="02020603050405020304" pitchFamily="18" charset="0"/>
                <a:cs typeface="Times New Roman" panose="02020603050405020304" pitchFamily="18" charset="0"/>
              </a:rPr>
              <a:t> petit,</a:t>
            </a:r>
          </a:p>
          <a:p>
            <a:r>
              <a:rPr lang="en-US" sz="3000" dirty="0" err="1">
                <a:latin typeface="Times New Roman" panose="02020603050405020304" pitchFamily="18" charset="0"/>
                <a:cs typeface="Times New Roman" panose="02020603050405020304" pitchFamily="18" charset="0"/>
              </a:rPr>
              <a:t>étouffez</a:t>
            </a:r>
            <a:r>
              <a:rPr lang="en-US" sz="3000" dirty="0">
                <a:latin typeface="Times New Roman" panose="02020603050405020304" pitchFamily="18" charset="0"/>
                <a:cs typeface="Times New Roman" panose="02020603050405020304" pitchFamily="18" charset="0"/>
              </a:rPr>
              <a:t>-le avec un </a:t>
            </a:r>
            <a:r>
              <a:rPr lang="en-US" sz="3000" dirty="0" err="1">
                <a:latin typeface="Times New Roman" panose="02020603050405020304" pitchFamily="18" charset="0"/>
                <a:cs typeface="Times New Roman" panose="02020603050405020304" pitchFamily="18" charset="0"/>
              </a:rPr>
              <a:t>verre</a:t>
            </a:r>
            <a:r>
              <a:rPr lang="en-US" sz="3000" dirty="0">
                <a:latin typeface="Times New Roman" panose="02020603050405020304" pitchFamily="18" charset="0"/>
                <a:cs typeface="Times New Roman" panose="02020603050405020304" pitchFamily="18" charset="0"/>
              </a:rPr>
              <a:t> de </a:t>
            </a:r>
            <a:r>
              <a:rPr lang="en-US" sz="3000" dirty="0" err="1">
                <a:latin typeface="Times New Roman" panose="02020603050405020304" pitchFamily="18" charset="0"/>
                <a:cs typeface="Times New Roman" panose="02020603050405020304" pitchFamily="18" charset="0"/>
              </a:rPr>
              <a:t>montre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ou</a:t>
            </a:r>
            <a:r>
              <a:rPr lang="en-US" sz="3000" dirty="0">
                <a:latin typeface="Times New Roman" panose="02020603050405020304" pitchFamily="18" charset="0"/>
                <a:cs typeface="Times New Roman" panose="02020603050405020304" pitchFamily="18" charset="0"/>
              </a:rPr>
              <a:t> un </a:t>
            </a:r>
            <a:r>
              <a:rPr lang="en-US" sz="3000" dirty="0" err="1">
                <a:latin typeface="Times New Roman" panose="02020603050405020304" pitchFamily="18" charset="0"/>
                <a:cs typeface="Times New Roman" panose="02020603050405020304" pitchFamily="18" charset="0"/>
              </a:rPr>
              <a:t>autre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outil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approprié</a:t>
            </a:r>
            <a:endParaRPr lang="en-US" sz="3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3636" y="3465283"/>
            <a:ext cx="7826181" cy="1015663"/>
          </a:xfrm>
          <a:prstGeom prst="rect">
            <a:avLst/>
          </a:prstGeom>
          <a:noFill/>
        </p:spPr>
        <p:txBody>
          <a:bodyPr wrap="none" rtlCol="0">
            <a:spAutoFit/>
          </a:bodyPr>
          <a:lstStyle/>
          <a:p>
            <a:pPr marL="457200" indent="-457200">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Si le feu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un </a:t>
            </a:r>
            <a:r>
              <a:rPr lang="en-US" sz="3000" dirty="0" err="1">
                <a:latin typeface="Times New Roman" panose="02020603050405020304" pitchFamily="18" charset="0"/>
                <a:cs typeface="Times New Roman" panose="02020603050405020304" pitchFamily="18" charset="0"/>
              </a:rPr>
              <a:t>peu</a:t>
            </a:r>
            <a:r>
              <a:rPr lang="en-US" sz="3000" dirty="0">
                <a:latin typeface="Times New Roman" panose="02020603050405020304" pitchFamily="18" charset="0"/>
                <a:cs typeface="Times New Roman" panose="02020603050405020304" pitchFamily="18" charset="0"/>
              </a:rPr>
              <a:t> plus grand,</a:t>
            </a:r>
          </a:p>
          <a:p>
            <a:r>
              <a:rPr lang="en-US" sz="3000" dirty="0" err="1">
                <a:latin typeface="Times New Roman" panose="02020603050405020304" pitchFamily="18" charset="0"/>
                <a:cs typeface="Times New Roman" panose="02020603050405020304" pitchFamily="18" charset="0"/>
              </a:rPr>
              <a:t>utiliser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l’extincteur</a:t>
            </a:r>
            <a:r>
              <a:rPr lang="en-US" sz="3000" dirty="0">
                <a:latin typeface="Times New Roman" panose="02020603050405020304" pitchFamily="18" charset="0"/>
                <a:cs typeface="Times New Roman" panose="02020603050405020304" pitchFamily="18" charset="0"/>
              </a:rPr>
              <a:t> de feu </a:t>
            </a:r>
            <a:r>
              <a:rPr lang="en-US" sz="3000" dirty="0" err="1">
                <a:latin typeface="Times New Roman" panose="02020603050405020304" pitchFamily="18" charset="0"/>
                <a:cs typeface="Times New Roman" panose="02020603050405020304" pitchFamily="18" charset="0"/>
              </a:rPr>
              <a:t>ou</a:t>
            </a:r>
            <a:r>
              <a:rPr lang="en-US" sz="3000" dirty="0">
                <a:latin typeface="Times New Roman" panose="02020603050405020304" pitchFamily="18" charset="0"/>
                <a:cs typeface="Times New Roman" panose="02020603050405020304" pitchFamily="18" charset="0"/>
              </a:rPr>
              <a:t> la couverture de feu</a:t>
            </a:r>
          </a:p>
        </p:txBody>
      </p:sp>
      <p:sp>
        <p:nvSpPr>
          <p:cNvPr id="9" name="TextBox 8"/>
          <p:cNvSpPr txBox="1"/>
          <p:nvPr/>
        </p:nvSpPr>
        <p:spPr>
          <a:xfrm>
            <a:off x="123636" y="4438366"/>
            <a:ext cx="12021990" cy="2400657"/>
          </a:xfrm>
          <a:prstGeom prst="rect">
            <a:avLst/>
          </a:prstGeom>
          <a:noFill/>
        </p:spPr>
        <p:txBody>
          <a:bodyPr wrap="square" rtlCol="0">
            <a:spAutoFit/>
          </a:bodyPr>
          <a:lstStyle/>
          <a:p>
            <a:pPr marL="457200" indent="-457200">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Si </a:t>
            </a:r>
            <a:r>
              <a:rPr lang="en-US" sz="3000" dirty="0" err="1">
                <a:latin typeface="Times New Roman" panose="02020603050405020304" pitchFamily="18" charset="0"/>
                <a:cs typeface="Times New Roman" panose="02020603050405020304" pitchFamily="18" charset="0"/>
              </a:rPr>
              <a:t>l’incendie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large et </a:t>
            </a:r>
            <a:r>
              <a:rPr lang="en-US" sz="3000" dirty="0" err="1">
                <a:latin typeface="Times New Roman" panose="02020603050405020304" pitchFamily="18" charset="0"/>
                <a:cs typeface="Times New Roman" panose="02020603050405020304" pitchFamily="18" charset="0"/>
              </a:rPr>
              <a:t>incontrôlable</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évacuer</a:t>
            </a:r>
            <a:r>
              <a:rPr lang="en-US" sz="3000" dirty="0">
                <a:latin typeface="Times New Roman" panose="02020603050405020304" pitchFamily="18" charset="0"/>
                <a:cs typeface="Times New Roman" panose="02020603050405020304" pitchFamily="18" charset="0"/>
              </a:rPr>
              <a:t> la </a:t>
            </a:r>
            <a:r>
              <a:rPr lang="en-US" sz="3000" dirty="0" err="1">
                <a:latin typeface="Times New Roman" panose="02020603050405020304" pitchFamily="18" charset="0"/>
                <a:cs typeface="Times New Roman" panose="02020603050405020304" pitchFamily="18" charset="0"/>
              </a:rPr>
              <a:t>salle</a:t>
            </a:r>
            <a:r>
              <a:rPr lang="en-US" sz="3000" dirty="0">
                <a:latin typeface="Times New Roman" panose="02020603050405020304" pitchFamily="18" charset="0"/>
                <a:cs typeface="Times New Roman" panose="02020603050405020304" pitchFamily="18" charset="0"/>
              </a:rPr>
              <a:t> et </a:t>
            </a:r>
            <a:r>
              <a:rPr lang="en-US" sz="3000" dirty="0" err="1">
                <a:latin typeface="Times New Roman" panose="02020603050405020304" pitchFamily="18" charset="0"/>
                <a:cs typeface="Times New Roman" panose="02020603050405020304" pitchFamily="18" charset="0"/>
              </a:rPr>
              <a:t>fermer</a:t>
            </a:r>
            <a:r>
              <a:rPr lang="en-US" sz="3000" dirty="0">
                <a:latin typeface="Times New Roman" panose="02020603050405020304" pitchFamily="18" charset="0"/>
                <a:cs typeface="Times New Roman" panose="02020603050405020304" pitchFamily="18" charset="0"/>
              </a:rPr>
              <a:t> la </a:t>
            </a:r>
            <a:r>
              <a:rPr lang="en-US" sz="3000" dirty="0" err="1">
                <a:latin typeface="Times New Roman" panose="02020603050405020304" pitchFamily="18" charset="0"/>
                <a:cs typeface="Times New Roman" panose="02020603050405020304" pitchFamily="18" charset="0"/>
              </a:rPr>
              <a:t>porte</a:t>
            </a:r>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ii. </a:t>
            </a:r>
            <a:r>
              <a:rPr lang="en-US" sz="3000" dirty="0" err="1">
                <a:latin typeface="Times New Roman" panose="02020603050405020304" pitchFamily="18" charset="0"/>
                <a:cs typeface="Times New Roman" panose="02020603050405020304" pitchFamily="18" charset="0"/>
              </a:rPr>
              <a:t>activer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l’alarm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d’incendie</a:t>
            </a:r>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iii. </a:t>
            </a:r>
            <a:r>
              <a:rPr lang="en-US" sz="3000" dirty="0" err="1">
                <a:latin typeface="Times New Roman" panose="02020603050405020304" pitchFamily="18" charset="0"/>
                <a:cs typeface="Times New Roman" panose="02020603050405020304" pitchFamily="18" charset="0"/>
              </a:rPr>
              <a:t>sortir</a:t>
            </a:r>
            <a:r>
              <a:rPr lang="en-US" sz="3000" dirty="0">
                <a:latin typeface="Times New Roman" panose="02020603050405020304" pitchFamily="18" charset="0"/>
                <a:cs typeface="Times New Roman" panose="02020603050405020304" pitchFamily="18" charset="0"/>
              </a:rPr>
              <a:t> de </a:t>
            </a:r>
            <a:r>
              <a:rPr lang="en-US" sz="3000" dirty="0" err="1">
                <a:latin typeface="Times New Roman" panose="02020603050405020304" pitchFamily="18" charset="0"/>
                <a:cs typeface="Times New Roman" panose="02020603050405020304" pitchFamily="18" charset="0"/>
              </a:rPr>
              <a:t>l’école</a:t>
            </a:r>
            <a:r>
              <a:rPr lang="en-US" sz="3000" dirty="0">
                <a:latin typeface="Times New Roman" panose="02020603050405020304" pitchFamily="18" charset="0"/>
                <a:cs typeface="Times New Roman" panose="02020603050405020304" pitchFamily="18" charset="0"/>
              </a:rPr>
              <a:t> par la </a:t>
            </a:r>
            <a:r>
              <a:rPr lang="en-US" sz="3000" dirty="0" err="1">
                <a:latin typeface="Times New Roman" panose="02020603050405020304" pitchFamily="18" charset="0"/>
                <a:cs typeface="Times New Roman" panose="02020603050405020304" pitchFamily="18" charset="0"/>
              </a:rPr>
              <a:t>porte</a:t>
            </a:r>
            <a:r>
              <a:rPr lang="en-US" sz="3000" dirty="0">
                <a:latin typeface="Times New Roman" panose="02020603050405020304" pitchFamily="18" charset="0"/>
                <a:cs typeface="Times New Roman" panose="02020603050405020304" pitchFamily="18" charset="0"/>
              </a:rPr>
              <a:t> sur le </a:t>
            </a:r>
            <a:r>
              <a:rPr lang="en-US" sz="3000" dirty="0" err="1">
                <a:latin typeface="Times New Roman" panose="02020603050405020304" pitchFamily="18" charset="0"/>
                <a:cs typeface="Times New Roman" panose="02020603050405020304" pitchFamily="18" charset="0"/>
              </a:rPr>
              <a:t>côté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est</a:t>
            </a:r>
            <a:r>
              <a:rPr lang="en-US" sz="3000" dirty="0">
                <a:latin typeface="Times New Roman" panose="02020603050405020304" pitchFamily="18" charset="0"/>
                <a:cs typeface="Times New Roman" panose="02020603050405020304" pitchFamily="18" charset="0"/>
              </a:rPr>
              <a:t> du </a:t>
            </a:r>
            <a:r>
              <a:rPr lang="en-US" sz="3000" dirty="0" err="1">
                <a:latin typeface="Times New Roman" panose="02020603050405020304" pitchFamily="18" charset="0"/>
                <a:cs typeface="Times New Roman" panose="02020603050405020304" pitchFamily="18" charset="0"/>
              </a:rPr>
              <a:t>bâtiment</a:t>
            </a:r>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iv. </a:t>
            </a:r>
            <a:r>
              <a:rPr lang="en-US" sz="3000" dirty="0" err="1">
                <a:latin typeface="Times New Roman" panose="02020603050405020304" pitchFamily="18" charset="0"/>
                <a:cs typeface="Times New Roman" panose="02020603050405020304" pitchFamily="18" charset="0"/>
              </a:rPr>
              <a:t>aller</a:t>
            </a:r>
            <a:r>
              <a:rPr lang="en-US" sz="3000" dirty="0">
                <a:latin typeface="Times New Roman" panose="02020603050405020304" pitchFamily="18" charset="0"/>
                <a:cs typeface="Times New Roman" panose="02020603050405020304" pitchFamily="18" charset="0"/>
              </a:rPr>
              <a:t> au terrain de soccer et RETROUVER L’INSTRUCTEUR!</a:t>
            </a:r>
          </a:p>
        </p:txBody>
      </p:sp>
      <p:pic>
        <p:nvPicPr>
          <p:cNvPr id="2050" name="Picture 2" descr="https://upload.wikimedia.org/wikipedia/commons/thumb/e/eb/Wheelock_mt2.jpg/800px-Wheelock_mt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39" b="13411"/>
          <a:stretch/>
        </p:blipFill>
        <p:spPr bwMode="auto">
          <a:xfrm>
            <a:off x="9963807" y="4771010"/>
            <a:ext cx="1572717" cy="1576658"/>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pic>
        <p:nvPicPr>
          <p:cNvPr id="11" name="Picture 8"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2269" y="3121396"/>
            <a:ext cx="1595792" cy="1595792"/>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c/c4/Laboratory_Watch_glasses_of_different_sizes_2.jpg/800px-Laboratory_Watch_glasses_of_different_sizes_2.jpg"/>
          <p:cNvPicPr>
            <a:picLocks noChangeAspect="1" noChangeArrowheads="1"/>
          </p:cNvPicPr>
          <p:nvPr/>
        </p:nvPicPr>
        <p:blipFill rotWithShape="1">
          <a:blip r:embed="rId4">
            <a:extLst>
              <a:ext uri="{28A0092B-C50C-407E-A947-70E740481C1C}">
                <a14:useLocalDpi xmlns:a14="http://schemas.microsoft.com/office/drawing/2010/main" val="0"/>
              </a:ext>
            </a:extLst>
          </a:blip>
          <a:srcRect l="71377" t="27605" b="30927"/>
          <a:stretch/>
        </p:blipFill>
        <p:spPr bwMode="auto">
          <a:xfrm>
            <a:off x="9952592" y="1406971"/>
            <a:ext cx="1595146" cy="1660603"/>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9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918415"/>
          </a:xfrm>
        </p:spPr>
        <p:txBody>
          <a:bodyPr>
            <a:normAutofit/>
          </a:bodyPr>
          <a:lstStyle/>
          <a:p>
            <a:pPr algn="ctr"/>
            <a:r>
              <a:rPr lang="fr-FR" sz="4000" dirty="0">
                <a:latin typeface="Times New Roman" panose="02020603050405020304" pitchFamily="18" charset="0"/>
                <a:cs typeface="Times New Roman" panose="02020603050405020304" pitchFamily="18" charset="0"/>
              </a:rPr>
              <a:t>L’utilisation d’un extincteur de feu</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0011" y="764024"/>
            <a:ext cx="9067295" cy="5909310"/>
          </a:xfrm>
          <a:prstGeom prst="rect">
            <a:avLst/>
          </a:prstGeom>
          <a:noFill/>
        </p:spPr>
        <p:txBody>
          <a:bodyPr wrap="square" rtlCol="0">
            <a:spAutoFit/>
          </a:bodyPr>
          <a:lstStyle/>
          <a:p>
            <a:pPr marL="514350" indent="-514350">
              <a:buAutoNum type="arabicPeriod"/>
            </a:pPr>
            <a:r>
              <a:rPr lang="fr-FR" sz="2700" dirty="0">
                <a:latin typeface="Times New Roman" panose="02020603050405020304" pitchFamily="18" charset="0"/>
                <a:cs typeface="Times New Roman" panose="02020603050405020304" pitchFamily="18" charset="0"/>
              </a:rPr>
              <a:t>Soupesez l’extincteur pour vous assurer qu’il est plein et vérifiez si l’aiguille du manomètre est dans le vert.</a:t>
            </a:r>
          </a:p>
          <a:p>
            <a:pPr marL="514350" indent="-514350">
              <a:buAutoNum type="arabicPeriod"/>
            </a:pPr>
            <a:r>
              <a:rPr lang="fr-FR" sz="2700" dirty="0">
                <a:latin typeface="Times New Roman" panose="02020603050405020304" pitchFamily="18" charset="0"/>
                <a:cs typeface="Times New Roman" panose="02020603050405020304" pitchFamily="18" charset="0"/>
              </a:rPr>
              <a:t>Placez-vous entre le feu et une sortie, près de celle-ci.</a:t>
            </a:r>
          </a:p>
          <a:p>
            <a:pPr marL="514350" indent="-514350">
              <a:buAutoNum type="arabicPeriod"/>
            </a:pPr>
            <a:r>
              <a:rPr lang="fr-FR" sz="2700" dirty="0">
                <a:latin typeface="Times New Roman" panose="02020603050405020304" pitchFamily="18" charset="0"/>
                <a:cs typeface="Times New Roman" panose="02020603050405020304" pitchFamily="18" charset="0"/>
              </a:rPr>
              <a:t>Approchez-vous à deux ou trois mètres (sept à dix pieds) du feu. Évitez d’être trop près du feu. Si le feu est à l’extérieur, placez-vous dos au vent.</a:t>
            </a:r>
          </a:p>
          <a:p>
            <a:pPr marL="514350" indent="-514350">
              <a:buAutoNum type="arabicPeriod"/>
            </a:pPr>
            <a:r>
              <a:rPr lang="fr-FR" sz="2700" dirty="0">
                <a:latin typeface="Times New Roman" panose="02020603050405020304" pitchFamily="18" charset="0"/>
                <a:cs typeface="Times New Roman" panose="02020603050405020304" pitchFamily="18" charset="0"/>
              </a:rPr>
              <a:t>Tirez la goupille en tournant et dégagez-la de son scellé au besoin.</a:t>
            </a:r>
          </a:p>
          <a:p>
            <a:pPr marL="514350" indent="-514350">
              <a:buAutoNum type="arabicPeriod"/>
            </a:pPr>
            <a:r>
              <a:rPr lang="fr-FR" sz="2700" dirty="0">
                <a:latin typeface="Times New Roman" panose="02020603050405020304" pitchFamily="18" charset="0"/>
                <a:cs typeface="Times New Roman" panose="02020603050405020304" pitchFamily="18" charset="0"/>
              </a:rPr>
              <a:t>Décollez le boyau du cylindre, s’il y en a un, et orientez-le vers la base des flammes en appuyant à fond sur le levier.</a:t>
            </a:r>
          </a:p>
          <a:p>
            <a:pPr marL="514350" indent="-514350">
              <a:buAutoNum type="arabicPeriod"/>
            </a:pPr>
            <a:r>
              <a:rPr lang="fr-FR" sz="2700" dirty="0">
                <a:latin typeface="Times New Roman" panose="02020603050405020304" pitchFamily="18" charset="0"/>
                <a:cs typeface="Times New Roman" panose="02020603050405020304" pitchFamily="18" charset="0"/>
              </a:rPr>
              <a:t>Faites des mouvements de gauche à droite à la base des flammes en couvrant la largeur du feu.</a:t>
            </a:r>
          </a:p>
          <a:p>
            <a:pPr marL="514350" indent="-514350">
              <a:buAutoNum type="arabicPeriod"/>
            </a:pPr>
            <a:r>
              <a:rPr lang="fr-FR" sz="2700" dirty="0">
                <a:latin typeface="Times New Roman" panose="02020603050405020304" pitchFamily="18" charset="0"/>
                <a:cs typeface="Times New Roman" panose="02020603050405020304" pitchFamily="18" charset="0"/>
              </a:rPr>
              <a:t>Ne vous arrêtez que lorsque les flammes sont toutes éteintes ou que l’extincteur est vide. </a:t>
            </a:r>
          </a:p>
        </p:txBody>
      </p:sp>
      <p:pic>
        <p:nvPicPr>
          <p:cNvPr id="4" name="Picture 6" descr="https://upload.wikimedia.org/wikipedia/commons/thumb/d/d9/FireExtinguisherABC.jpg/320px-FireExtinguisherAB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3055" y="1621053"/>
            <a:ext cx="2154937" cy="4195252"/>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0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0011" y="3787432"/>
            <a:ext cx="7870904" cy="465250"/>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70010" y="764024"/>
            <a:ext cx="8254380" cy="465250"/>
          </a:xfrm>
          <a:prstGeom prst="rect">
            <a:avLst/>
          </a:prstGeom>
          <a:solidFill>
            <a:srgbClr val="FFFFFF"/>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0153" y="126614"/>
            <a:ext cx="11982579" cy="918415"/>
          </a:xfrm>
        </p:spPr>
        <p:txBody>
          <a:bodyPr>
            <a:normAutofit/>
          </a:bodyPr>
          <a:lstStyle/>
          <a:p>
            <a:pPr algn="ctr"/>
            <a:r>
              <a:rPr lang="fr-FR" sz="4000" dirty="0">
                <a:latin typeface="Times New Roman" panose="02020603050405020304" pitchFamily="18" charset="0"/>
                <a:cs typeface="Times New Roman" panose="02020603050405020304" pitchFamily="18" charset="0"/>
              </a:rPr>
              <a:t>L’utilisation d’une couverture de feu</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0010" y="764024"/>
            <a:ext cx="11873944" cy="2862322"/>
          </a:xfrm>
          <a:prstGeom prst="rect">
            <a:avLst/>
          </a:prstGeom>
          <a:noFill/>
        </p:spPr>
        <p:txBody>
          <a:bodyPr wrap="square" rtlCol="0">
            <a:spAutoFit/>
          </a:bodyPr>
          <a:lstStyle/>
          <a:p>
            <a:r>
              <a:rPr lang="fr-FR" sz="3000" dirty="0">
                <a:latin typeface="Times New Roman" panose="02020603050405020304" pitchFamily="18" charset="0"/>
                <a:cs typeface="Times New Roman" panose="02020603050405020304" pitchFamily="18" charset="0"/>
              </a:rPr>
              <a:t>Si un individu a des cheveux ou des vêtements en feu</a:t>
            </a:r>
          </a:p>
          <a:p>
            <a:pPr marL="514350" indent="-514350">
              <a:buAutoNum type="arabicPeriod"/>
            </a:pPr>
            <a:r>
              <a:rPr lang="fr-FR" sz="3000" dirty="0">
                <a:latin typeface="Times New Roman" panose="02020603050405020304" pitchFamily="18" charset="0"/>
                <a:cs typeface="Times New Roman" panose="02020603050405020304" pitchFamily="18" charset="0"/>
              </a:rPr>
              <a:t>Quelqu’un avec des cheveux ou des vêtement brûlant doit arrêter, tomber, et rouler pour éteindre les flammes</a:t>
            </a:r>
          </a:p>
          <a:p>
            <a:pPr marL="514350" indent="-514350">
              <a:buAutoNum type="arabicPeriod"/>
            </a:pPr>
            <a:r>
              <a:rPr lang="fr-FR" sz="3000" dirty="0">
                <a:latin typeface="Times New Roman" panose="02020603050405020304" pitchFamily="18" charset="0"/>
                <a:cs typeface="Times New Roman" panose="02020603050405020304" pitchFamily="18" charset="0"/>
              </a:rPr>
              <a:t>Recouvrir ensuite l’individu avec la couverture pour aider a éteindre les flammes</a:t>
            </a:r>
          </a:p>
          <a:p>
            <a:pPr marL="514350" indent="-514350">
              <a:buAutoNum type="arabicPeriod"/>
            </a:pPr>
            <a:r>
              <a:rPr lang="fr-FR" sz="3000" dirty="0">
                <a:latin typeface="Times New Roman" panose="02020603050405020304" pitchFamily="18" charset="0"/>
                <a:cs typeface="Times New Roman" panose="02020603050405020304" pitchFamily="18" charset="0"/>
              </a:rPr>
              <a:t>Enlever les vêtements brulés sauf s’ils sont devenus fusionnés a la peau</a:t>
            </a:r>
          </a:p>
        </p:txBody>
      </p:sp>
      <p:pic>
        <p:nvPicPr>
          <p:cNvPr id="2050" name="Picture 2" descr="https://upload.wikimedia.org/wikipedia/commons/thumb/3/31/Couverture-anti-feu-p1010028.jpg/800px-Couverture-anti-feu-p1010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390" y="3770101"/>
            <a:ext cx="3619564" cy="2714673"/>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010" y="3770101"/>
            <a:ext cx="8254380" cy="2677656"/>
          </a:xfrm>
          <a:prstGeom prst="rect">
            <a:avLst/>
          </a:prstGeom>
          <a:noFill/>
        </p:spPr>
        <p:txBody>
          <a:bodyPr wrap="square" rtlCol="0">
            <a:spAutoFit/>
          </a:bodyPr>
          <a:lstStyle/>
          <a:p>
            <a:pPr lvl="0"/>
            <a:r>
              <a:rPr lang="fr-FR" sz="3000" dirty="0">
                <a:solidFill>
                  <a:prstClr val="black"/>
                </a:solidFill>
                <a:latin typeface="Times New Roman" panose="02020603050405020304" pitchFamily="18" charset="0"/>
                <a:cs typeface="Times New Roman" panose="02020603050405020304" pitchFamily="18" charset="0"/>
              </a:rPr>
              <a:t>Si le plancher ou une surface d’une table est en feu</a:t>
            </a:r>
          </a:p>
          <a:p>
            <a:pPr marL="514350" lvl="0" indent="-514350">
              <a:buFontTx/>
              <a:buAutoNum type="arabicPeriod"/>
            </a:pPr>
            <a:r>
              <a:rPr lang="fr-FR" sz="3000" dirty="0">
                <a:solidFill>
                  <a:prstClr val="black"/>
                </a:solidFill>
                <a:latin typeface="Times New Roman" panose="02020603050405020304" pitchFamily="18" charset="0"/>
                <a:cs typeface="Times New Roman" panose="02020603050405020304" pitchFamily="18" charset="0"/>
              </a:rPr>
              <a:t>Si le feu est sur le plancher ou sur le comptoir, recouvrer les flammes avec la couverture </a:t>
            </a:r>
          </a:p>
          <a:p>
            <a:pPr marL="514350" lvl="0" indent="-514350">
              <a:buFontTx/>
              <a:buAutoNum type="arabicPeriod"/>
            </a:pPr>
            <a:r>
              <a:rPr lang="fr-FR" sz="3000" dirty="0">
                <a:solidFill>
                  <a:prstClr val="black"/>
                </a:solidFill>
                <a:latin typeface="Times New Roman" panose="02020603050405020304" pitchFamily="18" charset="0"/>
                <a:cs typeface="Times New Roman" panose="02020603050405020304" pitchFamily="18" charset="0"/>
              </a:rPr>
              <a:t>Essayer de ne pas renverser d’autres récipients avec des substances inflammables</a:t>
            </a:r>
          </a:p>
          <a:p>
            <a:endParaRPr lang="en-CA" dirty="0"/>
          </a:p>
        </p:txBody>
      </p:sp>
    </p:spTree>
    <p:extLst>
      <p:ext uri="{BB962C8B-B14F-4D97-AF65-F5344CB8AC3E}">
        <p14:creationId xmlns:p14="http://schemas.microsoft.com/office/powerpoint/2010/main" val="350750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918415"/>
          </a:xfrm>
        </p:spPr>
        <p:txBody>
          <a:bodyPr>
            <a:normAutofit/>
          </a:bodyPr>
          <a:lstStyle/>
          <a:p>
            <a:pPr algn="ctr"/>
            <a:r>
              <a:rPr lang="fr-FR" sz="4000" dirty="0">
                <a:latin typeface="Times New Roman" panose="02020603050405020304" pitchFamily="18" charset="0"/>
                <a:cs typeface="Times New Roman" panose="02020603050405020304" pitchFamily="18" charset="0"/>
              </a:rPr>
              <a:t>L’utilisation de la douche oculaire</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0010" y="764024"/>
            <a:ext cx="11873944" cy="3323987"/>
          </a:xfrm>
          <a:prstGeom prst="rect">
            <a:avLst/>
          </a:prstGeom>
          <a:noFill/>
        </p:spPr>
        <p:txBody>
          <a:bodyPr wrap="square" rtlCol="0">
            <a:spAutoFit/>
          </a:bodyPr>
          <a:lstStyle/>
          <a:p>
            <a:r>
              <a:rPr lang="fr-FR" sz="3000" dirty="0">
                <a:latin typeface="Times New Roman" panose="02020603050405020304" pitchFamily="18" charset="0"/>
                <a:cs typeface="Times New Roman" panose="02020603050405020304" pitchFamily="18" charset="0"/>
              </a:rPr>
              <a:t>La douche oculaire est utilisée si une substance chimique entre dans les yeux.  Dans ce cas, suivez les étapes suivantes,</a:t>
            </a:r>
          </a:p>
          <a:p>
            <a:pPr marL="514350" indent="-514350">
              <a:buAutoNum type="arabicPeriod"/>
            </a:pPr>
            <a:r>
              <a:rPr lang="fr-FR" sz="3000" dirty="0">
                <a:latin typeface="Times New Roman" panose="02020603050405020304" pitchFamily="18" charset="0"/>
                <a:cs typeface="Times New Roman" panose="02020603050405020304" pitchFamily="18" charset="0"/>
              </a:rPr>
              <a:t>Demander pour de l’aide et dépêchez-vous soigneusement vers la douche oculaire.</a:t>
            </a:r>
          </a:p>
          <a:p>
            <a:pPr marL="514350" indent="-514350">
              <a:buAutoNum type="arabicPeriod"/>
            </a:pPr>
            <a:r>
              <a:rPr lang="fr-FR" sz="3000" dirty="0">
                <a:latin typeface="Times New Roman" panose="02020603050405020304" pitchFamily="18" charset="0"/>
                <a:cs typeface="Times New Roman" panose="02020603050405020304" pitchFamily="18" charset="0"/>
              </a:rPr>
              <a:t>Appuyer sur le levier et tenez le visage dans l’eau pour que les jets d’eau entres directement dans les yeux pour au moins 5 minutes en clignotant les yeux.</a:t>
            </a:r>
          </a:p>
        </p:txBody>
      </p:sp>
      <p:pic>
        <p:nvPicPr>
          <p:cNvPr id="6"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1522" b="23287"/>
          <a:stretch/>
        </p:blipFill>
        <p:spPr bwMode="auto">
          <a:xfrm>
            <a:off x="8092636" y="4018538"/>
            <a:ext cx="3951318" cy="2180782"/>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0010" y="4151207"/>
            <a:ext cx="7593059" cy="1477328"/>
          </a:xfrm>
          <a:prstGeom prst="rect">
            <a:avLst/>
          </a:prstGeom>
          <a:noFill/>
        </p:spPr>
        <p:txBody>
          <a:bodyPr wrap="square" rtlCol="0">
            <a:spAutoFit/>
          </a:bodyPr>
          <a:lstStyle/>
          <a:p>
            <a:pPr marL="457200" indent="-457200">
              <a:buFont typeface="Wingdings" panose="05000000000000000000" pitchFamily="2" charset="2"/>
              <a:buChar char="Ø"/>
            </a:pPr>
            <a:r>
              <a:rPr lang="fr-FR" sz="3000" dirty="0">
                <a:latin typeface="Times New Roman" panose="02020603050405020304" pitchFamily="18" charset="0"/>
                <a:cs typeface="Times New Roman" panose="02020603050405020304" pitchFamily="18" charset="0"/>
              </a:rPr>
              <a:t>Les lentilles sont découragées parce qu’un substance chimique peut être absorbée par la lentille ou entrer entre la lentille et l’œil.</a:t>
            </a:r>
          </a:p>
        </p:txBody>
      </p:sp>
    </p:spTree>
    <p:extLst>
      <p:ext uri="{BB962C8B-B14F-4D97-AF65-F5344CB8AC3E}">
        <p14:creationId xmlns:p14="http://schemas.microsoft.com/office/powerpoint/2010/main" val="409778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918415"/>
          </a:xfrm>
        </p:spPr>
        <p:txBody>
          <a:bodyPr>
            <a:normAutofit/>
          </a:bodyPr>
          <a:lstStyle/>
          <a:p>
            <a:pPr algn="ctr"/>
            <a:r>
              <a:rPr lang="fr-FR" sz="4000" dirty="0">
                <a:latin typeface="Times New Roman" panose="02020603050405020304" pitchFamily="18" charset="0"/>
                <a:cs typeface="Times New Roman" panose="02020603050405020304" pitchFamily="18" charset="0"/>
              </a:rPr>
              <a:t>L’utilisation de la douche d’urgence</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1102513"/>
            <a:ext cx="7807342" cy="3831818"/>
          </a:xfrm>
          <a:prstGeom prst="rect">
            <a:avLst/>
          </a:prstGeom>
          <a:noFill/>
        </p:spPr>
        <p:txBody>
          <a:bodyPr wrap="square" rtlCol="0">
            <a:spAutoFit/>
          </a:bodyPr>
          <a:lstStyle/>
          <a:p>
            <a:r>
              <a:rPr lang="fr-FR" sz="2700" dirty="0">
                <a:latin typeface="Times New Roman" panose="02020603050405020304" pitchFamily="18" charset="0"/>
                <a:cs typeface="Times New Roman" panose="02020603050405020304" pitchFamily="18" charset="0"/>
              </a:rPr>
              <a:t>La douche d’urgence est utilisée si quelqu'un déverse une grande quantité d’une substance corrosive sur lui-même.  </a:t>
            </a:r>
          </a:p>
          <a:p>
            <a:endParaRPr lang="fr-FR" sz="2700" dirty="0">
              <a:latin typeface="Times New Roman" panose="02020603050405020304" pitchFamily="18" charset="0"/>
              <a:cs typeface="Times New Roman" panose="02020603050405020304" pitchFamily="18" charset="0"/>
            </a:endParaRPr>
          </a:p>
          <a:p>
            <a:r>
              <a:rPr lang="fr-FR" sz="2700" dirty="0">
                <a:latin typeface="Times New Roman" panose="02020603050405020304" pitchFamily="18" charset="0"/>
                <a:cs typeface="Times New Roman" panose="02020603050405020304" pitchFamily="18" charset="0"/>
              </a:rPr>
              <a:t>Tout simplement, on ouvre la douche et on rince le corps et les vêtements rigoureusement</a:t>
            </a:r>
          </a:p>
          <a:p>
            <a:endParaRPr lang="fr-FR" sz="2700" dirty="0">
              <a:latin typeface="Times New Roman" panose="02020603050405020304" pitchFamily="18" charset="0"/>
              <a:cs typeface="Times New Roman" panose="02020603050405020304" pitchFamily="18" charset="0"/>
            </a:endParaRPr>
          </a:p>
          <a:p>
            <a:r>
              <a:rPr lang="fr-FR" sz="2700" dirty="0">
                <a:latin typeface="Times New Roman" panose="02020603050405020304" pitchFamily="18" charset="0"/>
                <a:cs typeface="Times New Roman" panose="02020603050405020304" pitchFamily="18" charset="0"/>
              </a:rPr>
              <a:t>Si la substance est absorbée dans les vêtements, ces vêtements doivent être enlevés.</a:t>
            </a:r>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484" y="4433121"/>
            <a:ext cx="2287150" cy="2287151"/>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222592"/>
            <a:ext cx="8509604" cy="1338828"/>
          </a:xfrm>
          <a:prstGeom prst="rect">
            <a:avLst/>
          </a:prstGeom>
          <a:noFill/>
        </p:spPr>
        <p:txBody>
          <a:bodyPr wrap="square" rtlCol="0">
            <a:spAutoFit/>
          </a:bodyPr>
          <a:lstStyle/>
          <a:p>
            <a:r>
              <a:rPr lang="fr-FR" sz="2700" dirty="0">
                <a:latin typeface="Times New Roman" panose="02020603050405020304" pitchFamily="18" charset="0"/>
                <a:cs typeface="Times New Roman" panose="02020603050405020304" pitchFamily="18" charset="0"/>
              </a:rPr>
              <a:t>Si la substance est une acide ou une base, on peut aussi employer la solution neutralisante sur la peau – mais pas dans les yeux – et ensuite avec de l’eau savonneuse. </a:t>
            </a:r>
          </a:p>
        </p:txBody>
      </p:sp>
      <p:pic>
        <p:nvPicPr>
          <p:cNvPr id="9"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66" t="3283" r="16745" b="57283"/>
          <a:stretch/>
        </p:blipFill>
        <p:spPr bwMode="auto">
          <a:xfrm>
            <a:off x="8572666" y="1198026"/>
            <a:ext cx="2670786" cy="2317684"/>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48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26614"/>
            <a:ext cx="11982579" cy="1325563"/>
          </a:xfrm>
        </p:spPr>
        <p:txBody>
          <a:bodyPr>
            <a:normAutofit/>
          </a:bodyPr>
          <a:lstStyle/>
          <a:p>
            <a:pPr algn="ctr"/>
            <a:r>
              <a:rPr lang="fr-FR" sz="4000" dirty="0">
                <a:latin typeface="Times New Roman" panose="02020603050405020304" pitchFamily="18" charset="0"/>
                <a:cs typeface="Times New Roman" panose="02020603050405020304" pitchFamily="18" charset="0"/>
              </a:rPr>
              <a:t>Des choses à porter lors d’effectuer une expérience</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1426786"/>
            <a:ext cx="7388561" cy="553998"/>
          </a:xfrm>
          <a:prstGeom prst="rect">
            <a:avLst/>
          </a:prstGeom>
          <a:noFill/>
        </p:spPr>
        <p:txBody>
          <a:bodyPr wrap="none" rtlCol="0">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Les lunettes de </a:t>
            </a:r>
            <a:r>
              <a:rPr lang="en-US" sz="3000" dirty="0" err="1">
                <a:latin typeface="Times New Roman" panose="02020603050405020304" pitchFamily="18" charset="0"/>
                <a:cs typeface="Times New Roman" panose="02020603050405020304" pitchFamily="18" charset="0"/>
              </a:rPr>
              <a:t>sécurité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doivent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être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portées</a:t>
            </a:r>
            <a:endParaRPr lang="en-US" sz="3000" dirty="0">
              <a:latin typeface="Times New Roman" panose="02020603050405020304" pitchFamily="18" charset="0"/>
              <a:cs typeface="Times New Roman" panose="02020603050405020304" pitchFamily="18" charset="0"/>
            </a:endParaRPr>
          </a:p>
        </p:txBody>
      </p:sp>
      <p:pic>
        <p:nvPicPr>
          <p:cNvPr id="3074" name="Picture 2" descr="https://upload.wikimedia.org/wikipedia/commons/thumb/8/8e/SafetyGlassesShield.jpg/800px-SafetyGlassesShie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3329" y="1091054"/>
            <a:ext cx="2086913" cy="1546175"/>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318538"/>
            <a:ext cx="7803739" cy="553998"/>
          </a:xfrm>
          <a:prstGeom prst="rect">
            <a:avLst/>
          </a:prstGeom>
          <a:noFill/>
        </p:spPr>
        <p:txBody>
          <a:bodyPr wrap="none" rtlCol="0">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Les </a:t>
            </a:r>
            <a:r>
              <a:rPr lang="en-US" sz="3000" dirty="0" err="1">
                <a:latin typeface="Times New Roman" panose="02020603050405020304" pitchFamily="18" charset="0"/>
                <a:cs typeface="Times New Roman" panose="02020603050405020304" pitchFamily="18" charset="0"/>
              </a:rPr>
              <a:t>sarraux</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ou</a:t>
            </a:r>
            <a:r>
              <a:rPr lang="en-US" sz="3000" dirty="0">
                <a:latin typeface="Times New Roman" panose="02020603050405020304" pitchFamily="18" charset="0"/>
                <a:cs typeface="Times New Roman" panose="02020603050405020304" pitchFamily="18" charset="0"/>
              </a:rPr>
              <a:t> les </a:t>
            </a:r>
            <a:r>
              <a:rPr lang="en-US" sz="3000" dirty="0" err="1">
                <a:latin typeface="Times New Roman" panose="02020603050405020304" pitchFamily="18" charset="0"/>
                <a:cs typeface="Times New Roman" panose="02020603050405020304" pitchFamily="18" charset="0"/>
              </a:rPr>
              <a:t>tabliers</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doivent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être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portées</a:t>
            </a:r>
            <a:endParaRPr lang="en-US" sz="30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LGVH_Team_2009c.jpg/800px-LGVH_Team_2009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5501" y="2809113"/>
            <a:ext cx="2462569" cy="1846927"/>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3210290"/>
            <a:ext cx="8903399" cy="553998"/>
          </a:xfrm>
          <a:prstGeom prst="rect">
            <a:avLst/>
          </a:prstGeom>
          <a:noFill/>
        </p:spPr>
        <p:txBody>
          <a:bodyPr wrap="none" rtlCol="0">
            <a:spAutoFit/>
          </a:bodyPr>
          <a:lstStyle/>
          <a:p>
            <a:pPr marL="457200" indent="-457200">
              <a:buFont typeface="Arial" panose="020B0604020202020204" pitchFamily="34" charset="0"/>
              <a:buChar char="•"/>
            </a:pPr>
            <a:r>
              <a:rPr lang="en-US" sz="3000" dirty="0" err="1">
                <a:latin typeface="Times New Roman" panose="02020603050405020304" pitchFamily="18" charset="0"/>
                <a:cs typeface="Times New Roman" panose="02020603050405020304" pitchFamily="18" charset="0"/>
              </a:rPr>
              <a:t>Aucun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sandales</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ni</a:t>
            </a:r>
            <a:r>
              <a:rPr lang="en-US" sz="3000" dirty="0">
                <a:latin typeface="Times New Roman" panose="02020603050405020304" pitchFamily="18" charset="0"/>
                <a:cs typeface="Times New Roman" panose="02020603050405020304" pitchFamily="18" charset="0"/>
              </a:rPr>
              <a:t> colliers longs, </a:t>
            </a:r>
            <a:r>
              <a:rPr lang="en-US" sz="3000" dirty="0" err="1">
                <a:latin typeface="Times New Roman" panose="02020603050405020304" pitchFamily="18" charset="0"/>
                <a:cs typeface="Times New Roman" panose="02020603050405020304" pitchFamily="18" charset="0"/>
              </a:rPr>
              <a:t>ni</a:t>
            </a:r>
            <a:r>
              <a:rPr lang="en-US" sz="3000" dirty="0">
                <a:latin typeface="Times New Roman" panose="02020603050405020304" pitchFamily="18" charset="0"/>
                <a:cs typeface="Times New Roman" panose="02020603050405020304" pitchFamily="18" charset="0"/>
              </a:rPr>
              <a:t> grands bracelets</a:t>
            </a:r>
          </a:p>
        </p:txBody>
      </p:sp>
      <p:sp>
        <p:nvSpPr>
          <p:cNvPr id="11" name="TextBox 10"/>
          <p:cNvSpPr txBox="1"/>
          <p:nvPr/>
        </p:nvSpPr>
        <p:spPr>
          <a:xfrm>
            <a:off x="0" y="4102042"/>
            <a:ext cx="6777817" cy="553998"/>
          </a:xfrm>
          <a:prstGeom prst="rect">
            <a:avLst/>
          </a:prstGeom>
          <a:noFill/>
        </p:spPr>
        <p:txBody>
          <a:bodyPr wrap="none" rtlCol="0">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Les </a:t>
            </a:r>
            <a:r>
              <a:rPr lang="en-US" sz="3000" dirty="0" err="1">
                <a:latin typeface="Times New Roman" panose="02020603050405020304" pitchFamily="18" charset="0"/>
                <a:cs typeface="Times New Roman" panose="02020603050405020304" pitchFamily="18" charset="0"/>
              </a:rPr>
              <a:t>cheveux</a:t>
            </a:r>
            <a:r>
              <a:rPr lang="en-US" sz="3000" dirty="0">
                <a:latin typeface="Times New Roman" panose="02020603050405020304" pitchFamily="18" charset="0"/>
                <a:cs typeface="Times New Roman" panose="02020603050405020304" pitchFamily="18" charset="0"/>
              </a:rPr>
              <a:t> longs </a:t>
            </a:r>
            <a:r>
              <a:rPr lang="en-US" sz="3000" dirty="0" err="1">
                <a:latin typeface="Times New Roman" panose="02020603050405020304" pitchFamily="18" charset="0"/>
                <a:cs typeface="Times New Roman" panose="02020603050405020304" pitchFamily="18" charset="0"/>
              </a:rPr>
              <a:t>doivent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être</a:t>
            </a:r>
            <a:r>
              <a:rPr lang="en-US" sz="3000" dirty="0">
                <a:latin typeface="Times New Roman" panose="02020603050405020304" pitchFamily="18" charset="0"/>
                <a:cs typeface="Times New Roman" panose="02020603050405020304" pitchFamily="18" charset="0"/>
              </a:rPr>
              <a:t> attachés</a:t>
            </a:r>
          </a:p>
        </p:txBody>
      </p:sp>
      <p:pic>
        <p:nvPicPr>
          <p:cNvPr id="1026" name="Picture 2" descr="https://upload.wikimedia.org/wikipedia/commons/thumb/7/72/20140913_1810_W_AUT_HUN_1265.jpg/800px-20140913_1810_W_AUT_HUN_126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402" b="9458"/>
          <a:stretch/>
        </p:blipFill>
        <p:spPr bwMode="auto">
          <a:xfrm>
            <a:off x="9758805" y="4827923"/>
            <a:ext cx="1675961" cy="2014684"/>
          </a:xfrm>
          <a:prstGeom prst="rect">
            <a:avLst/>
          </a:prstGeom>
          <a:noFill/>
          <a:ln>
            <a:solidFill>
              <a:srgbClr val="003300"/>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885546"/>
            <a:ext cx="9648640"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err="1">
                <a:latin typeface="Times New Roman" panose="02020603050405020304" pitchFamily="18" charset="0"/>
                <a:cs typeface="Times New Roman" panose="02020603050405020304" pitchFamily="18" charset="0"/>
              </a:rPr>
              <a:t>Ces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précautions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devraient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devenir</a:t>
            </a:r>
            <a:r>
              <a:rPr lang="en-US" sz="3600" dirty="0">
                <a:latin typeface="Times New Roman" panose="02020603050405020304" pitchFamily="18" charset="0"/>
                <a:cs typeface="Times New Roman" panose="02020603050405020304" pitchFamily="18" charset="0"/>
              </a:rPr>
              <a:t> des habitudes</a:t>
            </a:r>
          </a:p>
        </p:txBody>
      </p:sp>
      <p:sp>
        <p:nvSpPr>
          <p:cNvPr id="13" name="TextBox 12"/>
          <p:cNvSpPr txBox="1"/>
          <p:nvPr/>
        </p:nvSpPr>
        <p:spPr>
          <a:xfrm>
            <a:off x="0" y="4993794"/>
            <a:ext cx="8212505" cy="553998"/>
          </a:xfrm>
          <a:prstGeom prst="rect">
            <a:avLst/>
          </a:prstGeom>
          <a:noFill/>
        </p:spPr>
        <p:txBody>
          <a:bodyPr wrap="none" rtlCol="0">
            <a:spAutoFit/>
          </a:bodyPr>
          <a:lstStyle/>
          <a:p>
            <a:pPr marL="457200" indent="-457200">
              <a:buFont typeface="Arial" panose="020B0604020202020204" pitchFamily="34" charset="0"/>
              <a:buChar char="•"/>
            </a:pPr>
            <a:r>
              <a:rPr lang="en-US" sz="3000" dirty="0" err="1">
                <a:latin typeface="Times New Roman" panose="02020603050405020304" pitchFamily="18" charset="0"/>
                <a:cs typeface="Times New Roman" panose="02020603050405020304" pitchFamily="18" charset="0"/>
              </a:rPr>
              <a:t>Évitez</a:t>
            </a:r>
            <a:r>
              <a:rPr lang="en-US" sz="3000" dirty="0">
                <a:latin typeface="Times New Roman" panose="02020603050405020304" pitchFamily="18" charset="0"/>
                <a:cs typeface="Times New Roman" panose="02020603050405020304" pitchFamily="18" charset="0"/>
              </a:rPr>
              <a:t> de toucher le visage </a:t>
            </a:r>
            <a:r>
              <a:rPr lang="en-US" sz="3000" dirty="0" err="1">
                <a:latin typeface="Times New Roman" panose="02020603050405020304" pitchFamily="18" charset="0"/>
                <a:cs typeface="Times New Roman" panose="02020603050405020304" pitchFamily="18" charset="0"/>
              </a:rPr>
              <a:t>lors</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d’une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expérience</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033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19287</TotalTime>
  <Words>2426</Words>
  <Application>Microsoft Office PowerPoint</Application>
  <PresentationFormat>Widescreen</PresentationFormat>
  <Paragraphs>270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Times New Roman</vt:lpstr>
      <vt:lpstr>Wingdings</vt:lpstr>
      <vt:lpstr>Office Theme</vt:lpstr>
      <vt:lpstr>Le laboratoire et la sécurité</vt:lpstr>
      <vt:lpstr>Que sont quelques attentes/règles d’un laboratoire, dans votre opinion?</vt:lpstr>
      <vt:lpstr>Les outils de sécurité dans la salle 245</vt:lpstr>
      <vt:lpstr>S’il y a un feu</vt:lpstr>
      <vt:lpstr>L’utilisation d’un extincteur de feu</vt:lpstr>
      <vt:lpstr>L’utilisation d’une couverture de feu</vt:lpstr>
      <vt:lpstr>L’utilisation de la douche oculaire</vt:lpstr>
      <vt:lpstr>L’utilisation de la douche d’urgence</vt:lpstr>
      <vt:lpstr>Des choses à porter lors d’effectuer une expérience</vt:lpstr>
      <vt:lpstr>La hotte du laboratoire (une sorbonne)</vt:lpstr>
      <vt:lpstr>D’autres points importants</vt:lpstr>
      <vt:lpstr>Encore d’autres points importants</vt:lpstr>
      <vt:lpstr>Et encore d’autres points importants</vt:lpstr>
      <vt:lpstr>Les symboles du Système d’information sur les matières dangereuses au travail, S.I.M.D.U.T.</vt:lpstr>
      <vt:lpstr>Le système du N.F.P.A. – le « diamant du feu »</vt:lpstr>
      <vt:lpstr>Le système du N.F.P.A.</vt:lpstr>
      <vt:lpstr>Le système du N.F.P.A., plus détaillé</vt:lpstr>
      <vt:lpstr>Comparez des produits en utilisant le système du N.F.P.A.</vt:lpstr>
      <vt:lpstr>Des « Material Safety Data Sheets », MSDS</vt:lpstr>
      <vt:lpstr>Des avertissements souvent trouvés sur les produits domestiques</vt:lpstr>
      <vt:lpstr>Récapitulons!</vt:lpstr>
      <vt:lpstr>Questions de révision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Théorie atomique</dc:title>
  <dc:creator>Jeff O'Keefe</dc:creator>
  <cp:lastModifiedBy>Jeff O'Keefe</cp:lastModifiedBy>
  <cp:revision>417</cp:revision>
  <dcterms:created xsi:type="dcterms:W3CDTF">2014-09-20T16:52:34Z</dcterms:created>
  <dcterms:modified xsi:type="dcterms:W3CDTF">2020-08-21T20:29:45Z</dcterms:modified>
</cp:coreProperties>
</file>