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1"/>
  </p:notesMasterIdLst>
  <p:sldIdLst>
    <p:sldId id="256" r:id="rId2"/>
    <p:sldId id="275" r:id="rId3"/>
    <p:sldId id="265" r:id="rId4"/>
    <p:sldId id="278" r:id="rId5"/>
    <p:sldId id="283" r:id="rId6"/>
    <p:sldId id="284" r:id="rId7"/>
    <p:sldId id="285" r:id="rId8"/>
    <p:sldId id="259" r:id="rId9"/>
    <p:sldId id="286" r:id="rId10"/>
    <p:sldId id="269" r:id="rId11"/>
    <p:sldId id="270" r:id="rId12"/>
    <p:sldId id="260" r:id="rId13"/>
    <p:sldId id="266" r:id="rId14"/>
    <p:sldId id="267" r:id="rId15"/>
    <p:sldId id="257" r:id="rId16"/>
    <p:sldId id="258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O'Keefe" initials="JO" lastIdx="1" clrIdx="0">
    <p:extLst>
      <p:ext uri="{19B8F6BF-5375-455C-9EA6-DF929625EA0E}">
        <p15:presenceInfo xmlns:p15="http://schemas.microsoft.com/office/powerpoint/2012/main" userId="38bae9c582d648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4DAF-5CE0-4749-96D7-2CA17DFB30DA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73715-978D-4BDC-9975-9068DE74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3715-978D-4BDC-9975-9068DE74B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fr-CA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fr-CA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99FFA7F7-891C-B64F-A28F-7E5C0FF0A037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3BE8F-60AC-3C44-BBEB-45E14BEC6BD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46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3D3B-72F1-B84F-975C-5F469B10DD2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48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73C74-B645-8544-B16C-CA513A4FB93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857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A59AB-5C09-B749-93F8-5B381D71BE1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019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1CD09-F002-FE46-9796-9EBE9AA52E1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3789C-5222-D241-99DE-04A90D2F323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17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10C6-109B-9640-99F7-F76F0BCBEA4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87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A31C9-FBC7-F947-996F-A58BB122252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1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5F0C-E1D8-EF4C-8BCD-E3760D14976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22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CF66E-6AA9-DF46-BE38-045D229E820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69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r-CA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fr-CA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A997179-DC1B-A547-A8FB-BD4134BF5B24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commons.wikimedia.org/wiki/File:Van_de_graaff_generator_s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2516" y="476672"/>
            <a:ext cx="9289032" cy="1152128"/>
          </a:xfrm>
        </p:spPr>
        <p:txBody>
          <a:bodyPr/>
          <a:lstStyle/>
          <a:p>
            <a:pPr algn="ctr"/>
            <a:r>
              <a:rPr lang="fr-C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nap ITC" charset="0"/>
              </a:rPr>
              <a:t>Les charges et le transfert des charges </a:t>
            </a: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  <a:latin typeface="Snap ITC" charset="0"/>
            </a:endParaRPr>
          </a:p>
        </p:txBody>
      </p:sp>
      <p:pic>
        <p:nvPicPr>
          <p:cNvPr id="2055" name="Picture 7" descr="http://imagecache2.allposters.com/images/pic/EUR/2300-8501~Lightning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93282"/>
            <a:ext cx="385603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8576" y="5964535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PowerPoint 1.1.2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Les conducteurs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2966864" cy="5153744"/>
          </a:xfrm>
        </p:spPr>
        <p:txBody>
          <a:bodyPr/>
          <a:lstStyle/>
          <a:p>
            <a:r>
              <a:rPr lang="fr-CA" dirty="0"/>
              <a:t>Les matériaux qui favorisent le déplacement </a:t>
            </a:r>
            <a:r>
              <a:rPr lang="fr-CA" dirty="0" smtClean="0"/>
              <a:t>des charges (des électrons).</a:t>
            </a:r>
            <a:endParaRPr lang="fr-CA" dirty="0"/>
          </a:p>
          <a:p>
            <a:r>
              <a:rPr lang="fr-CA" dirty="0"/>
              <a:t>Ex :  la plupart des métaux</a:t>
            </a:r>
            <a:endParaRPr lang="en-US" dirty="0"/>
          </a:p>
          <a:p>
            <a:endParaRPr lang="fr-CA" dirty="0"/>
          </a:p>
        </p:txBody>
      </p:sp>
      <p:pic>
        <p:nvPicPr>
          <p:cNvPr id="2050" name="Picture 2" descr="https://upload.wikimedia.org/wikipedia/commons/7/74/Stranded_lamp_w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1600"/>
            <a:ext cx="5428376" cy="545301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81000"/>
            <a:ext cx="7164288" cy="990600"/>
          </a:xfrm>
        </p:spPr>
        <p:txBody>
          <a:bodyPr/>
          <a:lstStyle/>
          <a:p>
            <a:r>
              <a:rPr lang="fr-CA" sz="3200" dirty="0"/>
              <a:t>L’unité de mesure des charges,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/>
              <a:t>le</a:t>
            </a:r>
            <a:r>
              <a:rPr lang="fr-CA" sz="3200" b="1" i="1" dirty="0" smtClean="0"/>
              <a:t> coulomb, C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4649688"/>
          </a:xfrm>
        </p:spPr>
        <p:txBody>
          <a:bodyPr/>
          <a:lstStyle/>
          <a:p>
            <a:r>
              <a:rPr lang="fr-CA" dirty="0"/>
              <a:t>Pour produire une charge de 1 C, il faut ajouter ou </a:t>
            </a:r>
            <a:r>
              <a:rPr lang="fr-CA" dirty="0" smtClean="0"/>
              <a:t>retirer 6,25 x 10</a:t>
            </a:r>
            <a:r>
              <a:rPr lang="fr-CA" baseline="30000" dirty="0" smtClean="0"/>
              <a:t>18</a:t>
            </a:r>
            <a:r>
              <a:rPr lang="fr-CA" dirty="0" smtClean="0"/>
              <a:t> électrons.</a:t>
            </a:r>
          </a:p>
          <a:p>
            <a:r>
              <a:rPr lang="fr-CA" dirty="0" smtClean="0"/>
              <a:t>1 C = 6,25 </a:t>
            </a:r>
            <a:r>
              <a:rPr lang="fr-CA" dirty="0"/>
              <a:t>x 10</a:t>
            </a:r>
            <a:r>
              <a:rPr lang="fr-CA" baseline="30000" dirty="0"/>
              <a:t>18</a:t>
            </a:r>
            <a:r>
              <a:rPr lang="fr-CA" dirty="0"/>
              <a:t> électrons </a:t>
            </a:r>
            <a:endParaRPr lang="fr-CA" dirty="0" smtClean="0"/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  = </a:t>
            </a:r>
            <a:r>
              <a:rPr lang="fr-CA" dirty="0"/>
              <a:t>6 250 000 000 000 000 000 électrons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</a:rPr>
              <a:t>Charges non-équilibrées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charset="0"/>
              <a:buChar char=""/>
            </a:pPr>
            <a:r>
              <a:rPr lang="fr-CA" dirty="0"/>
              <a:t>Électricité statique dont les charges se déplacent</a:t>
            </a:r>
          </a:p>
          <a:p>
            <a:pPr>
              <a:buFontTx/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http://www.ilankelman.org/disasterdeaths/light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http://www.bigfoto.com/themes/nature/sky/lightning-2a7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CA" dirty="0"/>
              <a:t>L</a:t>
            </a:r>
            <a:r>
              <a:rPr lang="ja-JP" altLang="fr-CA" dirty="0">
                <a:latin typeface="Arial"/>
              </a:rPr>
              <a:t>’</a:t>
            </a:r>
            <a:r>
              <a:rPr lang="fr-CA" dirty="0"/>
              <a:t>attraction du coup de foudre</a:t>
            </a:r>
          </a:p>
        </p:txBody>
      </p:sp>
      <p:pic>
        <p:nvPicPr>
          <p:cNvPr id="4100" name="Picture 4" descr="Lightning%20P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268413"/>
            <a:ext cx="3827463" cy="537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Ce qui cause un coup de foudre: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 cours d</a:t>
            </a:r>
            <a:r>
              <a:rPr lang="ja-JP" altLang="fr-CA" dirty="0">
                <a:latin typeface="Arial"/>
              </a:rPr>
              <a:t>’</a:t>
            </a:r>
            <a:r>
              <a:rPr lang="fr-CA" dirty="0"/>
              <a:t>un orage, des </a:t>
            </a:r>
            <a:r>
              <a:rPr lang="fr-CA" dirty="0" smtClean="0">
                <a:solidFill>
                  <a:srgbClr val="C00000"/>
                </a:solidFill>
              </a:rPr>
              <a:t>gouttelettes d’eau</a:t>
            </a:r>
            <a:r>
              <a:rPr lang="fr-CA" dirty="0" smtClean="0"/>
              <a:t> </a:t>
            </a:r>
            <a:r>
              <a:rPr lang="fr-CA" dirty="0"/>
              <a:t>et des </a:t>
            </a:r>
            <a:r>
              <a:rPr lang="fr-CA" dirty="0">
                <a:solidFill>
                  <a:srgbClr val="C00000"/>
                </a:solidFill>
              </a:rPr>
              <a:t>cristaux de glace</a:t>
            </a:r>
            <a:r>
              <a:rPr lang="fr-CA" dirty="0"/>
              <a:t> dans les nuages sont secoués par des vents violents, de sorte </a:t>
            </a:r>
            <a:r>
              <a:rPr lang="fr-CA" dirty="0" err="1"/>
              <a:t>qu</a:t>
            </a:r>
            <a:r>
              <a:rPr lang="ja-JP" altLang="fr-CA" dirty="0">
                <a:latin typeface="Arial"/>
              </a:rPr>
              <a:t>’</a:t>
            </a:r>
            <a:r>
              <a:rPr lang="fr-CA" dirty="0"/>
              <a:t>ils entrent en collision et </a:t>
            </a:r>
            <a:r>
              <a:rPr lang="fr-CA" b="1" i="1" u="sng" dirty="0"/>
              <a:t>se frottent les uns contre les autres</a:t>
            </a:r>
            <a:r>
              <a:rPr lang="fr-CA" dirty="0"/>
              <a:t> causant la production d</a:t>
            </a:r>
            <a:r>
              <a:rPr lang="ja-JP" altLang="fr-CA" dirty="0">
                <a:latin typeface="Arial"/>
              </a:rPr>
              <a:t>’</a:t>
            </a:r>
            <a:r>
              <a:rPr lang="fr-CA" dirty="0"/>
              <a:t>électricité statique sous la forme d</a:t>
            </a:r>
            <a:r>
              <a:rPr lang="ja-JP" altLang="fr-CA" dirty="0">
                <a:latin typeface="Arial"/>
              </a:rPr>
              <a:t>’</a:t>
            </a:r>
            <a:r>
              <a:rPr lang="fr-CA" dirty="0"/>
              <a:t>une </a:t>
            </a:r>
            <a:r>
              <a:rPr lang="fr-CA" dirty="0">
                <a:solidFill>
                  <a:srgbClr val="C00000"/>
                </a:solidFill>
              </a:rPr>
              <a:t>étincelle</a:t>
            </a:r>
            <a:r>
              <a:rPr lang="fr-CA" dirty="0"/>
              <a:t> massive…..un éclair!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applications de </a:t>
            </a:r>
            <a:r>
              <a:rPr lang="en-US" dirty="0" err="1" smtClean="0"/>
              <a:t>l’électricité</a:t>
            </a:r>
            <a:r>
              <a:rPr lang="en-US" dirty="0" smtClean="0"/>
              <a:t> </a:t>
            </a:r>
            <a:r>
              <a:rPr lang="en-US" dirty="0" err="1" smtClean="0"/>
              <a:t>statique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36" y="3813754"/>
            <a:ext cx="4191000" cy="617240"/>
          </a:xfrm>
        </p:spPr>
        <p:txBody>
          <a:bodyPr/>
          <a:lstStyle/>
          <a:p>
            <a:pPr marL="0" lvl="0" indent="0">
              <a:buNone/>
            </a:pPr>
            <a:r>
              <a:rPr lang="fr-CA" sz="2400" dirty="0"/>
              <a:t>La peinture des automobiles</a:t>
            </a:r>
            <a:r>
              <a:rPr lang="fr-CA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47756" y="6330272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A" sz="2400" dirty="0" smtClean="0"/>
              <a:t>Ioniseur</a:t>
            </a:r>
            <a:endParaRPr lang="en-US" sz="2400" dirty="0"/>
          </a:p>
        </p:txBody>
      </p:sp>
      <p:pic>
        <p:nvPicPr>
          <p:cNvPr id="1028" name="Picture 4" descr="http://johnmcshane.com/wp-content/uploads/2012/02/IMG_0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42459"/>
            <a:ext cx="3072341" cy="23042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yaysave.com/media/catalog/product/cache/1/image/9df78eab33525d08d6e5fb8d27136e95/1/6/161224515151fac2168e07e8.228611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6" b="35896"/>
          <a:stretch/>
        </p:blipFill>
        <p:spPr bwMode="auto">
          <a:xfrm>
            <a:off x="4782338" y="1442459"/>
            <a:ext cx="4011960" cy="115212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4134" y="2739413"/>
            <a:ext cx="386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CA" sz="2400" dirty="0" smtClean="0"/>
              <a:t>Les pellicules de plastique.</a:t>
            </a:r>
            <a:endParaRPr lang="en-US" sz="2400" dirty="0"/>
          </a:p>
        </p:txBody>
      </p:sp>
      <p:pic>
        <p:nvPicPr>
          <p:cNvPr id="1034" name="Picture 10" descr="http://upload.wikimedia.org/wikipedia/commons/thumb/1/16/Air_ionizer_and_collection_plate.jpg/640px-Air_ionizer_and_collection_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54" y="3345904"/>
            <a:ext cx="1660525" cy="28681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lueair 203 HEPASilent Air Purif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62" y="4329901"/>
            <a:ext cx="1428750" cy="19050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8343" y="626283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Purificateur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0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Générateur</a:t>
            </a:r>
            <a:r>
              <a:rPr lang="en-CA" dirty="0" smtClean="0"/>
              <a:t> de Van de </a:t>
            </a:r>
            <a:r>
              <a:rPr lang="en-CA" dirty="0" err="1" smtClean="0"/>
              <a:t>Graaff</a:t>
            </a:r>
            <a:endParaRPr lang="en-CA" dirty="0"/>
          </a:p>
        </p:txBody>
      </p:sp>
      <p:pic>
        <p:nvPicPr>
          <p:cNvPr id="1026" name="Picture 2" descr="https://upload.wikimedia.org/wikipedia/commons/thumb/8/82/Van_de_graaff_generator_sm.jpg/170px-Van_de_graaff_generator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376264" cy="451490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0568" y="1275437"/>
            <a:ext cx="43268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-t-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c/c2/Van_de_graaf_generator.svg/563px-Van_de_graaf_generat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00" y="1844824"/>
            <a:ext cx="4799595" cy="47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Générateur</a:t>
            </a:r>
            <a:r>
              <a:rPr lang="en-CA" dirty="0" smtClean="0"/>
              <a:t> de Van de </a:t>
            </a:r>
            <a:r>
              <a:rPr lang="en-CA" dirty="0" err="1" smtClean="0"/>
              <a:t>Graaff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305316"/>
            <a:ext cx="432682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-t-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c/c2/Van_de_graaf_generator.svg/563px-Van_de_graaf_generato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36" y="1864715"/>
            <a:ext cx="4588620" cy="45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2066144"/>
            <a:ext cx="47525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Sphère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creuse avec des charges positives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Électrode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connectée (E2) à la sphère, un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peigne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au plus près de la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courroie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Poulie supérieure (en Nylon)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Partie de la courroie chargée positivement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Partie de la courroie chargée négativement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Poulie inférieur (en Téflon), son axe est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relié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un moteur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É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lectrode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inférieure (E1) destinée à collecter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les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 négatives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Sphère chargé négativement utilisée pour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décharger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boule principale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Étincelle ou arc électrique produit par la </a:t>
            </a:r>
            <a:r>
              <a:rPr lang="fr-CA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différence </a:t>
            </a:r>
            <a:r>
              <a:rPr lang="fr-CA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potentiel</a:t>
            </a:r>
            <a:endParaRPr lang="en-CA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82" y="503866"/>
            <a:ext cx="7257491" cy="484592"/>
          </a:xfrm>
        </p:spPr>
        <p:txBody>
          <a:bodyPr/>
          <a:lstStyle/>
          <a:p>
            <a:r>
              <a:rPr lang="en-CA" sz="3400" dirty="0" err="1" smtClean="0"/>
              <a:t>Remplissez</a:t>
            </a:r>
            <a:r>
              <a:rPr lang="en-CA" sz="3400" dirty="0" smtClean="0"/>
              <a:t> le tableau </a:t>
            </a:r>
            <a:r>
              <a:rPr lang="en-CA" sz="3400" dirty="0" err="1" smtClean="0"/>
              <a:t>suivant</a:t>
            </a:r>
            <a:endParaRPr lang="en-CA" sz="3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79446"/>
              </p:ext>
            </p:extLst>
          </p:nvPr>
        </p:nvGraphicFramePr>
        <p:xfrm>
          <a:off x="0" y="1300328"/>
          <a:ext cx="8964490" cy="4379398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411760"/>
                <a:gridCol w="1440160"/>
                <a:gridCol w="1526774"/>
                <a:gridCol w="1792898"/>
                <a:gridCol w="1792898"/>
              </a:tblGrid>
              <a:tr h="1877165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Particule</a:t>
                      </a:r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subatomique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Masse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Où</a:t>
                      </a:r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elle</a:t>
                      </a:r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trouve</a:t>
                      </a:r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l’atome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Statique</a:t>
                      </a:r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CA" sz="3100" baseline="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mobile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95">
                <a:tc>
                  <a:txBody>
                    <a:bodyPr/>
                    <a:lstStyle/>
                    <a:p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295">
                <a:tc>
                  <a:txBody>
                    <a:bodyPr/>
                    <a:lstStyle/>
                    <a:p>
                      <a:r>
                        <a:rPr lang="en-CA" sz="31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608">
                <a:tc>
                  <a:txBody>
                    <a:bodyPr/>
                    <a:lstStyle/>
                    <a:p>
                      <a:r>
                        <a:rPr lang="en-CA" sz="3100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Électron</a:t>
                      </a:r>
                      <a:endParaRPr lang="en-CA" sz="31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3264" y="3433468"/>
            <a:ext cx="60785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475" y="4274830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8950" y="4945636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2569" y="3433468"/>
            <a:ext cx="146546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569" y="4272625"/>
            <a:ext cx="146546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4506" y="5050132"/>
            <a:ext cx="168347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≈0 </a:t>
            </a:r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1308" y="3397074"/>
            <a:ext cx="124425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1308" y="4162676"/>
            <a:ext cx="124425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0628" y="4757745"/>
            <a:ext cx="18982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</a:p>
          <a:p>
            <a:r>
              <a:rPr lang="en-CA" sz="2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8905" y="3340860"/>
            <a:ext cx="14221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statique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905" y="4064379"/>
            <a:ext cx="14221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statique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8905" y="4945636"/>
            <a:ext cx="128913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endParaRPr lang="en-CA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43746"/>
            <a:ext cx="8964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valence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déplacer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assez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librement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interagir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5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5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molecules.</a:t>
            </a:r>
            <a:endParaRPr lang="en-US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487" y="1410497"/>
            <a:ext cx="4714780" cy="1085621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1. Des </a:t>
            </a:r>
            <a:r>
              <a:rPr lang="fr-CA" dirty="0"/>
              <a:t>charges de </a:t>
            </a:r>
            <a:r>
              <a:rPr lang="fr-CA" dirty="0" smtClean="0"/>
              <a:t>signes </a:t>
            </a:r>
            <a:r>
              <a:rPr lang="fr-CA" dirty="0"/>
              <a:t>opposés </a:t>
            </a:r>
            <a:r>
              <a:rPr lang="fr-CA" dirty="0" smtClean="0"/>
              <a:t>s’attirent</a:t>
            </a:r>
            <a:endParaRPr lang="fr-CA" dirty="0"/>
          </a:p>
        </p:txBody>
      </p:sp>
      <p:sp>
        <p:nvSpPr>
          <p:cNvPr id="8" name="Oval 7"/>
          <p:cNvSpPr/>
          <p:nvPr/>
        </p:nvSpPr>
        <p:spPr>
          <a:xfrm>
            <a:off x="5141263" y="1263875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5177267" y="1299879"/>
            <a:ext cx="1224136" cy="1224136"/>
          </a:xfrm>
          <a:prstGeom prst="mathPl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91491" y="1271983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7863499" y="1343991"/>
            <a:ext cx="1152128" cy="1152128"/>
          </a:xfrm>
          <a:prstGeom prst="mathMin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73411" y="1627138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7114803" y="1633503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60703" y="3246382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1196707" y="3282386"/>
            <a:ext cx="1224136" cy="1224136"/>
          </a:xfrm>
          <a:prstGeom prst="mathPl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18798" y="3246382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2654802" y="3282386"/>
            <a:ext cx="1224136" cy="1224136"/>
          </a:xfrm>
          <a:prstGeom prst="mathPl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001497" y="3606422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H="1">
            <a:off x="350680" y="3606422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H="1">
            <a:off x="4725828" y="3606422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351026" y="3606422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91782" y="3244094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5563790" y="3316102"/>
            <a:ext cx="1152128" cy="1152128"/>
          </a:xfrm>
          <a:prstGeom prst="mathMin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77875" y="3244094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7049883" y="3316102"/>
            <a:ext cx="1152128" cy="1152128"/>
          </a:xfrm>
          <a:prstGeom prst="mathMin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76315" y="5355828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8313" y="2667428"/>
            <a:ext cx="8541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kern="0" dirty="0" smtClean="0">
                <a:solidFill>
                  <a:srgbClr val="006600"/>
                </a:solidFill>
                <a:latin typeface="Arial"/>
                <a:ea typeface="ＭＳ Ｐゴシック"/>
              </a:rPr>
              <a:t>2. Des </a:t>
            </a:r>
            <a:r>
              <a:rPr lang="fr-CA" sz="3200" kern="0" dirty="0">
                <a:solidFill>
                  <a:srgbClr val="006600"/>
                </a:solidFill>
                <a:latin typeface="Arial"/>
                <a:ea typeface="ＭＳ Ｐゴシック"/>
              </a:rPr>
              <a:t>charges de même signe se </a:t>
            </a:r>
            <a:r>
              <a:rPr lang="fr-CA" sz="3200" kern="0" dirty="0" smtClean="0">
                <a:solidFill>
                  <a:srgbClr val="006600"/>
                </a:solidFill>
                <a:latin typeface="Arial"/>
                <a:ea typeface="ＭＳ Ｐゴシック"/>
              </a:rPr>
              <a:t>repoussent</a:t>
            </a:r>
            <a:endParaRPr lang="fr-CA" sz="3200" kern="0" dirty="0">
              <a:solidFill>
                <a:srgbClr val="006600"/>
              </a:solidFill>
              <a:latin typeface="Arial"/>
              <a:ea typeface="ＭＳ Ｐゴシック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2487" y="449173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kern="0" dirty="0" smtClean="0">
                <a:solidFill>
                  <a:srgbClr val="006600"/>
                </a:solidFill>
                <a:latin typeface="Arial"/>
                <a:ea typeface="ＭＳ Ｐゴシック"/>
              </a:rPr>
              <a:t>3. Les </a:t>
            </a:r>
            <a:r>
              <a:rPr lang="fr-CA" sz="3200" kern="0" dirty="0">
                <a:solidFill>
                  <a:srgbClr val="006600"/>
                </a:solidFill>
                <a:latin typeface="Arial"/>
                <a:ea typeface="ＭＳ Ｐゴシック"/>
              </a:rPr>
              <a:t>objets chargés attirent les objets neutres (ou non chargés</a:t>
            </a:r>
            <a:r>
              <a:rPr lang="fr-CA" sz="3200" kern="0" dirty="0" smtClean="0">
                <a:solidFill>
                  <a:srgbClr val="006600"/>
                </a:solidFill>
                <a:latin typeface="Arial"/>
                <a:ea typeface="ＭＳ Ｐゴシック"/>
              </a:rPr>
              <a:t>)</a:t>
            </a:r>
            <a:endParaRPr lang="fr-CA" sz="3200" kern="0" dirty="0">
              <a:solidFill>
                <a:srgbClr val="006600"/>
              </a:solidFill>
              <a:latin typeface="Arial"/>
              <a:ea typeface="ＭＳ Ｐゴシック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4785" y="29438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CA" sz="32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Les lois des charges</a:t>
            </a:r>
            <a:endParaRPr lang="fr-CA" sz="3200" b="1" kern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05029" y="5355828"/>
            <a:ext cx="1296144" cy="1296144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6841033" y="5391832"/>
            <a:ext cx="1224136" cy="1224136"/>
          </a:xfrm>
          <a:prstGeom prst="mathPl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4608363" y="5568950"/>
            <a:ext cx="432048" cy="432048"/>
          </a:xfrm>
          <a:prstGeom prst="mathPl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>
            <a:off x="4651066" y="6106091"/>
            <a:ext cx="372731" cy="372731"/>
          </a:xfrm>
          <a:prstGeom prst="mathMinus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490883" y="5734468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flipH="1">
            <a:off x="6138955" y="5734468"/>
            <a:ext cx="648072" cy="576064"/>
          </a:xfrm>
          <a:prstGeom prst="rightArrow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13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14" grpId="0"/>
      <p:bldP spid="39" grpId="0"/>
      <p:bldP spid="42" grpId="0" animBg="1"/>
      <p:bldP spid="43" grpId="0" animBg="1"/>
      <p:bldP spid="41" grpId="0" animBg="1"/>
      <p:bldP spid="44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400800" cy="6858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déplacement</a:t>
            </a:r>
            <a:r>
              <a:rPr lang="en-US" dirty="0" smtClean="0"/>
              <a:t> des </a:t>
            </a:r>
            <a:r>
              <a:rPr lang="en-US" dirty="0" err="1" smtClean="0"/>
              <a:t>électrons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28655"/>
            <a:ext cx="92136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attirés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charges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opposées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protons (+).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" y="1159268"/>
            <a:ext cx="64604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déplacent-ils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900" y="4701099"/>
            <a:ext cx="917591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arrive à un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electron (-)?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00" y="5681608"/>
            <a:ext cx="919514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arrive à un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gagne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élecctron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404" y="5160726"/>
            <a:ext cx="615867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acquiert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positive.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404" y="6288613"/>
            <a:ext cx="624523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acquiert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2012books.lardbucket.org/books/principles-of-general-chemistry-v1.0/section_12/49a66e9a29539a54a004621c4cdf64f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3"/>
          <a:stretch/>
        </p:blipFill>
        <p:spPr bwMode="auto">
          <a:xfrm>
            <a:off x="2658211" y="2445876"/>
            <a:ext cx="3304191" cy="211725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9072" y="3494816"/>
            <a:ext cx="6190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0093" y="3504503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344" y="3496641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5" name="Oval 14"/>
          <p:cNvSpPr/>
          <p:nvPr/>
        </p:nvSpPr>
        <p:spPr>
          <a:xfrm>
            <a:off x="7329251" y="358333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29251" y="38396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7027" y="3421513"/>
            <a:ext cx="723647" cy="723647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25971" y="3425603"/>
            <a:ext cx="723647" cy="723647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563888" y="4146539"/>
            <a:ext cx="72008" cy="72008"/>
          </a:xfrm>
          <a:prstGeom prst="line">
            <a:avLst/>
          </a:prstGeom>
          <a:ln w="31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 animBg="1"/>
      <p:bldP spid="16" grpId="0" animBg="1"/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836" y="1310857"/>
            <a:ext cx="8229600" cy="1125579"/>
          </a:xfrm>
        </p:spPr>
        <p:txBody>
          <a:bodyPr/>
          <a:lstStyle/>
          <a:p>
            <a:r>
              <a:rPr lang="fr-CA" dirty="0" smtClean="0"/>
              <a:t>Le </a:t>
            </a:r>
            <a:r>
              <a:rPr lang="fr-CA" dirty="0"/>
              <a:t>nombre de charge positive est égale au nombre de charge </a:t>
            </a:r>
            <a:r>
              <a:rPr lang="fr-CA" dirty="0" smtClean="0"/>
              <a:t>négative</a:t>
            </a:r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1593460" y="6171981"/>
            <a:ext cx="59570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Un objet avec </a:t>
            </a:r>
            <a:r>
              <a:rPr lang="en-US" sz="3100" dirty="0" err="1" smtClean="0"/>
              <a:t>une</a:t>
            </a:r>
            <a:r>
              <a:rPr lang="en-US" sz="3100" dirty="0" smtClean="0"/>
              <a:t> charge </a:t>
            </a:r>
            <a:r>
              <a:rPr lang="en-US" sz="3100" dirty="0" err="1" smtClean="0"/>
              <a:t>neutre</a:t>
            </a:r>
            <a:endParaRPr lang="en-US" sz="3100" dirty="0"/>
          </a:p>
        </p:txBody>
      </p:sp>
      <p:sp>
        <p:nvSpPr>
          <p:cNvPr id="4" name="Cube 3"/>
          <p:cNvSpPr/>
          <p:nvPr/>
        </p:nvSpPr>
        <p:spPr>
          <a:xfrm>
            <a:off x="3275856" y="2780928"/>
            <a:ext cx="3024336" cy="3024336"/>
          </a:xfrm>
          <a:prstGeom prst="cub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3887924" y="3935928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4650720" y="3172612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694276" y="4305280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4788024" y="408582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707904" y="5141278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5045968" y="431895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5034890" y="2910152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3850812" y="3117790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4125" y="411566"/>
            <a:ext cx="6147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CA" sz="32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Neutralité (absence de charge</a:t>
            </a:r>
            <a:r>
              <a:rPr lang="fr-CA" sz="32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)</a:t>
            </a:r>
            <a:endParaRPr lang="fr-CA" sz="3200" kern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3563888" y="4573552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4716015" y="460661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671026" y="3398982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4290280" y="2727818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094908" y="3089491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525848" y="2802462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4575435" y="361468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4229704" y="476737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3960107" y="5278229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4283968" y="4410122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7337226" y="3702939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7291206" y="4020298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72948" y="3599237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72948" y="3981150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lus 32"/>
          <p:cNvSpPr/>
          <p:nvPr/>
        </p:nvSpPr>
        <p:spPr>
          <a:xfrm>
            <a:off x="4323074" y="3731080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3405866" y="3747745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41168" y="4867322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>
            <a:off x="3405866" y="5302721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4215395" y="311064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4803271" y="541000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3565273" y="4246577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5762735" y="3824669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5706382" y="4905710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>
            <a:off x="3844521" y="351718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4283276" y="394066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>
            <a:off x="4278050" y="5007663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>
            <a:off x="3478190" y="316807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>
            <a:off x="5002421" y="514233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5022621" y="370095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3319851" y="4870419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4965885" y="496665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>
            <a:off x="5787264" y="4505756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1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 </a:t>
            </a:r>
            <a:r>
              <a:rPr lang="fr-CA" dirty="0"/>
              <a:t>nombre de charge positive est plus grand que le nombre de charge </a:t>
            </a:r>
            <a:r>
              <a:rPr lang="fr-CA" dirty="0" smtClean="0"/>
              <a:t>négative</a:t>
            </a:r>
            <a:endParaRPr lang="fr-CA" dirty="0"/>
          </a:p>
        </p:txBody>
      </p:sp>
      <p:sp>
        <p:nvSpPr>
          <p:cNvPr id="2" name="TextBox 1"/>
          <p:cNvSpPr txBox="1"/>
          <p:nvPr/>
        </p:nvSpPr>
        <p:spPr>
          <a:xfrm>
            <a:off x="2953533" y="332656"/>
            <a:ext cx="3257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CA" sz="32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Charge </a:t>
            </a:r>
            <a:r>
              <a:rPr lang="fr-CA" sz="32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positive</a:t>
            </a:r>
            <a:endParaRPr lang="fr-CA" sz="3200" b="1" kern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3655" y="6171981"/>
            <a:ext cx="61766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Un objet avec </a:t>
            </a:r>
            <a:r>
              <a:rPr lang="en-US" sz="3100" dirty="0" err="1" smtClean="0"/>
              <a:t>une</a:t>
            </a:r>
            <a:r>
              <a:rPr lang="en-US" sz="3100" dirty="0" smtClean="0"/>
              <a:t> charge positive</a:t>
            </a:r>
            <a:endParaRPr lang="en-US" sz="3100" dirty="0"/>
          </a:p>
        </p:txBody>
      </p:sp>
      <p:sp>
        <p:nvSpPr>
          <p:cNvPr id="37" name="Cube 36"/>
          <p:cNvSpPr/>
          <p:nvPr/>
        </p:nvSpPr>
        <p:spPr>
          <a:xfrm>
            <a:off x="4143729" y="2862983"/>
            <a:ext cx="3024336" cy="3024336"/>
          </a:xfrm>
          <a:prstGeom prst="cub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4755797" y="4017983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5518593" y="3254667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6562149" y="4387335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5655897" y="4167879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4575777" y="5223333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5913841" y="4401009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5902763" y="2992207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4718685" y="3199845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6538899" y="348103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5158153" y="2809873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>
            <a:off x="5962781" y="3171546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inus 50"/>
          <p:cNvSpPr/>
          <p:nvPr/>
        </p:nvSpPr>
        <p:spPr>
          <a:xfrm>
            <a:off x="6393721" y="288451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/>
          <p:cNvSpPr/>
          <p:nvPr/>
        </p:nvSpPr>
        <p:spPr>
          <a:xfrm>
            <a:off x="5443308" y="3696739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inus 53"/>
          <p:cNvSpPr/>
          <p:nvPr/>
        </p:nvSpPr>
        <p:spPr>
          <a:xfrm>
            <a:off x="4827980" y="536028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lus 54"/>
          <p:cNvSpPr/>
          <p:nvPr/>
        </p:nvSpPr>
        <p:spPr>
          <a:xfrm>
            <a:off x="5151841" y="4492177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lus 55"/>
          <p:cNvSpPr/>
          <p:nvPr/>
        </p:nvSpPr>
        <p:spPr>
          <a:xfrm>
            <a:off x="8205099" y="378499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/>
          <p:cNvSpPr/>
          <p:nvPr/>
        </p:nvSpPr>
        <p:spPr>
          <a:xfrm>
            <a:off x="8159079" y="4102353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740821" y="3681292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39057" y="4069687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0" name="Plus 59"/>
          <p:cNvSpPr/>
          <p:nvPr/>
        </p:nvSpPr>
        <p:spPr>
          <a:xfrm>
            <a:off x="5177828" y="3959841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60"/>
          <p:cNvSpPr/>
          <p:nvPr/>
        </p:nvSpPr>
        <p:spPr>
          <a:xfrm>
            <a:off x="4273739" y="3829800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lus 61"/>
          <p:cNvSpPr/>
          <p:nvPr/>
        </p:nvSpPr>
        <p:spPr>
          <a:xfrm>
            <a:off x="5609041" y="4949377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4273739" y="5384776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5083268" y="3192699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5671144" y="5492059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>
            <a:off x="4433146" y="4328632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lus 66"/>
          <p:cNvSpPr/>
          <p:nvPr/>
        </p:nvSpPr>
        <p:spPr>
          <a:xfrm>
            <a:off x="6630608" y="390672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67"/>
          <p:cNvSpPr/>
          <p:nvPr/>
        </p:nvSpPr>
        <p:spPr>
          <a:xfrm>
            <a:off x="6574255" y="4987765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inus 70"/>
          <p:cNvSpPr/>
          <p:nvPr/>
        </p:nvSpPr>
        <p:spPr>
          <a:xfrm>
            <a:off x="5145923" y="5089718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inus 73"/>
          <p:cNvSpPr/>
          <p:nvPr/>
        </p:nvSpPr>
        <p:spPr>
          <a:xfrm>
            <a:off x="5890494" y="3783012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inus 74"/>
          <p:cNvSpPr/>
          <p:nvPr/>
        </p:nvSpPr>
        <p:spPr>
          <a:xfrm>
            <a:off x="4187724" y="495247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27603" y="3007186"/>
            <a:ext cx="3850209" cy="128254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7912" y="2994865"/>
            <a:ext cx="37632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CA" sz="2700" kern="0" dirty="0">
                <a:solidFill>
                  <a:srgbClr val="FFFFFF"/>
                </a:solidFill>
                <a:latin typeface="Arial"/>
                <a:ea typeface="ＭＳ Ｐゴシック"/>
              </a:rPr>
              <a:t>Le matériel qui perd des électrons gagne une charge </a:t>
            </a:r>
            <a:r>
              <a:rPr lang="fr-CA" sz="2700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positive.</a:t>
            </a:r>
            <a:endParaRPr lang="en-US" sz="27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73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" grpId="0" animBg="1"/>
      <p:bldP spid="57" grpId="0" animBg="1"/>
      <p:bldP spid="58" grpId="0"/>
      <p:bldP spid="59" grpId="0"/>
      <p:bldP spid="78" grpId="0" animBg="1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1224806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 </a:t>
            </a:r>
            <a:r>
              <a:rPr lang="fr-CA" dirty="0"/>
              <a:t>nombre de charge négative est plus grand que le nombre de charge </a:t>
            </a:r>
            <a:r>
              <a:rPr lang="fr-CA" dirty="0" smtClean="0"/>
              <a:t>positive</a:t>
            </a:r>
            <a:endParaRPr lang="fr-CA" dirty="0"/>
          </a:p>
        </p:txBody>
      </p:sp>
      <p:sp>
        <p:nvSpPr>
          <p:cNvPr id="2" name="TextBox 1"/>
          <p:cNvSpPr txBox="1"/>
          <p:nvPr/>
        </p:nvSpPr>
        <p:spPr>
          <a:xfrm>
            <a:off x="3122663" y="548680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CA" sz="32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Charge </a:t>
            </a:r>
            <a:r>
              <a:rPr lang="fr-CA" sz="32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</a:rPr>
              <a:t>négative</a:t>
            </a:r>
            <a:endParaRPr lang="fr-CA" sz="3200" b="1" kern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909" y="6171981"/>
            <a:ext cx="633218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Un objet avec </a:t>
            </a:r>
            <a:r>
              <a:rPr lang="en-US" sz="3100" dirty="0" err="1" smtClean="0"/>
              <a:t>une</a:t>
            </a:r>
            <a:r>
              <a:rPr lang="en-US" sz="3100" dirty="0" smtClean="0"/>
              <a:t> </a:t>
            </a:r>
            <a:r>
              <a:rPr lang="en-US" sz="3100" dirty="0"/>
              <a:t>charge </a:t>
            </a:r>
            <a:r>
              <a:rPr lang="en-US" sz="3100" dirty="0" err="1" smtClean="0"/>
              <a:t>négative</a:t>
            </a:r>
            <a:endParaRPr lang="en-US" sz="3100" dirty="0"/>
          </a:p>
        </p:txBody>
      </p:sp>
      <p:sp>
        <p:nvSpPr>
          <p:cNvPr id="6" name="Cube 5"/>
          <p:cNvSpPr/>
          <p:nvPr/>
        </p:nvSpPr>
        <p:spPr>
          <a:xfrm>
            <a:off x="4427984" y="2841474"/>
            <a:ext cx="3024336" cy="3024336"/>
          </a:xfrm>
          <a:prstGeom prst="cube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5040052" y="3996474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6846404" y="4365826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5002940" y="3178336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606483" y="4807538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5632168" y="313855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6823154" y="3459528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442408" y="278836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6247036" y="315003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727563" y="367523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5582882" y="420052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326563" y="527271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8489354" y="3763485"/>
            <a:ext cx="360040" cy="360040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8443334" y="408084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57892" y="3671181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55307" y="4048178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Minus 28"/>
          <p:cNvSpPr/>
          <p:nvPr/>
        </p:nvSpPr>
        <p:spPr>
          <a:xfrm>
            <a:off x="6199627" y="4406552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804248" y="4725866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4579254" y="4265314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6914448" y="3907683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4628913" y="540030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5953751" y="4020810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>
            <a:off x="5453337" y="4681557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5981783" y="5010561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6132947" y="5410923"/>
            <a:ext cx="504056" cy="504056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8594" y="3457078"/>
            <a:ext cx="3855648" cy="1696459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980" y="3388151"/>
            <a:ext cx="3963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700" dirty="0">
                <a:solidFill>
                  <a:srgbClr val="FFFFFF"/>
                </a:solidFill>
              </a:rPr>
              <a:t>Le matériel qui gagne des électrons gagne aussi une charge </a:t>
            </a:r>
            <a:r>
              <a:rPr lang="fr-CA" sz="2700" dirty="0" smtClean="0">
                <a:solidFill>
                  <a:srgbClr val="FFFFFF"/>
                </a:solidFill>
              </a:rPr>
              <a:t>négative.</a:t>
            </a:r>
            <a:endParaRPr lang="fr-CA" sz="2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6" grpId="0" animBg="1"/>
      <p:bldP spid="27" grpId="0"/>
      <p:bldP spid="28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 charge électrostatique</a:t>
            </a:r>
            <a:b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71600"/>
            <a:ext cx="5688632" cy="47216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Une charge produite </a:t>
            </a:r>
            <a:r>
              <a:rPr lang="fr-CA" dirty="0"/>
              <a:t>par frottement ou contact et demeurant très souvent </a:t>
            </a:r>
            <a:r>
              <a:rPr lang="fr-CA" dirty="0" smtClean="0"/>
              <a:t>immobiles.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Les électrons sont transférés entre les surfaces des matériaux frottés ensemble</a:t>
            </a:r>
            <a:r>
              <a:rPr lang="fr-CA" dirty="0" smtClean="0"/>
              <a:t>.</a:t>
            </a:r>
          </a:p>
        </p:txBody>
      </p:sp>
      <p:pic>
        <p:nvPicPr>
          <p:cNvPr id="3074" name="Picture 2" descr="http://soft-matter.seas.harvard.edu/images/8/8e/Tri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914650" cy="55245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Les isolants électriques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Les matériaux qui empêchent le déplacement libre des </a:t>
            </a:r>
            <a:r>
              <a:rPr lang="fr-CA" dirty="0" smtClean="0"/>
              <a:t>charges (des électrons).</a:t>
            </a:r>
            <a:endParaRPr lang="fr-CA" dirty="0"/>
          </a:p>
          <a:p>
            <a:r>
              <a:rPr lang="fr-CA" dirty="0"/>
              <a:t>Ex :  le verre, le plastique, la céramique et le bois</a:t>
            </a:r>
            <a:endParaRPr lang="en-US" dirty="0"/>
          </a:p>
          <a:p>
            <a:endParaRPr lang="fr-CA" dirty="0"/>
          </a:p>
        </p:txBody>
      </p:sp>
      <p:pic>
        <p:nvPicPr>
          <p:cNvPr id="1026" name="Picture 2" descr="https://upload.wikimedia.org/wikipedia/commons/0/0b/Taxus_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738452" cy="27774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f/Glass02.jpg/800px-Glass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52" y="3933056"/>
            <a:ext cx="1968110" cy="27774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6/IPhone_5c_blue_back.jpg/800px-IPhone_5c_blue_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6" y="3933056"/>
            <a:ext cx="1780957" cy="27774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glow design template">
  <a:themeElements>
    <a:clrScheme name="Green glow design templat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Green glow design templat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een glow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glow design template</Template>
  <TotalTime>1129</TotalTime>
  <Words>483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Snap ITC</vt:lpstr>
      <vt:lpstr>Symbol</vt:lpstr>
      <vt:lpstr>Times New Roman</vt:lpstr>
      <vt:lpstr>Wingdings</vt:lpstr>
      <vt:lpstr>Green glow design template</vt:lpstr>
      <vt:lpstr>Les charges et le transfert des charges </vt:lpstr>
      <vt:lpstr>Remplissez le tableau suivant</vt:lpstr>
      <vt:lpstr>PowerPoint Presentation</vt:lpstr>
      <vt:lpstr>Le déplacement des électrons</vt:lpstr>
      <vt:lpstr>PowerPoint Presentation</vt:lpstr>
      <vt:lpstr>PowerPoint Presentation</vt:lpstr>
      <vt:lpstr>PowerPoint Presentation</vt:lpstr>
      <vt:lpstr>   La charge électrostatique  </vt:lpstr>
      <vt:lpstr>Les isolants électriques </vt:lpstr>
      <vt:lpstr>Les conducteurs </vt:lpstr>
      <vt:lpstr>L’unité de mesure des charges,  le coulomb, C </vt:lpstr>
      <vt:lpstr>Charges non-équilibrées</vt:lpstr>
      <vt:lpstr>PowerPoint Presentation</vt:lpstr>
      <vt:lpstr>PowerPoint Presentation</vt:lpstr>
      <vt:lpstr>L’attraction du coup de foudre</vt:lpstr>
      <vt:lpstr>Ce qui cause un coup de foudre:</vt:lpstr>
      <vt:lpstr>Des applications de l’électricité statique</vt:lpstr>
      <vt:lpstr>Générateur de Van de Graaff</vt:lpstr>
      <vt:lpstr>Générateur de Van de Graaff</vt:lpstr>
    </vt:vector>
  </TitlesOfParts>
  <Company>CSCN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qui cause un coup de foudre?</dc:title>
  <dc:creator>admin</dc:creator>
  <cp:lastModifiedBy>Jeff O'Keefe</cp:lastModifiedBy>
  <cp:revision>54</cp:revision>
  <dcterms:created xsi:type="dcterms:W3CDTF">2006-04-03T15:59:53Z</dcterms:created>
  <dcterms:modified xsi:type="dcterms:W3CDTF">2016-12-11T23:40:43Z</dcterms:modified>
</cp:coreProperties>
</file>