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60" r:id="rId5"/>
    <p:sldId id="261" r:id="rId6"/>
    <p:sldId id="270" r:id="rId7"/>
    <p:sldId id="263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CFB7-5E62-4937-B0F6-BAAB361CC18E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D237-6EDB-4B56-ADE2-A76EFFEA1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85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CFB7-5E62-4937-B0F6-BAAB361CC18E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D237-6EDB-4B56-ADE2-A76EFFEA1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1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CFB7-5E62-4937-B0F6-BAAB361CC18E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D237-6EDB-4B56-ADE2-A76EFFEA1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29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CFB7-5E62-4937-B0F6-BAAB361CC18E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D237-6EDB-4B56-ADE2-A76EFFEA1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9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CFB7-5E62-4937-B0F6-BAAB361CC18E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D237-6EDB-4B56-ADE2-A76EFFEA1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58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CFB7-5E62-4937-B0F6-BAAB361CC18E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D237-6EDB-4B56-ADE2-A76EFFEA1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1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CFB7-5E62-4937-B0F6-BAAB361CC18E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D237-6EDB-4B56-ADE2-A76EFFEA1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7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CFB7-5E62-4937-B0F6-BAAB361CC18E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D237-6EDB-4B56-ADE2-A76EFFEA1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28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CFB7-5E62-4937-B0F6-BAAB361CC18E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D237-6EDB-4B56-ADE2-A76EFFEA1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68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CFB7-5E62-4937-B0F6-BAAB361CC18E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D237-6EDB-4B56-ADE2-A76EFFEA1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CFB7-5E62-4937-B0F6-BAAB361CC18E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D237-6EDB-4B56-ADE2-A76EFFEA1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8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BCFB7-5E62-4937-B0F6-BAAB361CC18E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1D237-6EDB-4B56-ADE2-A76EFFEA1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0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Théorie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cinétique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moléculaire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les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changements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d’état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Leçon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1.2b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1.1.2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19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628" y="1834768"/>
            <a:ext cx="11672316" cy="46574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Théorie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cinétique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moléculaire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basée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quatre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514350" indent="-514350">
              <a:buAutoNum type="arabicPeriod"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Toute la matière est faite de très petites 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particules.</a:t>
            </a:r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existe des espaces vides entre les particules.</a:t>
            </a:r>
          </a:p>
          <a:p>
            <a:pPr marL="514350" indent="-514350">
              <a:buAutoNum type="arabicPeriod"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particules sont en mouvement constant et les particules entrent en collision les unes avec les autres ainsi qu’avec les parois du contenant.</a:t>
            </a:r>
          </a:p>
          <a:p>
            <a:pPr marL="514350" indent="-514350">
              <a:buAutoNum type="arabicPeriod"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 fait bouger les particules, plus il y a d’énergie, dans les particules, plus vites elles se déplacent et plus elles s’éloignent les unes des 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autres.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changements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d’état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accompagnés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 des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changements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d’énergie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cinétique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64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2022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1942"/>
            <a:ext cx="10515600" cy="35313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Leçon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1.2a,</a:t>
            </a:r>
          </a:p>
          <a:p>
            <a:pPr marL="0" indent="0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La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les transformations de 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Leçon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1.2b,</a:t>
            </a:r>
          </a:p>
          <a:p>
            <a:pPr marL="0" indent="0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composition de la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son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comportement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Théorie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cinétique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moléculaire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6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Explication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brève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5919" y="2464013"/>
            <a:ext cx="8340162" cy="9192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Théorie</a:t>
            </a:r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cinétique</a:t>
            </a:r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moléculaire</a:t>
            </a:r>
            <a:endParaRPr lang="en-US" sz="4900" dirty="0"/>
          </a:p>
        </p:txBody>
      </p:sp>
      <p:sp>
        <p:nvSpPr>
          <p:cNvPr id="4" name="TextBox 3"/>
          <p:cNvSpPr txBox="1"/>
          <p:nvPr/>
        </p:nvSpPr>
        <p:spPr>
          <a:xfrm>
            <a:off x="578577" y="3768595"/>
            <a:ext cx="405493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explication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scientifique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basée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résultats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expérimentaux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6914" y="5043405"/>
            <a:ext cx="369896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movement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28043" y="2403841"/>
            <a:ext cx="2313432" cy="93268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36914" y="4997435"/>
            <a:ext cx="3698961" cy="630551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16974" y="2412485"/>
            <a:ext cx="3008376" cy="9374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110728" y="3794760"/>
            <a:ext cx="393248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minuscules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55864" y="3785616"/>
            <a:ext cx="3986784" cy="5793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urved Connector 16"/>
          <p:cNvCxnSpPr>
            <a:stCxn id="13" idx="2"/>
            <a:endCxn id="14" idx="0"/>
          </p:cNvCxnSpPr>
          <p:nvPr/>
        </p:nvCxnSpPr>
        <p:spPr>
          <a:xfrm rot="16200000" flipH="1">
            <a:off x="8976633" y="2694420"/>
            <a:ext cx="444869" cy="1755810"/>
          </a:xfrm>
          <a:prstGeom prst="curved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9" idx="2"/>
            <a:endCxn id="10" idx="0"/>
          </p:cNvCxnSpPr>
          <p:nvPr/>
        </p:nvCxnSpPr>
        <p:spPr>
          <a:xfrm rot="16200000" flipH="1">
            <a:off x="5405124" y="3516164"/>
            <a:ext cx="1660906" cy="1301636"/>
          </a:xfrm>
          <a:prstGeom prst="curvedConnector3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76072" y="3785616"/>
            <a:ext cx="4087368" cy="1414140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58568" y="2408712"/>
            <a:ext cx="2093976" cy="941179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urved Connector 24"/>
          <p:cNvCxnSpPr>
            <a:stCxn id="23" idx="2"/>
            <a:endCxn id="4" idx="0"/>
          </p:cNvCxnSpPr>
          <p:nvPr/>
        </p:nvCxnSpPr>
        <p:spPr>
          <a:xfrm rot="5400000">
            <a:off x="2746448" y="3209487"/>
            <a:ext cx="418704" cy="699513"/>
          </a:xfrm>
          <a:prstGeom prst="curvedConnector3">
            <a:avLst/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5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9" grpId="0" animBg="1"/>
      <p:bldP spid="10" grpId="0" animBg="1"/>
      <p:bldP spid="13" grpId="0" animBg="1"/>
      <p:bldP spid="14" grpId="0"/>
      <p:bldP spid="15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Quatre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principes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fr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Théorie </a:t>
            </a:r>
            <a:r>
              <a:rPr lang="fr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cinétique moléculaire.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Toute </a:t>
            </a: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matière est faite de très petites 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particules.</a:t>
            </a:r>
          </a:p>
          <a:p>
            <a:pPr marL="514350" indent="-514350">
              <a:buAutoNum type="arabicPeriod"/>
            </a:pPr>
            <a:endParaRPr lang="fr-C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existe des espaces vides entre les 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particules.</a:t>
            </a:r>
          </a:p>
          <a:p>
            <a:pPr marL="514350" indent="-514350">
              <a:buAutoNum type="arabicPeriod"/>
            </a:pPr>
            <a:endParaRPr lang="fr-C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particules sont en mouvement constant et les particules entrent en collision les unes avec les autres ainsi qu’avec les parois du 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contenant.</a:t>
            </a:r>
          </a:p>
          <a:p>
            <a:pPr marL="514350" indent="-514350">
              <a:buAutoNum type="arabicPeriod"/>
            </a:pPr>
            <a:endParaRPr lang="fr-C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 </a:t>
            </a: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fait bouger les particules, plus il y a d’énergie, dans les particules, plus vites elles se déplacent et plus elles s’éloignent les unes des autres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51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2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1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1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00" accel="5000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2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1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1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100" accel="5000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2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upload.wikimedia.org/wikipedia/commons/thumb/0/03/Liquid-water-and-ice.png/800px-Liquid-water-and-ic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" t="10469" r="54156" b="8692"/>
          <a:stretch/>
        </p:blipFill>
        <p:spPr bwMode="auto">
          <a:xfrm>
            <a:off x="5076282" y="2570632"/>
            <a:ext cx="2239148" cy="237485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55962"/>
            <a:ext cx="11131296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fr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Toute la matière est faite de très petites </a:t>
            </a:r>
            <a:r>
              <a:rPr lang="fr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particules.</a:t>
            </a:r>
            <a:endParaRPr lang="en-US" sz="4000" dirty="0"/>
          </a:p>
        </p:txBody>
      </p:sp>
      <p:pic>
        <p:nvPicPr>
          <p:cNvPr id="1026" name="Picture 2" descr="http://www.roumiana.com/verre_deau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1" t="3718" r="17149" b="1634"/>
          <a:stretch/>
        </p:blipFill>
        <p:spPr bwMode="auto">
          <a:xfrm>
            <a:off x="2176530" y="2240924"/>
            <a:ext cx="1378040" cy="2704563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865550" y="3342067"/>
            <a:ext cx="502276" cy="502276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www.medicalsciencenavigator.com/wp-content/uploads/2012/03/Polarity-of-wate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6" t="9738" r="6242" b="23101"/>
          <a:stretch/>
        </p:blipFill>
        <p:spPr bwMode="auto">
          <a:xfrm flipV="1">
            <a:off x="8637430" y="2671038"/>
            <a:ext cx="2534392" cy="1844334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481272" y="4676182"/>
            <a:ext cx="84670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9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9555" y="2073532"/>
            <a:ext cx="2712602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≈1 000 000 000x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48324" y="2132429"/>
            <a:ext cx="289855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≈10 000 000 000x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>
            <a:stCxn id="4" idx="6"/>
            <a:endCxn id="7" idx="1"/>
          </p:cNvCxnSpPr>
          <p:nvPr/>
        </p:nvCxnSpPr>
        <p:spPr>
          <a:xfrm>
            <a:off x="3367826" y="3593205"/>
            <a:ext cx="1708456" cy="164854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814037" y="2933431"/>
            <a:ext cx="590499" cy="590499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16" idx="6"/>
            <a:endCxn id="3" idx="1"/>
          </p:cNvCxnSpPr>
          <p:nvPr/>
        </p:nvCxnSpPr>
        <p:spPr>
          <a:xfrm>
            <a:off x="7404536" y="3228681"/>
            <a:ext cx="1232894" cy="364524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342526" y="2185263"/>
            <a:ext cx="3124200" cy="32538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151855" y="6063343"/>
            <a:ext cx="150554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Plus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tard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9741339" y="5434310"/>
            <a:ext cx="326571" cy="66619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926771" y="1905000"/>
            <a:ext cx="6291943" cy="3814359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3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2" grpId="0"/>
      <p:bldP spid="16" grpId="0" animBg="1"/>
      <p:bldP spid="21" grpId="0" animBg="1"/>
      <p:bldP spid="22" grpId="0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980" y="127381"/>
            <a:ext cx="10163837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fr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existe des espaces vides entre les particules</a:t>
            </a:r>
            <a:r>
              <a:rPr lang="fr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1630985" y="5399200"/>
            <a:ext cx="1233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81569" y="5399200"/>
            <a:ext cx="1460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Liquide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48024" y="5399200"/>
            <a:ext cx="846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4" descr="http://2012books.lardbucket.org/books/introduction-to-chemistry-general-organic-and-biological/section_11/62049a0bf48e2cb0b024d238707590e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9" t="16780" r="38719" b="23215"/>
          <a:stretch/>
        </p:blipFill>
        <p:spPr bwMode="auto">
          <a:xfrm>
            <a:off x="4650129" y="2015612"/>
            <a:ext cx="2723537" cy="346095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2012books.lardbucket.org/books/introduction-to-chemistry-general-organic-and-biological/section_11/62049a0bf48e2cb0b024d238707590e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0" t="16514" r="11279" b="23481"/>
          <a:stretch/>
        </p:blipFill>
        <p:spPr bwMode="auto">
          <a:xfrm>
            <a:off x="8448939" y="2025445"/>
            <a:ext cx="2644878" cy="346095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2012books.lardbucket.org/books/introduction-to-chemistry-general-organic-and-biological/section_11/62049a0bf48e2cb0b024d238707590e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0" t="16343" r="66647" b="23481"/>
          <a:stretch/>
        </p:blipFill>
        <p:spPr bwMode="auto">
          <a:xfrm>
            <a:off x="920145" y="2025445"/>
            <a:ext cx="2654710" cy="347078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63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"/>
            <a:ext cx="11031071" cy="1690688"/>
          </a:xfrm>
        </p:spPr>
        <p:txBody>
          <a:bodyPr>
            <a:normAutofit fontScale="90000"/>
          </a:bodyPr>
          <a:lstStyle/>
          <a:p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Les particules sont en mouvement constant et les particules entrent en collision les unes avec les autres ainsi qu’avec les parois du contenant.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50446" y="5399200"/>
            <a:ext cx="1233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1528" y="5399200"/>
            <a:ext cx="1460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Liquide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26845" y="5399200"/>
            <a:ext cx="846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 descr="http://upload.wikimedia.org/wikiversity/en/thumb/8/88/Phases_of_matter.svg/1024px-Phases_of_matter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6" t="11848" r="34318" b="11040"/>
          <a:stretch/>
        </p:blipFill>
        <p:spPr bwMode="auto">
          <a:xfrm>
            <a:off x="4509533" y="2123768"/>
            <a:ext cx="3244646" cy="307749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upload.wikimedia.org/wikiversity/en/thumb/8/88/Phases_of_matter.svg/1024px-Phases_of_matter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" t="11848" r="69902" b="11040"/>
          <a:stretch/>
        </p:blipFill>
        <p:spPr bwMode="auto">
          <a:xfrm>
            <a:off x="1322667" y="2123768"/>
            <a:ext cx="2888588" cy="307749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upload.wikimedia.org/wikiversity/en/thumb/8/88/Phases_of_matter.svg/1024px-Phases_of_matter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0" t="11848" r="1857" b="11040"/>
          <a:stretch/>
        </p:blipFill>
        <p:spPr bwMode="auto">
          <a:xfrm>
            <a:off x="8052457" y="2123768"/>
            <a:ext cx="3195485" cy="307749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9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447" y="0"/>
            <a:ext cx="11797553" cy="16906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 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fait bouger les particules, plus il y a d’énergie, dans les particules, plus vites elles se déplacent et plus elles s’éloignent les unes des autres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89246" y="5303672"/>
            <a:ext cx="1233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317" y="5239128"/>
            <a:ext cx="1460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Liquide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63014" y="5303672"/>
            <a:ext cx="846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990162" y="5823903"/>
            <a:ext cx="8606122" cy="609412"/>
          </a:xfrm>
          <a:prstGeom prst="rightArrow">
            <a:avLst>
              <a:gd name="adj1" fmla="val 50000"/>
              <a:gd name="adj2" fmla="val 1941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22354" y="6202886"/>
            <a:ext cx="6419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L’augmentation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cinétique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 descr="http://upload.wikimedia.org/wikiversity/en/thumb/8/88/Phases_of_matter.svg/1024px-Phases_of_matter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" t="11848" r="1735" b="11040"/>
          <a:stretch/>
        </p:blipFill>
        <p:spPr bwMode="auto">
          <a:xfrm>
            <a:off x="1524000" y="2113935"/>
            <a:ext cx="9537290" cy="307749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97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mestice.net/cours_de_physique/doc/coursMATHML/22_thermodynamique_changement_etat/images/22_thermodynamique_changement_etat_fig0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" t="5290" r="2454" b="3041"/>
          <a:stretch/>
        </p:blipFill>
        <p:spPr bwMode="auto">
          <a:xfrm>
            <a:off x="1788912" y="936170"/>
            <a:ext cx="8665028" cy="48550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8538666" y="4239955"/>
            <a:ext cx="3407229" cy="156966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2" name="Rectangle 3081"/>
          <p:cNvSpPr/>
          <p:nvPr/>
        </p:nvSpPr>
        <p:spPr>
          <a:xfrm>
            <a:off x="838200" y="4286282"/>
            <a:ext cx="3407229" cy="156966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3617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changements </a:t>
            </a:r>
            <a:r>
              <a:rPr lang="fr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d’états de la matière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980372" y="2570337"/>
            <a:ext cx="1371600" cy="113306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677791" y="3363684"/>
            <a:ext cx="1258957" cy="12016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731805" y="1285671"/>
            <a:ext cx="993914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008879" y="2570337"/>
            <a:ext cx="1186249" cy="113306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315883" y="2352473"/>
            <a:ext cx="182575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321798" y="3378207"/>
            <a:ext cx="1499949" cy="125540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4" descr="http://www.wallpaa.com/wp-content/uploads/2014/04/Melting-Ice-Cubes-Widescreen-Wallpap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7" t="14610" r="5720" b="20638"/>
          <a:stretch/>
        </p:blipFill>
        <p:spPr bwMode="auto">
          <a:xfrm>
            <a:off x="2113140" y="1763463"/>
            <a:ext cx="1279765" cy="914312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http://www.securewatersinc.com/wp-content/uploads/2014/02/h2osecurity-background-h2o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548" y="1763463"/>
            <a:ext cx="1336035" cy="83527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ovh.maax.com/%7E/media/Images/Spa%20Therapy/Spa%20Pictos%20big/picto-steam-therapy-grey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5" t="21831" r="20310" b="20209"/>
          <a:stretch/>
        </p:blipFill>
        <p:spPr bwMode="auto">
          <a:xfrm>
            <a:off x="5682598" y="4393348"/>
            <a:ext cx="1090705" cy="1046488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" name="TextBox 3072"/>
          <p:cNvSpPr txBox="1"/>
          <p:nvPr/>
        </p:nvSpPr>
        <p:spPr>
          <a:xfrm>
            <a:off x="881811" y="4267139"/>
            <a:ext cx="22804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Fusion</a:t>
            </a:r>
          </a:p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Vaporisation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ublimation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TextBox 3074"/>
          <p:cNvSpPr txBox="1"/>
          <p:nvPr/>
        </p:nvSpPr>
        <p:spPr>
          <a:xfrm>
            <a:off x="8548993" y="4267139"/>
            <a:ext cx="24924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Liquéfaction</a:t>
            </a:r>
            <a:endParaRPr lang="en-US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Solidification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Condensation</a:t>
            </a:r>
          </a:p>
        </p:txBody>
      </p:sp>
      <p:sp>
        <p:nvSpPr>
          <p:cNvPr id="3077" name="Up Arrow 3076"/>
          <p:cNvSpPr/>
          <p:nvPr/>
        </p:nvSpPr>
        <p:spPr>
          <a:xfrm>
            <a:off x="3644942" y="4393348"/>
            <a:ext cx="513775" cy="139707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Up Arrow 42"/>
          <p:cNvSpPr/>
          <p:nvPr/>
        </p:nvSpPr>
        <p:spPr>
          <a:xfrm flipH="1" flipV="1">
            <a:off x="10955648" y="4352774"/>
            <a:ext cx="513775" cy="1397075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TextBox 3080"/>
          <p:cNvSpPr txBox="1"/>
          <p:nvPr/>
        </p:nvSpPr>
        <p:spPr>
          <a:xfrm rot="16200000">
            <a:off x="2790623" y="4819651"/>
            <a:ext cx="1437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5400000">
            <a:off x="11023998" y="4732398"/>
            <a:ext cx="1393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0320" y="1321019"/>
            <a:ext cx="100540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74896" y="1321019"/>
            <a:ext cx="118333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Liquide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7533" y="3944355"/>
            <a:ext cx="7008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27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082" grpId="0" animBg="1"/>
      <p:bldP spid="3077" grpId="0" animBg="1"/>
      <p:bldP spid="43" grpId="0" animBg="1"/>
      <p:bldP spid="3081" grpId="0"/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2001</TotalTime>
  <Words>338</Words>
  <Application>Microsoft Office PowerPoint</Application>
  <PresentationFormat>Widescreen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La Théorie cinétique moléculaire et les changements d’état</vt:lpstr>
      <vt:lpstr>Mise en contexte</vt:lpstr>
      <vt:lpstr>Explication brève du terme</vt:lpstr>
      <vt:lpstr>Quatre principes de la Théorie cinétique moléculaire. </vt:lpstr>
      <vt:lpstr>1. Toute la matière est faite de très petites particules.</vt:lpstr>
      <vt:lpstr>2. Il existe des espaces vides entre les particules.</vt:lpstr>
      <vt:lpstr>3. Les particules sont en mouvement constant et les particules entrent en collision les unes avec les autres ainsi qu’avec les parois du contenant.</vt:lpstr>
      <vt:lpstr>4. L’énergie fait bouger les particules, plus il y a d’énergie, dans les particules, plus vites elles se déplacent et plus elles s’éloignent les unes des autres.</vt:lpstr>
      <vt:lpstr>Les changements d’états de la matière</vt:lpstr>
      <vt:lpstr>Récapitulons!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Théorie cinétique moléculaire et les états de la matière</dc:title>
  <dc:creator>Jeff O'Keefe</dc:creator>
  <cp:lastModifiedBy>Jeff O'Keefe</cp:lastModifiedBy>
  <cp:revision>66</cp:revision>
  <dcterms:created xsi:type="dcterms:W3CDTF">2014-09-04T04:19:57Z</dcterms:created>
  <dcterms:modified xsi:type="dcterms:W3CDTF">2015-07-23T00:48:35Z</dcterms:modified>
</cp:coreProperties>
</file>