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79" r:id="rId8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B4A4-01B5-994F-9842-06360064880D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4761555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C03D4-CA75-9646-9434-09801AFE7EA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509034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026B2-059F-0B4C-BB2A-243417CF022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79375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D63B3-7FA5-034A-A9AB-32CD265A0CB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054697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4F94D-105A-034D-ABD1-7698F29D94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14470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BF4F2-A98C-3B4A-979E-F78C779FEFF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849672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A9A57-5BA9-9741-9900-28451AAF978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275866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38CF9-4EE4-144D-826D-2175E298D773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785185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245F1-A2FB-704B-A29C-E6087FD878A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06021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91585-9675-A547-BB11-7D2B6D5F38C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437766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6DAAE-D22E-8342-9C99-7B7C39C9B107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8061062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32" name="Picture 3" descr="Expbann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Rectangle 4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8F0BAFDA-6158-FB4D-B71C-499DD6D89733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9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9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9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9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8101013" cy="2514600"/>
          </a:xfrm>
        </p:spPr>
        <p:txBody>
          <a:bodyPr/>
          <a:lstStyle/>
          <a:p>
            <a:pPr marL="838200" indent="-838200" eaLnBrk="1" hangingPunct="1"/>
            <a:r>
              <a:rPr lang="fr-CA" sz="5400" i="0" dirty="0"/>
              <a:t>L</a:t>
            </a:r>
            <a:r>
              <a:rPr lang="fr-CA" sz="5400" i="0" dirty="0" smtClean="0"/>
              <a:t>es </a:t>
            </a:r>
            <a:r>
              <a:rPr lang="fr-CA" sz="5400" i="0" dirty="0"/>
              <a:t>propriétés </a:t>
            </a:r>
            <a:r>
              <a:rPr lang="fr-CA" sz="5400" i="0" dirty="0" smtClean="0"/>
              <a:t>physiques</a:t>
            </a:r>
            <a:endParaRPr lang="fr-CA" sz="5400" i="0" dirty="0">
              <a:effectLst>
                <a:outerShdw blurRad="38100" dist="38100" dir="2700000" algn="tl">
                  <a:srgbClr val="DDDDDD"/>
                </a:outerShdw>
              </a:effectLst>
              <a:latin typeface="Benguiat Bk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9299" y="3645024"/>
            <a:ext cx="3733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1.2c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1.2.1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Révison</a:t>
            </a:r>
            <a:r>
              <a:rPr lang="en-US" sz="40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brève</a:t>
            </a:r>
            <a:endParaRPr lang="en-US" sz="40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Leçon</a:t>
            </a:r>
            <a:r>
              <a:rPr lang="en-US" dirty="0" smtClean="0"/>
              <a:t> 1.2a,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 </a:t>
            </a:r>
            <a:r>
              <a:rPr lang="en-US" dirty="0" err="1" smtClean="0"/>
              <a:t>matière</a:t>
            </a:r>
            <a:r>
              <a:rPr lang="en-US" dirty="0" smtClean="0"/>
              <a:t> et les transformations de la 	</a:t>
            </a:r>
            <a:r>
              <a:rPr lang="en-US" dirty="0" err="1" smtClean="0"/>
              <a:t>matière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Leçon</a:t>
            </a:r>
            <a:r>
              <a:rPr lang="en-US" dirty="0"/>
              <a:t> </a:t>
            </a:r>
            <a:r>
              <a:rPr lang="en-US" dirty="0" smtClean="0"/>
              <a:t>1.2b,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 </a:t>
            </a:r>
            <a:r>
              <a:rPr lang="en-US" dirty="0" err="1" smtClean="0"/>
              <a:t>Théorie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r>
              <a:rPr lang="en-US" dirty="0" smtClean="0"/>
              <a:t> </a:t>
            </a:r>
            <a:r>
              <a:rPr lang="en-US" dirty="0" err="1" smtClean="0"/>
              <a:t>moléculaire</a:t>
            </a:r>
            <a:r>
              <a:rPr lang="en-US" dirty="0" smtClean="0"/>
              <a:t> et les 	</a:t>
            </a:r>
            <a:r>
              <a:rPr lang="en-US" dirty="0" err="1" smtClean="0"/>
              <a:t>changements</a:t>
            </a:r>
            <a:r>
              <a:rPr lang="en-US" dirty="0" smtClean="0"/>
              <a:t> d’état.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469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4969"/>
            <a:ext cx="7772400" cy="1143000"/>
          </a:xfrm>
        </p:spPr>
        <p:txBody>
          <a:bodyPr/>
          <a:lstStyle/>
          <a:p>
            <a:pPr algn="ctr"/>
            <a:r>
              <a:rPr lang="fr-CA" i="0" dirty="0" smtClean="0">
                <a:latin typeface="Times New Roman" charset="0"/>
                <a:ea typeface="ＭＳ Ｐゴシック" charset="0"/>
              </a:rPr>
              <a:t>Comment décrire la matière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742" y="2535103"/>
            <a:ext cx="3401734" cy="2396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CA" dirty="0" smtClean="0"/>
              <a:t>Claire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 smtClean="0"/>
              <a:t>Un liquide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 smtClean="0"/>
              <a:t>Bouille </a:t>
            </a:r>
            <a:r>
              <a:rPr lang="fr-CA" dirty="0"/>
              <a:t>à 100 </a:t>
            </a:r>
            <a:r>
              <a:rPr lang="fr-CA" dirty="0" smtClean="0"/>
              <a:t>ºC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 smtClean="0"/>
              <a:t>Gèle </a:t>
            </a:r>
            <a:r>
              <a:rPr lang="fr-CA" dirty="0"/>
              <a:t>à 0 </a:t>
            </a:r>
            <a:r>
              <a:rPr lang="fr-CA" dirty="0" smtClean="0"/>
              <a:t>ºC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591" y="3081483"/>
            <a:ext cx="359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physiques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2182" y="5134540"/>
            <a:ext cx="5875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aussi des Propriétés </a:t>
            </a:r>
            <a:r>
              <a:rPr lang="fr-CA" sz="3200" dirty="0">
                <a:ln>
                  <a:solidFill>
                    <a:srgbClr val="0066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US" sz="3200" dirty="0">
              <a:ln>
                <a:solidFill>
                  <a:srgbClr val="0066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742" y="2535103"/>
            <a:ext cx="3401734" cy="2396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08514" y="3034709"/>
            <a:ext cx="3672408" cy="67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stCxn id="7" idx="3"/>
            <a:endCxn id="8" idx="0"/>
          </p:cNvCxnSpPr>
          <p:nvPr/>
        </p:nvCxnSpPr>
        <p:spPr>
          <a:xfrm flipV="1">
            <a:off x="4518476" y="3034709"/>
            <a:ext cx="2226242" cy="698634"/>
          </a:xfrm>
          <a:prstGeom prst="curvedConnector4">
            <a:avLst>
              <a:gd name="adj1" fmla="val 8760"/>
              <a:gd name="adj2" fmla="val 20423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91680" y="1630056"/>
            <a:ext cx="110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abhayawellness.com/wp-content/uploads/2014/02/water-poured-into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71" y="1293265"/>
            <a:ext cx="1461805" cy="11299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8080" y="5894072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On les </a:t>
            </a:r>
            <a:r>
              <a:rPr lang="en-CA" dirty="0" err="1" smtClean="0"/>
              <a:t>discutera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autre</a:t>
            </a:r>
            <a:r>
              <a:rPr lang="en-CA" dirty="0" smtClean="0"/>
              <a:t> </a:t>
            </a:r>
            <a:r>
              <a:rPr lang="en-CA" dirty="0" err="1" smtClean="0"/>
              <a:t>leçon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2211966" y="5162884"/>
            <a:ext cx="5875326" cy="58477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Bent-Up Arrow 11"/>
          <p:cNvSpPr/>
          <p:nvPr/>
        </p:nvSpPr>
        <p:spPr>
          <a:xfrm rot="5400000">
            <a:off x="3428176" y="5266702"/>
            <a:ext cx="485797" cy="1474008"/>
          </a:xfrm>
          <a:prstGeom prst="bent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408080" y="5905113"/>
            <a:ext cx="3679212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6335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56960"/>
            <a:ext cx="7772400" cy="1143000"/>
          </a:xfrm>
        </p:spPr>
        <p:txBody>
          <a:bodyPr/>
          <a:lstStyle/>
          <a:p>
            <a:pPr eaLnBrk="1" hangingPunct="1"/>
            <a:r>
              <a:rPr lang="fr-CA" sz="4000" i="0" dirty="0">
                <a:latin typeface="Times New Roman" charset="0"/>
                <a:ea typeface="ＭＳ Ｐゴシック" charset="0"/>
                <a:cs typeface="ＭＳ Ｐゴシック" charset="0"/>
              </a:rPr>
              <a:t>Les propriétés physiques sont classifiées en deux catégories: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6524" y="1638486"/>
            <a:ext cx="13436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500" b="1" i="1" dirty="0" smtClean="0"/>
              <a:t>Quantit</a:t>
            </a:r>
            <a:r>
              <a:rPr lang="fr-CA" sz="2500" b="1" i="1" dirty="0" smtClean="0">
                <a:ln>
                  <a:solidFill>
                    <a:srgbClr val="006600"/>
                  </a:solidFill>
                </a:ln>
              </a:rPr>
              <a:t>é</a:t>
            </a:r>
            <a:endParaRPr lang="en-US" sz="2500" dirty="0">
              <a:ln>
                <a:solidFill>
                  <a:srgbClr val="0066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215646"/>
            <a:ext cx="7291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ja-JP" alt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masse volumique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19,3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g/cm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20 ºC.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ja-JP" alt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un point de fusion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1062 ºC.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 être mesuré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1439" y="3666693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CA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</a:t>
            </a:r>
            <a:r>
              <a:rPr lang="fr-CA" sz="2500" b="1" i="1" dirty="0" smtClean="0">
                <a:ln>
                  <a:solidFill>
                    <a:srgbClr val="0066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endParaRPr lang="en-US" sz="2500" dirty="0">
              <a:ln>
                <a:solidFill>
                  <a:srgbClr val="0066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638199"/>
            <a:ext cx="22268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→</a:t>
            </a:r>
            <a:endParaRPr lang="en-US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589749"/>
            <a:ext cx="21291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→ </a:t>
            </a:r>
            <a:endParaRPr lang="en-US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230731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ja-JP" alt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un couleur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jaunâtre.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L’or a une surface luisante.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température de la pièce, l</a:t>
            </a:r>
            <a:r>
              <a:rPr lang="ja-JP" alt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est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solide.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peut être décrites ou observées, mais pas vraiment mesurées.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59632" y="1574664"/>
            <a:ext cx="1152128" cy="540589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86524" y="1638199"/>
            <a:ext cx="1343638" cy="47705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3" idx="7"/>
            <a:endCxn id="2" idx="1"/>
          </p:cNvCxnSpPr>
          <p:nvPr/>
        </p:nvCxnSpPr>
        <p:spPr>
          <a:xfrm rot="16200000" flipH="1">
            <a:off x="2753188" y="1143678"/>
            <a:ext cx="223182" cy="1243489"/>
          </a:xfrm>
          <a:prstGeom prst="curvedConnector4">
            <a:avLst>
              <a:gd name="adj1" fmla="val -102428"/>
              <a:gd name="adj2" fmla="val 567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352683" y="3628221"/>
            <a:ext cx="864096" cy="40011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40362" y="3650755"/>
            <a:ext cx="1267857" cy="40011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14" idx="7"/>
            <a:endCxn id="15" idx="2"/>
          </p:cNvCxnSpPr>
          <p:nvPr/>
        </p:nvCxnSpPr>
        <p:spPr>
          <a:xfrm rot="16200000" flipH="1">
            <a:off x="2583301" y="3193750"/>
            <a:ext cx="163994" cy="1150127"/>
          </a:xfrm>
          <a:prstGeom prst="curvedConnector4">
            <a:avLst>
              <a:gd name="adj1" fmla="val -139395"/>
              <a:gd name="adj2" fmla="val 555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2" descr="http://static.commentcamarche.net/droit-finances.commentcamarche.net/pictures/xVXPRXrj-istock-000002533412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21" y="2567188"/>
            <a:ext cx="1153745" cy="115374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8" y="24867"/>
            <a:ext cx="7772400" cy="976457"/>
          </a:xfrm>
        </p:spPr>
        <p:txBody>
          <a:bodyPr/>
          <a:lstStyle/>
          <a:p>
            <a:pPr algn="ctr" eaLnBrk="1" hangingPunct="1"/>
            <a:r>
              <a:rPr lang="en-US" sz="4000" i="0" dirty="0" smtClean="0">
                <a:latin typeface="Times New Roman" charset="0"/>
                <a:ea typeface="ＭＳ Ｐゴシック" charset="0"/>
                <a:cs typeface="ＭＳ Ｐゴシック" charset="0"/>
              </a:rPr>
              <a:t>Page 22 du </a:t>
            </a:r>
            <a:r>
              <a:rPr lang="en-US" sz="4000" i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texte</a:t>
            </a:r>
            <a:endParaRPr lang="en-US" sz="4000" i="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555" y="868242"/>
            <a:ext cx="7968885" cy="5976664"/>
          </a:xfrm>
          <a:noFill/>
          <a:ln>
            <a:solidFill>
              <a:srgbClr val="0070C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331640" y="2204864"/>
            <a:ext cx="7507558" cy="43204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1640" y="4653136"/>
            <a:ext cx="7507558" cy="43204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86805"/>
            <a:ext cx="7772400" cy="750161"/>
          </a:xfrm>
        </p:spPr>
        <p:txBody>
          <a:bodyPr/>
          <a:lstStyle/>
          <a:p>
            <a:pPr algn="ctr" eaLnBrk="1" hangingPunct="1"/>
            <a:r>
              <a:rPr lang="fr-CA" sz="4000" i="0" dirty="0">
                <a:latin typeface="Times New Roman" charset="0"/>
                <a:ea typeface="ＭＳ Ｐゴシック" charset="0"/>
                <a:cs typeface="ＭＳ Ｐゴシック" charset="0"/>
              </a:rPr>
              <a:t>Les substances </a:t>
            </a:r>
            <a:r>
              <a:rPr lang="fr-CA" sz="4000" i="0" dirty="0" smtClean="0">
                <a:latin typeface="Times New Roman" charset="0"/>
                <a:ea typeface="ＭＳ Ｐゴシック" charset="0"/>
                <a:cs typeface="ＭＳ Ｐゴシック" charset="0"/>
              </a:rPr>
              <a:t>pures</a:t>
            </a:r>
            <a:endParaRPr lang="fr-CA" sz="4000" b="1" i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4551" y="4082613"/>
            <a:ext cx="2710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élément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composé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6910" y="3124160"/>
            <a:ext cx="1632178" cy="58477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381000"/>
            <a:ext cx="5256584" cy="208927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736975" y="2470274"/>
            <a:ext cx="432048" cy="653886"/>
          </a:xfrm>
          <a:prstGeom prst="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abhayawellness.com/wp-content/uploads/2014/02/water-poured-into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78984"/>
            <a:ext cx="1461805" cy="11299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commentcamarche.net/droit-finances.commentcamarche.net/pictures/xVXPRXrj-istock-000002533412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576080"/>
            <a:ext cx="1153745" cy="115374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87469" y="4170056"/>
            <a:ext cx="2131787" cy="38553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87469" y="4727369"/>
            <a:ext cx="2273714" cy="34549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stCxn id="7" idx="1"/>
            <a:endCxn id="10" idx="1"/>
          </p:cNvCxnSpPr>
          <p:nvPr/>
        </p:nvCxnSpPr>
        <p:spPr>
          <a:xfrm rot="10800000" flipH="1" flipV="1">
            <a:off x="2411759" y="3143960"/>
            <a:ext cx="1775709" cy="1756156"/>
          </a:xfrm>
          <a:prstGeom prst="curvedConnector3">
            <a:avLst>
              <a:gd name="adj1" fmla="val -12874"/>
            </a:avLst>
          </a:prstGeom>
          <a:ln>
            <a:solidFill>
              <a:srgbClr val="0066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026" idx="3"/>
            <a:endCxn id="3" idx="3"/>
          </p:cNvCxnSpPr>
          <p:nvPr/>
        </p:nvCxnSpPr>
        <p:spPr>
          <a:xfrm flipH="1">
            <a:off x="6319256" y="3152953"/>
            <a:ext cx="1350704" cy="1209868"/>
          </a:xfrm>
          <a:prstGeom prst="curvedConnector3">
            <a:avLst>
              <a:gd name="adj1" fmla="val -16925"/>
            </a:avLst>
          </a:prstGeom>
          <a:ln>
            <a:solidFill>
              <a:srgbClr val="0066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55777" y="1253141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qui ne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79" y="3846163"/>
            <a:ext cx="1033316" cy="10333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8" name="Picture 4" descr="http://upload.wikimedia.org/wikipedia/commons/thumb/4/4a/United_States_-_California_-_Sequoia_National_Park_-_General_Sherman_Tree_-_Panorama.jpg/320px-United_States_-_California_-_Sequoia_National_Park_-_General_Sherman_Tree_-_Panora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6" y="2359242"/>
            <a:ext cx="1400763" cy="400715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658" y="260648"/>
            <a:ext cx="7772400" cy="1008112"/>
          </a:xfrm>
        </p:spPr>
        <p:txBody>
          <a:bodyPr/>
          <a:lstStyle/>
          <a:p>
            <a:pPr algn="ctr"/>
            <a:r>
              <a:rPr lang="en-US" sz="4000" i="0" dirty="0" err="1" smtClean="0"/>
              <a:t>Récapitulons</a:t>
            </a:r>
            <a:r>
              <a:rPr lang="en-US" sz="4000" i="0" dirty="0" smtClean="0"/>
              <a:t>!</a:t>
            </a:r>
            <a:endParaRPr lang="en-US" sz="40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51992"/>
            <a:ext cx="7772400" cy="442528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Les diverses formes de la </a:t>
            </a:r>
            <a:r>
              <a:rPr lang="fr-CA" dirty="0"/>
              <a:t>matière </a:t>
            </a:r>
            <a:r>
              <a:rPr lang="fr-CA" dirty="0" smtClean="0"/>
              <a:t>sont décrites </a:t>
            </a:r>
            <a:r>
              <a:rPr lang="fr-CA" dirty="0"/>
              <a:t>par leurs propriétés physiques </a:t>
            </a:r>
            <a:r>
              <a:rPr lang="fr-CA" dirty="0" smtClean="0"/>
              <a:t>respectives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Quantitative → </a:t>
            </a:r>
            <a:r>
              <a:rPr lang="en-US" dirty="0" err="1" smtClean="0"/>
              <a:t>Mesurable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Qualitative → Non </a:t>
            </a:r>
            <a:r>
              <a:rPr lang="en-US" dirty="0" err="1" smtClean="0"/>
              <a:t>mesurable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Substance pure,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</a:t>
            </a:r>
            <a:r>
              <a:rPr lang="en-US" dirty="0" err="1" smtClean="0"/>
              <a:t>’a</a:t>
            </a:r>
            <a:r>
              <a:rPr lang="en-US" dirty="0" smtClean="0"/>
              <a:t> </a:t>
            </a:r>
            <a:r>
              <a:rPr lang="en-US" dirty="0" err="1" smtClean="0"/>
              <a:t>qu’un</a:t>
            </a:r>
            <a:r>
              <a:rPr lang="en-US" dirty="0" smtClean="0"/>
              <a:t> type de </a:t>
            </a:r>
            <a:r>
              <a:rPr lang="en-US" dirty="0" err="1" smtClean="0"/>
              <a:t>particule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Est </a:t>
            </a:r>
            <a:r>
              <a:rPr lang="en-US" dirty="0" err="1" smtClean="0"/>
              <a:t>soit</a:t>
            </a:r>
            <a:r>
              <a:rPr lang="en-US" dirty="0"/>
              <a:t> </a:t>
            </a:r>
            <a:r>
              <a:rPr lang="en-US" dirty="0" smtClean="0"/>
              <a:t>un </a:t>
            </a:r>
            <a:r>
              <a:rPr lang="en-US" dirty="0" err="1" smtClean="0"/>
              <a:t>élément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un </a:t>
            </a:r>
            <a:r>
              <a:rPr lang="en-US" dirty="0" err="1" smtClean="0"/>
              <a:t>composé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264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EDITN">
  <a:themeElements>
    <a:clrScheme name="EXPEDIT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EXPEDIT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XPEDITN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EXPEDITN</Template>
  <TotalTime>677</TotalTime>
  <Words>173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Benguiat Bk BT</vt:lpstr>
      <vt:lpstr>Times New Roman</vt:lpstr>
      <vt:lpstr>Wingdings</vt:lpstr>
      <vt:lpstr>EXPEDITN</vt:lpstr>
      <vt:lpstr>Les propriétés physiques</vt:lpstr>
      <vt:lpstr>Révison brève</vt:lpstr>
      <vt:lpstr>Comment décrire la matière</vt:lpstr>
      <vt:lpstr>Les propriétés physiques sont classifiées en deux catégories:</vt:lpstr>
      <vt:lpstr>Page 22 du texte</vt:lpstr>
      <vt:lpstr>Les substances pures</vt:lpstr>
      <vt:lpstr>Récapitulons!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46</cp:revision>
  <dcterms:created xsi:type="dcterms:W3CDTF">2011-02-04T20:39:38Z</dcterms:created>
  <dcterms:modified xsi:type="dcterms:W3CDTF">2015-07-23T00:43:32Z</dcterms:modified>
</cp:coreProperties>
</file>