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D7E9-5849-4760-A322-A0C8689CE305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1E82-3C41-4910-B74D-0ECCF8C7222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6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057CC3-9C89-8541-A205-E0EA6E0CA71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3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F6D97A-F7B9-704F-ACED-05C38DCF348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C2921-4B91-EA42-B49E-4EA4AFD9BA7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D21A16-1837-7A4B-A581-1AA67F92C6B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EA429-9FF6-374E-99DC-DA724DCFCE7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1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C092D8-D13E-9748-B615-B205D586267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28A514-42AA-464E-9E30-D2387C88E03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C6508-DD98-C94F-B398-0B834A71072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3C64B2-DA57-424F-8934-0A13A584C157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7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1D3087-3BFB-9C49-9E87-23EDDDE727CA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2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14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80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8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8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59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4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9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DE56-FA7E-4BD2-80C3-A6BC64164AF8}" type="datetimeFigureOut">
              <a:rPr lang="en-CA" smtClean="0"/>
              <a:t>02/10/2014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39B-C56D-4C9B-A720-363046A702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6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CA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1.3.3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301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sz="2800" dirty="0" err="1">
                <a:latin typeface="Arial Black" charset="0"/>
                <a:ea typeface="ＭＳ Ｐゴシック" charset="0"/>
                <a:cs typeface="ＭＳ Ｐゴシック" charset="0"/>
              </a:rPr>
              <a:t>Qu</a:t>
            </a:r>
            <a:r>
              <a:rPr lang="ja-JP" altLang="fr-CA" sz="2800" dirty="0"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 dirty="0">
                <a:latin typeface="Arial Black" charset="0"/>
                <a:ea typeface="ＭＳ Ｐゴシック" charset="0"/>
                <a:cs typeface="ＭＳ Ｐゴシック" charset="0"/>
              </a:rPr>
              <a:t>est-ce qui arrive si nous combinons le sodium et le chlore (deux substances toxiques)?</a:t>
            </a:r>
          </a:p>
        </p:txBody>
      </p:sp>
      <p:pic>
        <p:nvPicPr>
          <p:cNvPr id="66563" name="Picture 4" descr="http://www.vanderkrogt.net/elements/images/so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" y="3429000"/>
            <a:ext cx="1944688" cy="2057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8" descr="http://www-csl.csres.utexas.edu/gps/images/misc/plus_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24" y="3860800"/>
            <a:ext cx="139223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9" descr="http://www.daviddarling.info/images/chlorine_g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39" y="3429000"/>
            <a:ext cx="2016125" cy="2016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11" descr="http://www.smartclic.com/Equal_Sign.gi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6699"/>
            <a:ext cx="1533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3" descr="http://www.printfree.com/Signs/SignsOctober2001/QuestionMark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1574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766" y="270481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8120" y="2704811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www.citynews.ca/images/2006-06/jun2106-saltshak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33" y="3469777"/>
            <a:ext cx="2393156" cy="17948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4546" y="2492896"/>
            <a:ext cx="2669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table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mercure (Hg)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Métal toxique</a:t>
            </a:r>
          </a:p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Le seul métal qui est liquide à la température de la pièce</a:t>
            </a:r>
          </a:p>
        </p:txBody>
      </p:sp>
      <p:pic>
        <p:nvPicPr>
          <p:cNvPr id="74756" name="Picture 6" descr="http://www1.istockphoto.com/file_thumbview_approve/728179/2/istockphoto_728179_mercury_drops_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51847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Element 80 - Mercu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56184" cy="165618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argent (Ag)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Métal blanc avec plusieurs propriétés physiques utiles au commerce</a:t>
            </a:r>
          </a:p>
          <a:p>
            <a:pPr lvl="1" eaLnBrk="1" hangingPunct="1"/>
            <a:r>
              <a:rPr lang="fr-CA">
                <a:latin typeface="Arial" charset="0"/>
                <a:ea typeface="ＭＳ Ｐゴシック" charset="0"/>
              </a:rPr>
              <a:t>Ex : bijoux, monnaie, instrument de musique, instrument technologique</a:t>
            </a:r>
          </a:p>
        </p:txBody>
      </p:sp>
      <p:pic>
        <p:nvPicPr>
          <p:cNvPr id="76804" name="Picture 5" descr="L'image “http://z.about.com/d/chemistry/1/8/h/6/silver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2735263" cy="1831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9" descr="http://imagesource.allposters.com/images/pic/JUPPOD/020205_1300_0009_lshs~Silver-Flute-on-Sheet-of-Music-Pos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1163"/>
            <a:ext cx="2171700" cy="1625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11" descr="http://www.govmint.com/media/images/products/Canada/1973%20Silver%20Dollar/73Cnda13160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91168"/>
            <a:ext cx="2611438" cy="26114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lement 47 - Sil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84176" cy="15841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162800" cy="990600"/>
          </a:xfrm>
        </p:spPr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silicium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685800"/>
            <a:ext cx="7162800" cy="4419600"/>
          </a:xfrm>
        </p:spPr>
        <p:txBody>
          <a:bodyPr/>
          <a:lstStyle/>
          <a:p>
            <a:pPr eaLnBrk="1" hangingPunct="1"/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Le 2e élément le plus courant dans l</a:t>
            </a:r>
            <a:r>
              <a:rPr lang="ja-JP" altLang="fr-CA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écorce terrestre (après l</a:t>
            </a:r>
            <a:r>
              <a:rPr lang="ja-JP" altLang="fr-CA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oxygène)</a:t>
            </a:r>
          </a:p>
          <a:p>
            <a:pPr eaLnBrk="1" hangingPunct="1"/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métalloïde</a:t>
            </a:r>
          </a:p>
          <a:p>
            <a:pPr eaLnBrk="1" hangingPunct="1"/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Un semi-conducteur (conduit bien l</a:t>
            </a:r>
            <a:r>
              <a:rPr lang="ja-JP" altLang="fr-CA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électricité à des hautes températures)</a:t>
            </a:r>
          </a:p>
          <a:p>
            <a:pPr eaLnBrk="1" hangingPunct="1"/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Utilisé pour fabriquer certaines puces d</a:t>
            </a:r>
            <a:r>
              <a:rPr lang="ja-JP" altLang="fr-CA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ordinateurs</a:t>
            </a:r>
          </a:p>
          <a:p>
            <a:pPr eaLnBrk="1" hangingPunct="1"/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Avec l</a:t>
            </a:r>
            <a:r>
              <a:rPr lang="ja-JP" altLang="fr-CA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oxygène, il forme le quartz et l</a:t>
            </a:r>
            <a:r>
              <a:rPr lang="ja-JP" altLang="fr-CA" sz="28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800">
                <a:latin typeface="Arial" charset="0"/>
                <a:ea typeface="ＭＳ Ｐゴシック" charset="0"/>
                <a:cs typeface="ＭＳ Ｐゴシック" charset="0"/>
              </a:rPr>
              <a:t>opale</a:t>
            </a:r>
          </a:p>
        </p:txBody>
      </p:sp>
      <p:pic>
        <p:nvPicPr>
          <p:cNvPr id="78852" name="Picture 5" descr="L'image “http://web.univ-pau.fr/~scholle/ecosystemes/4-pv/42-fab/fab-img/42-1-2.gif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1575"/>
            <a:ext cx="2247900" cy="1876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7" descr="http://www.alaskaunderseatours.com/photos/Red-Sea-Urch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473575"/>
            <a:ext cx="3109912" cy="2384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lement 14 - Sil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74" y="60069"/>
            <a:ext cx="1557321" cy="15573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85"/>
            <a:ext cx="9036496" cy="1143000"/>
          </a:xfrm>
        </p:spPr>
        <p:txBody>
          <a:bodyPr>
            <a:no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Tableau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75" y="1600200"/>
            <a:ext cx="6623249" cy="4525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40152" y="2297876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14761" y="2730555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8184" y="2749561"/>
            <a:ext cx="0" cy="391407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00564" y="314096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0604" y="3573016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0644" y="3933056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53064" y="4365104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88224" y="3143137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80684" y="3933056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8264" y="350100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13104" y="1916832"/>
            <a:ext cx="0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53064" y="1916832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64897" y="1885465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40152" y="2317513"/>
            <a:ext cx="1340532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0112" y="231751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7161" y="393305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54213" y="350100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4761" y="2721425"/>
            <a:ext cx="0" cy="77958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80112" y="2721425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54213" y="3933056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14761" y="350100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91044" y="275304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25955" y="314096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73299" y="358297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33339" y="3956913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88224" y="4365104"/>
            <a:ext cx="6924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53064" y="395691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18410" y="355692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73299" y="314096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3874" y="2744285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06885" y="232099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5187" y="2348880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ent-Up Arrow 48"/>
          <p:cNvSpPr/>
          <p:nvPr/>
        </p:nvSpPr>
        <p:spPr>
          <a:xfrm rot="5400000">
            <a:off x="7068138" y="4301206"/>
            <a:ext cx="499687" cy="68809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1700660" y="6150114"/>
            <a:ext cx="5787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515245" y="18658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49907" y="18658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89867" y="186582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5245" y="2276872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70348" y="1556792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894794" y="1556792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59632" y="1556792"/>
            <a:ext cx="668800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50365" y="6150114"/>
            <a:ext cx="668800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07947" y="1484783"/>
            <a:ext cx="1801969" cy="3289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6920644" y="1423881"/>
            <a:ext cx="17892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 flipH="1">
            <a:off x="6214952" y="1594216"/>
            <a:ext cx="802426" cy="583561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>
            <a:off x="1849907" y="1124744"/>
            <a:ext cx="5583177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33084" y="1124744"/>
            <a:ext cx="0" cy="31965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49907" y="1124744"/>
            <a:ext cx="0" cy="7410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693963" y="4606688"/>
            <a:ext cx="141454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/>
          <p:cNvSpPr txBox="1"/>
          <p:nvPr/>
        </p:nvSpPr>
        <p:spPr>
          <a:xfrm>
            <a:off x="7641666" y="4555277"/>
            <a:ext cx="16129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617364" cy="5434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urtout des gaz ou solides fragiles </a:t>
            </a:r>
            <a:r>
              <a:rPr lang="fr-CA" sz="2500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lorsqu</a:t>
            </a:r>
            <a:r>
              <a:rPr lang="ja-JP" alt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ils sont à la température de la pièce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durs, brillants, malléable, ductiles,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bons conducteurs de chaleur et d</a:t>
            </a:r>
            <a:r>
              <a:rPr lang="ja-JP" alt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’</a:t>
            </a:r>
            <a:r>
              <a:rPr lang="fr-CA" sz="25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électricité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 non-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réactivités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5" descr="http://www.irisa.fr/siames/pub/IMAGES/L_EQUIPE/metau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329" b="8417"/>
          <a:stretch>
            <a:fillRect/>
          </a:stretch>
        </p:blipFill>
        <p:spPr bwMode="auto">
          <a:xfrm>
            <a:off x="6074564" y="2818656"/>
            <a:ext cx="2227432" cy="20162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daviddarling.info/images/chlorine_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07" y="980728"/>
            <a:ext cx="1752346" cy="17523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l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5"/>
          <a:stretch/>
        </p:blipFill>
        <p:spPr bwMode="auto">
          <a:xfrm>
            <a:off x="6419536" y="4941168"/>
            <a:ext cx="1537488" cy="17624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118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catégorisés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métaloïdes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usages divers.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73362" cy="1143000"/>
          </a:xfrm>
        </p:spPr>
        <p:txBody>
          <a:bodyPr>
            <a:normAutofit fontScale="90000"/>
          </a:bodyPr>
          <a:lstStyle/>
          <a:p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connus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Tableau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2" cy="53634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790737" y="2256967"/>
            <a:ext cx="3309655" cy="1471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100392" y="2072301"/>
            <a:ext cx="9405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100392" y="2066420"/>
            <a:ext cx="94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L’argent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323528" y="1916832"/>
            <a:ext cx="508922" cy="3342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23528" y="1922609"/>
            <a:ext cx="50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L’or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2450" y="2101498"/>
            <a:ext cx="4387622" cy="21915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11635" y="1412776"/>
            <a:ext cx="10846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034471" y="1412388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L’oxygène</a:t>
            </a:r>
            <a:endParaRPr lang="en-CA" dirty="0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>
            <a:off x="7331140" y="1597054"/>
            <a:ext cx="703331" cy="694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8804" y="3838439"/>
            <a:ext cx="110729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278803" y="3838439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L’uranium</a:t>
            </a:r>
            <a:endParaRPr lang="en-CA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386095" y="4023105"/>
            <a:ext cx="2249801" cy="1926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6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9" grpId="0" animBg="1"/>
      <p:bldP spid="8" grpId="0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environ 118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étés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observés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Voici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courants,</a:t>
            </a: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Hydorgène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Mercure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</a:t>
            </a:r>
          </a:p>
          <a:p>
            <a:pPr marL="365760">
              <a:buFont typeface="Wingdings" panose="05000000000000000000" pitchFamily="2" charset="2"/>
              <a:buChar char="Ø"/>
            </a:pP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Silicium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Hydrogène (</a:t>
            </a:r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H)	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4978896" cy="442535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Incolore, inodore, sans saveur</a:t>
            </a: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Très inflammable et réactif</a:t>
            </a: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Compose le Soleil en forme de plasma</a:t>
            </a: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Compose 90% de la matière de notre Univers</a:t>
            </a: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La plupart de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H sur Terre est combiné avec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oxygène pour former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fr-CA" sz="16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</a:p>
          <a:p>
            <a:pPr eaLnBrk="1" hangingPunct="1"/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Plus léger que l</a:t>
            </a:r>
            <a:r>
              <a:rPr lang="ja-JP" altLang="fr-CA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 dirty="0">
                <a:latin typeface="Arial" charset="0"/>
                <a:ea typeface="ＭＳ Ｐゴシック" charset="0"/>
                <a:cs typeface="ＭＳ Ｐゴシック" charset="0"/>
              </a:rPr>
              <a:t>air -</a:t>
            </a:r>
            <a:r>
              <a:rPr lang="fr-CA" sz="2400" dirty="0">
                <a:latin typeface="Arial" charset="0"/>
                <a:ea typeface="ＭＳ Ｐゴシック" charset="0"/>
                <a:cs typeface="Arial" charset="0"/>
              </a:rPr>
              <a:t>&gt; gonfle les ballons météorologiques</a:t>
            </a:r>
          </a:p>
        </p:txBody>
      </p:sp>
      <p:pic>
        <p:nvPicPr>
          <p:cNvPr id="1026" name="Picture 2" descr="Element 1 - Hydro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25502"/>
            <a:ext cx="2448272" cy="24482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6" name="Picture 5" descr="http://www.redsoxblimp.com/uploaded_images/Hindenburg_burning-728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Fer (Fe)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Métal robuste (encore plus lorsqu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on le combine avec le carbone -&gt; acier)</a:t>
            </a:r>
          </a:p>
          <a:p>
            <a:pPr eaLnBrk="1" hangingPunct="1"/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Rouille lorsqu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on l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expose à l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fr-CA" sz="2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O et l</a:t>
            </a:r>
            <a:r>
              <a:rPr lang="ja-JP" altLang="fr-CA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fr-CA" sz="2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fr-CA">
                <a:latin typeface="Arial" charset="0"/>
                <a:ea typeface="ＭＳ Ｐゴシック" charset="0"/>
                <a:cs typeface="ＭＳ Ｐゴシック" charset="0"/>
              </a:rPr>
              <a:t> (oxydation)</a:t>
            </a:r>
          </a:p>
        </p:txBody>
      </p:sp>
      <p:pic>
        <p:nvPicPr>
          <p:cNvPr id="4" name="Picture 4" descr="http://www.monanneeaucollege.com/minerauxphoto/pyrite-de-fer.1.ne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8"/>
          <a:stretch>
            <a:fillRect/>
          </a:stretch>
        </p:blipFill>
        <p:spPr bwMode="auto">
          <a:xfrm>
            <a:off x="323528" y="3789040"/>
            <a:ext cx="4379207" cy="28838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ement 26 - I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12" y="3789040"/>
            <a:ext cx="2909442" cy="290944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162800" cy="990600"/>
          </a:xfrm>
        </p:spPr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oxygène (O)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836613"/>
            <a:ext cx="7162800" cy="4419600"/>
          </a:xfrm>
        </p:spPr>
        <p:txBody>
          <a:bodyPr/>
          <a:lstStyle/>
          <a:p>
            <a:pPr eaLnBrk="1" hangingPunct="1"/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Non-métaux</a:t>
            </a:r>
          </a:p>
          <a:p>
            <a:pPr eaLnBrk="1" hangingPunct="1"/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Essentiel à la survie</a:t>
            </a:r>
          </a:p>
          <a:p>
            <a:pPr lvl="2" eaLnBrk="1" hangingPunct="1"/>
            <a:r>
              <a:rPr lang="fr-CA">
                <a:latin typeface="Arial" charset="0"/>
                <a:ea typeface="ＭＳ Ｐゴシック" charset="0"/>
              </a:rPr>
              <a:t>se combine avec le sucre pour donner de l</a:t>
            </a:r>
            <a:r>
              <a:rPr lang="ja-JP" altLang="fr-CA">
                <a:latin typeface="Arial" charset="0"/>
                <a:ea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</a:rPr>
              <a:t>énergie à nos cellules</a:t>
            </a:r>
          </a:p>
          <a:p>
            <a:pPr eaLnBrk="1" hangingPunct="1"/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Compose 21% de l</a:t>
            </a:r>
            <a:r>
              <a:rPr lang="ja-JP" altLang="fr-CA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atmosphère</a:t>
            </a:r>
          </a:p>
          <a:p>
            <a:pPr eaLnBrk="1" hangingPunct="1"/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Depuis 3 milliards d</a:t>
            </a:r>
            <a:r>
              <a:rPr lang="ja-JP" altLang="fr-CA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années, l</a:t>
            </a:r>
            <a:r>
              <a:rPr lang="ja-JP" altLang="fr-CA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2400">
                <a:latin typeface="Arial" charset="0"/>
                <a:ea typeface="ＭＳ Ｐゴシック" charset="0"/>
                <a:cs typeface="ＭＳ Ｐゴシック" charset="0"/>
              </a:rPr>
              <a:t>oxygène de notre planète est produite par les végétaux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2045"/>
            <a:ext cx="3059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iencenotes.org/wp-content/uploads/2013/05/08-Oxygen-T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lement 8 - Oxy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98" y="3762661"/>
            <a:ext cx="2987104" cy="298710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A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sodium (Na) 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fr-CA">
                <a:latin typeface="Arial" charset="0"/>
                <a:ea typeface="ＭＳ Ｐゴシック" charset="0"/>
              </a:rPr>
              <a:t>Un métal unique car il est très mou</a:t>
            </a:r>
          </a:p>
          <a:p>
            <a:pPr lvl="2" eaLnBrk="1" hangingPunct="1"/>
            <a:r>
              <a:rPr lang="fr-CA">
                <a:latin typeface="Arial" charset="0"/>
                <a:ea typeface="ＭＳ Ｐゴシック" charset="0"/>
              </a:rPr>
              <a:t>Réagit très fortement avec l</a:t>
            </a:r>
            <a:r>
              <a:rPr lang="ja-JP" altLang="fr-CA">
                <a:latin typeface="Arial" charset="0"/>
                <a:ea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</a:rPr>
              <a:t>eau pour libérer un gaz toxique</a:t>
            </a:r>
          </a:p>
          <a:p>
            <a:pPr lvl="4" eaLnBrk="1" hangingPunct="1"/>
            <a:r>
              <a:rPr lang="fr-CA">
                <a:latin typeface="Arial" charset="0"/>
                <a:ea typeface="ＭＳ Ｐゴシック" charset="0"/>
              </a:rPr>
              <a:t>le sodium + l</a:t>
            </a:r>
            <a:r>
              <a:rPr lang="ja-JP" altLang="fr-CA">
                <a:latin typeface="Arial" charset="0"/>
                <a:ea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</a:rPr>
              <a:t>eau dégage une grande quantité d</a:t>
            </a:r>
            <a:r>
              <a:rPr lang="ja-JP" altLang="fr-CA">
                <a:latin typeface="Arial" charset="0"/>
                <a:ea typeface="ＭＳ Ｐゴシック" charset="0"/>
              </a:rPr>
              <a:t>’</a:t>
            </a:r>
            <a:r>
              <a:rPr lang="fr-CA">
                <a:latin typeface="Arial" charset="0"/>
                <a:ea typeface="ＭＳ Ｐゴシック" charset="0"/>
              </a:rPr>
              <a:t>hydrogène et de chaleur (une explosion)</a:t>
            </a:r>
          </a:p>
        </p:txBody>
      </p:sp>
      <p:pic>
        <p:nvPicPr>
          <p:cNvPr id="62468" name="Picture 6" descr="http://www.vanderkrogt.net/elements/images/so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7000"/>
            <a:ext cx="4103687" cy="292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8" descr="L'image “http://www.chemicalconnection.org.uk/chemistry/topics/images/lmw9d.jpg” ne peut être affichée car elle contient des erreu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247900" cy="190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lement 11 - So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7885"/>
            <a:ext cx="1591513" cy="159151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charset="0"/>
                <a:cs typeface="ＭＳ Ｐゴシック" charset="0"/>
              </a:rPr>
              <a:t>Le chlore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Gaz jaune-vert pâle</a:t>
            </a: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Toxique en grande quantité</a:t>
            </a:r>
          </a:p>
          <a:p>
            <a:pPr eaLnBrk="1" hangingPunct="1"/>
            <a:r>
              <a:rPr lang="fr-CA" dirty="0">
                <a:latin typeface="Arial" charset="0"/>
                <a:ea typeface="ＭＳ Ｐゴシック" charset="0"/>
                <a:cs typeface="ＭＳ Ｐゴシック" charset="0"/>
              </a:rPr>
              <a:t>Utilisé comme désinfectant (piscine, bain tourbillon etc.)</a:t>
            </a:r>
          </a:p>
          <a:p>
            <a:pPr eaLnBrk="1" hangingPunct="1">
              <a:buFontTx/>
              <a:buNone/>
            </a:pP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fr-CA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516" name="Picture 5" descr="http://www.ctp.be/boule%20de%20chlm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7485"/>
            <a:ext cx="1409700" cy="1276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6" descr="http://www.daviddarling.info/images/chlorine_g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91" y="3933056"/>
            <a:ext cx="2735262" cy="2735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lement 17 - Chlor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48272" cy="24482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498</Words>
  <Application>Microsoft Office PowerPoint</Application>
  <PresentationFormat>On-screen Show (4:3)</PresentationFormat>
  <Paragraphs>87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 éléments</vt:lpstr>
      <vt:lpstr>Tous les éléments connus se trouvent sur le Tableau périodique</vt:lpstr>
      <vt:lpstr>Il y a environ 118 éléments uniques qui ont étés observés dans l’Univers </vt:lpstr>
      <vt:lpstr>Hydrogène (H) </vt:lpstr>
      <vt:lpstr>PowerPoint Presentation</vt:lpstr>
      <vt:lpstr>Fer (Fe)</vt:lpstr>
      <vt:lpstr>L’oxygène (O)</vt:lpstr>
      <vt:lpstr>Le sodium (Na) </vt:lpstr>
      <vt:lpstr>Le chlore</vt:lpstr>
      <vt:lpstr>Qu’est-ce qui arrive si nous combinons le sodium et le chlore (deux substances toxiques)?</vt:lpstr>
      <vt:lpstr>Le mercure (Hg)</vt:lpstr>
      <vt:lpstr>L’argent (Ag)</vt:lpstr>
      <vt:lpstr>Le silicium</vt:lpstr>
      <vt:lpstr>Les éléments du Tableau périodique sont divisés en plusieurs catégories.</vt:lpstr>
      <vt:lpstr>Les métaux, les non-métaux, et les métaloïdes</vt:lpstr>
      <vt:lpstr>Récapitulons!</vt:lpstr>
    </vt:vector>
  </TitlesOfParts>
  <Company>SD22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éléments</dc:title>
  <dc:creator>SD22</dc:creator>
  <cp:lastModifiedBy>SD22</cp:lastModifiedBy>
  <cp:revision>63</cp:revision>
  <dcterms:created xsi:type="dcterms:W3CDTF">2014-09-29T23:37:31Z</dcterms:created>
  <dcterms:modified xsi:type="dcterms:W3CDTF">2014-10-02T18:35:36Z</dcterms:modified>
</cp:coreProperties>
</file>