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1716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D7E9-5849-4760-A322-A0C8689CE305}" type="datetimeFigureOut">
              <a:rPr lang="en-CA" smtClean="0"/>
              <a:t>2014-10-02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E1E82-3C41-4910-B74D-0ECCF8C722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63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057CC3-9C89-8541-A205-E0EA6E0CA710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34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F6D97A-F7B9-704F-ACED-05C38DCF3484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5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AC2921-4B91-EA42-B49E-4EA4AFD9BA76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D21A16-1837-7A4B-A581-1AA67F92C6BA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0EA429-9FF6-374E-99DC-DA724DCFCE73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1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C092D8-D13E-9748-B615-B205D5862677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24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28A514-42AA-464E-9E30-D2387C88E033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82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C6508-DD98-C94F-B398-0B834A71072E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77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3C64B2-DA57-424F-8934-0A13A584C157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70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1D3087-3BFB-9C49-9E87-23EDDDE727CA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2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614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80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881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085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22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2014-10-02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06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2014-10-02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59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2014-10-02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48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2014-10-02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5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2014-10-02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8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2014-10-02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97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BDE56-FA7E-4BD2-80C3-A6BC64164AF8}" type="datetimeFigureOut">
              <a:rPr lang="en-CA" smtClean="0"/>
              <a:t>2014-10-02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6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CA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1.3.3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301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sz="2800" dirty="0" err="1">
                <a:latin typeface="Arial Black" charset="0"/>
                <a:ea typeface="ＭＳ Ｐゴシック" charset="0"/>
                <a:cs typeface="ＭＳ Ｐゴシック" charset="0"/>
              </a:rPr>
              <a:t>Qu</a:t>
            </a:r>
            <a:r>
              <a:rPr lang="ja-JP" altLang="fr-CA" sz="2800" dirty="0">
                <a:latin typeface="Arial Black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800" dirty="0">
                <a:latin typeface="Arial Black" charset="0"/>
                <a:ea typeface="ＭＳ Ｐゴシック" charset="0"/>
                <a:cs typeface="ＭＳ Ｐゴシック" charset="0"/>
              </a:rPr>
              <a:t>est-ce qui arrive si nous combinons le sodium et le chlore (deux substances toxiques)?</a:t>
            </a:r>
          </a:p>
        </p:txBody>
      </p:sp>
      <p:pic>
        <p:nvPicPr>
          <p:cNvPr id="66563" name="Picture 4" descr="http://www.vanderkrogt.net/elements/images/so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" y="3429000"/>
            <a:ext cx="1944688" cy="2057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8" descr="http://www-csl.csres.utexas.edu/gps/images/misc/plus_si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24" y="3860800"/>
            <a:ext cx="139223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9" descr="http://www.daviddarling.info/images/chlorine_g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39" y="3429000"/>
            <a:ext cx="2016125" cy="2016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11" descr="http://www.smartclic.com/Equal_Sign.gif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6699"/>
            <a:ext cx="1533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13" descr="http://www.printfree.com/Signs/SignsOctober2001/QuestionMark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97200"/>
            <a:ext cx="215741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766" y="2704810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8120" y="2704811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Chlore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http://www.citynews.ca/images/2006-06/jun2106-saltshak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33" y="3469777"/>
            <a:ext cx="2393156" cy="17948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2492896"/>
            <a:ext cx="296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CA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Le mercure (Hg)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Métal toxique</a:t>
            </a:r>
          </a:p>
          <a:p>
            <a:pPr eaLnBrk="1" hangingPunct="1"/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Le seul métal qui est liquide à la température de la pièce</a:t>
            </a:r>
          </a:p>
        </p:txBody>
      </p:sp>
      <p:pic>
        <p:nvPicPr>
          <p:cNvPr id="74756" name="Picture 6" descr="http://www1.istockphoto.com/file_thumbview_approve/728179/2/istockphoto_728179_mercury_drops_h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57563"/>
            <a:ext cx="51847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Element 80 - Mercu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56184" cy="165618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’</a:t>
            </a:r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argent (Ag)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Métal blanc avec plusieurs propriétés physiques utiles au commerce</a:t>
            </a:r>
          </a:p>
          <a:p>
            <a:pPr lvl="1" eaLnBrk="1" hangingPunct="1"/>
            <a:r>
              <a:rPr lang="fr-CA">
                <a:latin typeface="Arial" charset="0"/>
                <a:ea typeface="ＭＳ Ｐゴシック" charset="0"/>
              </a:rPr>
              <a:t>Ex : bijoux, monnaie, instrument de musique, instrument technologique</a:t>
            </a:r>
          </a:p>
        </p:txBody>
      </p:sp>
      <p:pic>
        <p:nvPicPr>
          <p:cNvPr id="76804" name="Picture 5" descr="L'image “http://z.about.com/d/chemistry/1/8/h/6/silver.jpg” ne peut être affichée car elle contient des erreu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49725"/>
            <a:ext cx="2735263" cy="1831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9" descr="http://imagesource.allposters.com/images/pic/JUPPOD/020205_1300_0009_lshs~Silver-Flute-on-Sheet-of-Music-Post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21163"/>
            <a:ext cx="2171700" cy="1625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11" descr="http://www.govmint.com/media/images/products/Canada/1973%20Silver%20Dollar/73Cnda13160_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91168"/>
            <a:ext cx="2611438" cy="26114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lement 47 - Sil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584176" cy="158417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162800" cy="990600"/>
          </a:xfrm>
        </p:spPr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Le silicium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685800"/>
            <a:ext cx="7162800" cy="4419600"/>
          </a:xfrm>
        </p:spPr>
        <p:txBody>
          <a:bodyPr/>
          <a:lstStyle/>
          <a:p>
            <a:pPr eaLnBrk="1" hangingPunct="1"/>
            <a:r>
              <a:rPr lang="fr-CA" sz="2800" dirty="0">
                <a:latin typeface="Arial" charset="0"/>
                <a:ea typeface="ＭＳ Ｐゴシック" charset="0"/>
                <a:cs typeface="ＭＳ Ｐゴシック" charset="0"/>
              </a:rPr>
              <a:t>Le 2e élément le plus courant dans l</a:t>
            </a:r>
            <a:r>
              <a:rPr lang="ja-JP" altLang="fr-CA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800" dirty="0">
                <a:latin typeface="Arial" charset="0"/>
                <a:ea typeface="ＭＳ Ｐゴシック" charset="0"/>
                <a:cs typeface="ＭＳ Ｐゴシック" charset="0"/>
              </a:rPr>
              <a:t>écorce terrestre (après l</a:t>
            </a:r>
            <a:r>
              <a:rPr lang="ja-JP" altLang="fr-CA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800" dirty="0">
                <a:latin typeface="Arial" charset="0"/>
                <a:ea typeface="ＭＳ Ｐゴシック" charset="0"/>
                <a:cs typeface="ＭＳ Ｐゴシック" charset="0"/>
              </a:rPr>
              <a:t>oxygène)</a:t>
            </a:r>
          </a:p>
          <a:p>
            <a:pPr eaLnBrk="1" hangingPunct="1"/>
            <a:r>
              <a:rPr lang="fr-CA" sz="2800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800" u="sng" dirty="0" smtClean="0">
                <a:latin typeface="Arial" charset="0"/>
                <a:ea typeface="ＭＳ Ｐゴシック" charset="0"/>
                <a:cs typeface="ＭＳ Ｐゴシック" charset="0"/>
              </a:rPr>
              <a:t>				</a:t>
            </a:r>
            <a:endParaRPr lang="fr-CA" sz="2800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fr-CA" sz="2800" dirty="0">
                <a:latin typeface="Arial" charset="0"/>
                <a:ea typeface="ＭＳ Ｐゴシック" charset="0"/>
                <a:cs typeface="ＭＳ Ｐゴシック" charset="0"/>
              </a:rPr>
              <a:t>Un semi-conducteur (conduit bien l</a:t>
            </a:r>
            <a:r>
              <a:rPr lang="ja-JP" altLang="fr-CA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800" dirty="0">
                <a:latin typeface="Arial" charset="0"/>
                <a:ea typeface="ＭＳ Ｐゴシック" charset="0"/>
                <a:cs typeface="ＭＳ Ｐゴシック" charset="0"/>
              </a:rPr>
              <a:t>électricité à des hautes températures)</a:t>
            </a:r>
          </a:p>
          <a:p>
            <a:pPr eaLnBrk="1" hangingPunct="1"/>
            <a:r>
              <a:rPr lang="fr-CA" sz="2800" dirty="0">
                <a:latin typeface="Arial" charset="0"/>
                <a:ea typeface="ＭＳ Ｐゴシック" charset="0"/>
                <a:cs typeface="ＭＳ Ｐゴシック" charset="0"/>
              </a:rPr>
              <a:t>Utilisé pour fabriquer certaines puces d</a:t>
            </a:r>
            <a:r>
              <a:rPr lang="ja-JP" altLang="fr-CA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800" dirty="0">
                <a:latin typeface="Arial" charset="0"/>
                <a:ea typeface="ＭＳ Ｐゴシック" charset="0"/>
                <a:cs typeface="ＭＳ Ｐゴシック" charset="0"/>
              </a:rPr>
              <a:t>ordinateurs</a:t>
            </a:r>
          </a:p>
          <a:p>
            <a:pPr eaLnBrk="1" hangingPunct="1"/>
            <a:r>
              <a:rPr lang="fr-CA" sz="2800" dirty="0">
                <a:latin typeface="Arial" charset="0"/>
                <a:ea typeface="ＭＳ Ｐゴシック" charset="0"/>
                <a:cs typeface="ＭＳ Ｐゴシック" charset="0"/>
              </a:rPr>
              <a:t>Avec l</a:t>
            </a:r>
            <a:r>
              <a:rPr lang="ja-JP" altLang="fr-CA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800" dirty="0">
                <a:latin typeface="Arial" charset="0"/>
                <a:ea typeface="ＭＳ Ｐゴシック" charset="0"/>
                <a:cs typeface="ＭＳ Ｐゴシック" charset="0"/>
              </a:rPr>
              <a:t>oxygène, il forme le quartz et l</a:t>
            </a:r>
            <a:r>
              <a:rPr lang="ja-JP" altLang="fr-CA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800" dirty="0">
                <a:latin typeface="Arial" charset="0"/>
                <a:ea typeface="ＭＳ Ｐゴシック" charset="0"/>
                <a:cs typeface="ＭＳ Ｐゴシック" charset="0"/>
              </a:rPr>
              <a:t>opale</a:t>
            </a:r>
          </a:p>
        </p:txBody>
      </p:sp>
      <p:pic>
        <p:nvPicPr>
          <p:cNvPr id="78852" name="Picture 5" descr="L'image “http://web.univ-pau.fr/~scholle/ecosystemes/4-pv/42-fab/fab-img/42-1-2.gif” ne peut être affichée car elle contient des erreu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81575"/>
            <a:ext cx="2247900" cy="1876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7" descr="http://www.alaskaunderseatours.com/photos/Red-Sea-Urch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473575"/>
            <a:ext cx="3109912" cy="2384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lement 14 - Sil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74" y="60069"/>
            <a:ext cx="1557321" cy="155732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585"/>
            <a:ext cx="9036496" cy="1143000"/>
          </a:xfrm>
        </p:spPr>
        <p:txBody>
          <a:bodyPr>
            <a:no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Tableau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divisés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catégories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75" y="1600200"/>
            <a:ext cx="6623249" cy="45259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940152" y="2297876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14761" y="2730555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28184" y="2749561"/>
            <a:ext cx="0" cy="391407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00564" y="3140968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60604" y="3573016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20644" y="3933056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53064" y="4365104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88224" y="3143137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80684" y="3933056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48264" y="3501008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13104" y="1916832"/>
            <a:ext cx="0" cy="2448272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53064" y="1916832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64897" y="1885465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40152" y="2317513"/>
            <a:ext cx="1340532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80112" y="2317513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77161" y="3933056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54213" y="3501008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14761" y="2721425"/>
            <a:ext cx="0" cy="77958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80112" y="2721425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54213" y="3933056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14761" y="3501008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891044" y="2753041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225955" y="3140968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73299" y="3582971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33339" y="3956913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588224" y="4365104"/>
            <a:ext cx="69246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53064" y="3956913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918410" y="3556928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73299" y="3140968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33874" y="2744285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06885" y="2320993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565187" y="2348880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Bent-Up Arrow 48"/>
          <p:cNvSpPr/>
          <p:nvPr/>
        </p:nvSpPr>
        <p:spPr>
          <a:xfrm rot="5400000">
            <a:off x="7068138" y="4301206"/>
            <a:ext cx="499687" cy="68809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TextBox 51"/>
          <p:cNvSpPr txBox="1"/>
          <p:nvPr/>
        </p:nvSpPr>
        <p:spPr>
          <a:xfrm>
            <a:off x="1259632" y="6150114"/>
            <a:ext cx="769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restes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CA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515245" y="1865828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849907" y="1865828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489867" y="1865828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515245" y="2276872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270348" y="1556792"/>
            <a:ext cx="0" cy="459332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894794" y="1556792"/>
            <a:ext cx="0" cy="459332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259632" y="1556792"/>
            <a:ext cx="6688007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250365" y="6150114"/>
            <a:ext cx="6688007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07947" y="1484783"/>
            <a:ext cx="1801969" cy="32894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Bent-Up Arrow 2"/>
          <p:cNvSpPr/>
          <p:nvPr/>
        </p:nvSpPr>
        <p:spPr>
          <a:xfrm rot="5400000" flipH="1">
            <a:off x="6214952" y="1594216"/>
            <a:ext cx="802426" cy="583561"/>
          </a:xfrm>
          <a:prstGeom prst="bent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Connector 22"/>
          <p:cNvCxnSpPr/>
          <p:nvPr/>
        </p:nvCxnSpPr>
        <p:spPr>
          <a:xfrm>
            <a:off x="1849907" y="1124744"/>
            <a:ext cx="5583177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433084" y="1124744"/>
            <a:ext cx="0" cy="319653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849907" y="1124744"/>
            <a:ext cx="0" cy="7410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693963" y="4606688"/>
            <a:ext cx="141454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32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 animBg="1"/>
      <p:bldP spid="3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57808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les non-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les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métaloïdes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16" y="874440"/>
            <a:ext cx="6493261" cy="5434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urtout des </a:t>
            </a:r>
            <a:r>
              <a:rPr lang="fr-CA" sz="2500" u="sng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ou </a:t>
            </a:r>
            <a:r>
              <a:rPr lang="fr-CA" sz="2500" u="sng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lorsqu</a:t>
            </a:r>
            <a:r>
              <a:rPr lang="ja-JP" alt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ils sont à la température de la pièce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</a:t>
            </a:r>
            <a:endParaRPr lang="fr-CA" sz="25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bons </a:t>
            </a:r>
            <a:r>
              <a:rPr lang="fr-CA" sz="2500" u="sng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 </a:t>
            </a:r>
            <a:r>
              <a:rPr lang="fr-CA" sz="2500" u="sng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et </a:t>
            </a:r>
            <a:endParaRPr lang="fr-CA" sz="25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d’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métaloïdes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des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</a:p>
          <a:p>
            <a:pPr marL="0" indent="0">
              <a:buNone/>
            </a:pPr>
            <a:r>
              <a:rPr lang="en-CA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des </a:t>
            </a:r>
            <a:r>
              <a:rPr lang="en-CA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réactivités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trois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catégories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5" descr="http://www.irisa.fr/siames/pub/IMAGES/L_EQUIPE/metau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4329" b="8417"/>
          <a:stretch>
            <a:fillRect/>
          </a:stretch>
        </p:blipFill>
        <p:spPr bwMode="auto">
          <a:xfrm>
            <a:off x="6600765" y="2829009"/>
            <a:ext cx="2227432" cy="20162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daviddarling.info/images/chlorine_g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08" y="980728"/>
            <a:ext cx="1752346" cy="175234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il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5"/>
          <a:stretch/>
        </p:blipFill>
        <p:spPr bwMode="auto">
          <a:xfrm>
            <a:off x="6945737" y="4953542"/>
            <a:ext cx="1537488" cy="176247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y a 118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catégorisés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les non-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les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métaloïdes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diverses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usages divers.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364"/>
            <a:ext cx="8573362" cy="1143000"/>
          </a:xfrm>
        </p:spPr>
        <p:txBody>
          <a:bodyPr>
            <a:normAutofit fontScale="90000"/>
          </a:bodyPr>
          <a:lstStyle/>
          <a:p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Tous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connus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trouvent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48872" cy="53634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4790737" y="2256967"/>
            <a:ext cx="3309655" cy="14715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100392" y="2072301"/>
            <a:ext cx="9405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8100392" y="2066420"/>
            <a:ext cx="94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L’argent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323528" y="1916832"/>
            <a:ext cx="508922" cy="3342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23528" y="1922609"/>
            <a:ext cx="50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L’or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2450" y="2101498"/>
            <a:ext cx="4387622" cy="21915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011635" y="1412776"/>
            <a:ext cx="108465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034471" y="1412388"/>
            <a:ext cx="108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L’oxygène</a:t>
            </a:r>
            <a:endParaRPr lang="en-CA" dirty="0"/>
          </a:p>
        </p:txBody>
      </p:sp>
      <p:cxnSp>
        <p:nvCxnSpPr>
          <p:cNvPr id="15" name="Straight Arrow Connector 14"/>
          <p:cNvCxnSpPr>
            <a:stCxn id="12" idx="1"/>
          </p:cNvCxnSpPr>
          <p:nvPr/>
        </p:nvCxnSpPr>
        <p:spPr>
          <a:xfrm flipH="1">
            <a:off x="7331140" y="1597054"/>
            <a:ext cx="703331" cy="6944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8804" y="3838439"/>
            <a:ext cx="110729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278803" y="3838439"/>
            <a:ext cx="11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L’uranium</a:t>
            </a:r>
            <a:endParaRPr lang="en-CA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386095" y="4023105"/>
            <a:ext cx="2249801" cy="1926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63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9" grpId="0" animBg="1"/>
      <p:bldP spid="8" grpId="0"/>
      <p:bldP spid="1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y a environ </a:t>
            </a:r>
            <a:r>
              <a:rPr lang="en-CA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étés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observés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l’Univers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Voici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quelques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courants,</a:t>
            </a:r>
          </a:p>
          <a:p>
            <a:pPr marL="365760">
              <a:buFont typeface="Wingdings" panose="05000000000000000000" pitchFamily="2" charset="2"/>
              <a:buChar char="Ø"/>
            </a:pP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Hydorgène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>
              <a:buFont typeface="Wingdings" panose="05000000000000000000" pitchFamily="2" charset="2"/>
              <a:buChar char="Ø"/>
            </a:pP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>
              <a:buFont typeface="Wingdings" panose="05000000000000000000" pitchFamily="2" charset="2"/>
              <a:buChar char="Ø"/>
            </a:pP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Oxygène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>
              <a:buFont typeface="Wingdings" panose="05000000000000000000" pitchFamily="2" charset="2"/>
              <a:buChar char="Ø"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  <a:p>
            <a:pPr marL="365760">
              <a:buFont typeface="Wingdings" panose="05000000000000000000" pitchFamily="2" charset="2"/>
              <a:buChar char="Ø"/>
            </a:pP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Chlore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>
              <a:buFont typeface="Wingdings" panose="05000000000000000000" pitchFamily="2" charset="2"/>
              <a:buChar char="Ø"/>
            </a:pP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Mercure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>
              <a:buFont typeface="Wingdings" panose="05000000000000000000" pitchFamily="2" charset="2"/>
              <a:buChar char="Ø"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Argent</a:t>
            </a:r>
          </a:p>
          <a:p>
            <a:pPr marL="365760">
              <a:buFont typeface="Wingdings" panose="05000000000000000000" pitchFamily="2" charset="2"/>
              <a:buChar char="Ø"/>
            </a:pP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Silicium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89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Hydrogène (</a:t>
            </a:r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H)	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6960"/>
            <a:ext cx="5410944" cy="4672360"/>
          </a:xfrm>
        </p:spPr>
        <p:txBody>
          <a:bodyPr>
            <a:noAutofit/>
          </a:bodyPr>
          <a:lstStyle/>
          <a:p>
            <a:pPr eaLnBrk="1" hangingPunct="1"/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Incolore, inodore, sans saveur</a:t>
            </a:r>
          </a:p>
          <a:p>
            <a:pPr eaLnBrk="1" hangingPunct="1"/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Très </a:t>
            </a:r>
            <a:r>
              <a:rPr lang="fr-CA" sz="2500" u="sng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et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</a:t>
            </a:r>
            <a:endParaRPr lang="fr-CA" sz="25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Compose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en forme de plasma</a:t>
            </a:r>
          </a:p>
          <a:p>
            <a:pPr eaLnBrk="1" hangingPunct="1"/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Compose </a:t>
            </a:r>
            <a:r>
              <a:rPr lang="fr-CA" sz="2500" u="sng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 la matière de notre Univers</a:t>
            </a:r>
          </a:p>
          <a:p>
            <a:pPr eaLnBrk="1" hangingPunct="1"/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 plupart de l</a:t>
            </a:r>
            <a:r>
              <a:rPr lang="ja-JP" alt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 sur Terre est combiné avec l</a:t>
            </a:r>
            <a:r>
              <a:rPr lang="ja-JP" alt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oxygène pour former l</a:t>
            </a:r>
            <a:r>
              <a:rPr lang="ja-JP" alt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H2O</a:t>
            </a:r>
          </a:p>
          <a:p>
            <a:pPr eaLnBrk="1" hangingPunct="1"/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Plus </a:t>
            </a:r>
            <a:r>
              <a:rPr lang="fr-CA" sz="2500" u="sng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que l</a:t>
            </a:r>
            <a:r>
              <a:rPr lang="ja-JP" alt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air </a:t>
            </a:r>
            <a:endParaRPr lang="fr-CA" sz="25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-&gt;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gonfle les ballons météorologiques</a:t>
            </a:r>
          </a:p>
        </p:txBody>
      </p:sp>
      <p:pic>
        <p:nvPicPr>
          <p:cNvPr id="1026" name="Picture 2" descr="Element 1 - Hydro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25502"/>
            <a:ext cx="2448272" cy="244827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4276" name="Picture 5" descr="http://www.redsoxblimp.com/uploaded_images/Hindenburg_burning-728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Fer (Fe)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pPr eaLnBrk="1" hangingPunct="1"/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		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(encore plus </a:t>
            </a:r>
            <a:r>
              <a:rPr lang="fr-CA" dirty="0" err="1">
                <a:latin typeface="Arial" charset="0"/>
                <a:ea typeface="ＭＳ Ｐゴシック" charset="0"/>
                <a:cs typeface="ＭＳ Ｐゴシック" charset="0"/>
              </a:rPr>
              <a:t>lorsqu</a:t>
            </a:r>
            <a:r>
              <a:rPr lang="ja-JP" altLang="fr-CA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on le combine avec le carbone -&gt; acier)</a:t>
            </a:r>
          </a:p>
          <a:p>
            <a:pPr eaLnBrk="1" hangingPunct="1"/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 err="1">
                <a:latin typeface="Arial" charset="0"/>
                <a:ea typeface="ＭＳ Ｐゴシック" charset="0"/>
                <a:cs typeface="ＭＳ Ｐゴシック" charset="0"/>
              </a:rPr>
              <a:t>lorsqu</a:t>
            </a:r>
            <a:r>
              <a:rPr lang="ja-JP" altLang="fr-CA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on l</a:t>
            </a:r>
            <a:r>
              <a:rPr lang="ja-JP" altLang="fr-CA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expose à l</a:t>
            </a:r>
            <a:r>
              <a:rPr lang="ja-JP" altLang="fr-CA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fr-CA" sz="2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O et l</a:t>
            </a:r>
            <a:r>
              <a:rPr lang="ja-JP" altLang="fr-CA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fr-CA" sz="2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 (oxydation)</a:t>
            </a:r>
          </a:p>
        </p:txBody>
      </p:sp>
      <p:pic>
        <p:nvPicPr>
          <p:cNvPr id="4" name="Picture 4" descr="http://www.monanneeaucollege.com/minerauxphoto/pyrite-de-fer.1.ne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8"/>
          <a:stretch>
            <a:fillRect/>
          </a:stretch>
        </p:blipFill>
        <p:spPr bwMode="auto">
          <a:xfrm>
            <a:off x="323528" y="3789040"/>
            <a:ext cx="4379207" cy="28838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lement 26 - I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12" y="3789040"/>
            <a:ext cx="2909442" cy="290944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0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7162800" cy="990600"/>
          </a:xfrm>
        </p:spPr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’</a:t>
            </a:r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oxygène (O)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836613"/>
            <a:ext cx="7162800" cy="4419600"/>
          </a:xfrm>
        </p:spPr>
        <p:txBody>
          <a:bodyPr/>
          <a:lstStyle/>
          <a:p>
            <a:pPr eaLnBrk="1" hangingPunct="1"/>
            <a:r>
              <a:rPr lang="fr-CA" sz="2400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u="sng" dirty="0" smtClean="0">
                <a:latin typeface="Arial" charset="0"/>
                <a:ea typeface="ＭＳ Ｐゴシック" charset="0"/>
                <a:cs typeface="ＭＳ Ｐゴシック" charset="0"/>
              </a:rPr>
              <a:t>				</a:t>
            </a:r>
            <a:endParaRPr lang="fr-CA" sz="2400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Essentiel à la survie</a:t>
            </a:r>
          </a:p>
          <a:p>
            <a:pPr lvl="2" eaLnBrk="1" hangingPunct="1"/>
            <a:r>
              <a:rPr lang="fr-CA" dirty="0">
                <a:latin typeface="Arial" charset="0"/>
                <a:ea typeface="ＭＳ Ｐゴシック" charset="0"/>
              </a:rPr>
              <a:t>se combine avec le sucre pour donner de l</a:t>
            </a:r>
            <a:r>
              <a:rPr lang="ja-JP" altLang="fr-CA" dirty="0">
                <a:latin typeface="Arial" charset="0"/>
                <a:ea typeface="ＭＳ Ｐゴシック" charset="0"/>
              </a:rPr>
              <a:t>’</a:t>
            </a:r>
            <a:r>
              <a:rPr lang="fr-CA" dirty="0">
                <a:latin typeface="Arial" charset="0"/>
                <a:ea typeface="ＭＳ Ｐゴシック" charset="0"/>
              </a:rPr>
              <a:t>énergie à nos cellules</a:t>
            </a:r>
          </a:p>
          <a:p>
            <a:pPr eaLnBrk="1" hangingPunct="1"/>
            <a:r>
              <a:rPr lang="fr-CA" sz="2400" dirty="0" smtClean="0">
                <a:latin typeface="Arial" charset="0"/>
                <a:ea typeface="ＭＳ Ｐゴシック" charset="0"/>
                <a:cs typeface="ＭＳ Ｐゴシック" charset="0"/>
              </a:rPr>
              <a:t>Compose </a:t>
            </a:r>
            <a:r>
              <a:rPr lang="fr-CA" sz="2400" u="sng" dirty="0" smtClean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fr-CA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de l</a:t>
            </a:r>
            <a:r>
              <a:rPr lang="ja-JP" altLang="fr-CA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atmosphère</a:t>
            </a:r>
          </a:p>
          <a:p>
            <a:pPr eaLnBrk="1" hangingPunct="1"/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Depuis 3 milliards d</a:t>
            </a:r>
            <a:r>
              <a:rPr lang="ja-JP" altLang="fr-CA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années, l</a:t>
            </a:r>
            <a:r>
              <a:rPr lang="ja-JP" altLang="fr-CA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oxygène de notre planète est produite par les végétaux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32045"/>
            <a:ext cx="3059113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sciencenotes.org/wp-content/uploads/2013/05/08-Oxygen-T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ciencenotes.org/wp-content/uploads/2013/05/08-Oxygen-T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ciencenotes.org/wp-content/uploads/2013/05/08-Oxygen-T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lement 8 - Oxy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98" y="3762661"/>
            <a:ext cx="2987104" cy="298710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CA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Le sodium (Na) 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fr-CA" dirty="0">
                <a:latin typeface="Arial" charset="0"/>
                <a:ea typeface="ＭＳ Ｐゴシック" charset="0"/>
              </a:rPr>
              <a:t>Un </a:t>
            </a:r>
            <a:r>
              <a:rPr lang="fr-CA" u="sng" dirty="0">
                <a:latin typeface="Arial" charset="0"/>
                <a:ea typeface="ＭＳ Ｐゴシック" charset="0"/>
              </a:rPr>
              <a:t>	</a:t>
            </a:r>
            <a:r>
              <a:rPr lang="fr-CA" u="sng" dirty="0" smtClean="0">
                <a:latin typeface="Arial" charset="0"/>
                <a:ea typeface="ＭＳ Ｐゴシック" charset="0"/>
              </a:rPr>
              <a:t>	</a:t>
            </a:r>
            <a:r>
              <a:rPr lang="fr-CA" dirty="0" smtClean="0">
                <a:latin typeface="Arial" charset="0"/>
                <a:ea typeface="ＭＳ Ｐゴシック" charset="0"/>
              </a:rPr>
              <a:t> </a:t>
            </a:r>
            <a:r>
              <a:rPr lang="fr-CA" dirty="0">
                <a:latin typeface="Arial" charset="0"/>
                <a:ea typeface="ＭＳ Ｐゴシック" charset="0"/>
              </a:rPr>
              <a:t>unique car il est très mou</a:t>
            </a:r>
          </a:p>
          <a:p>
            <a:pPr lvl="2" eaLnBrk="1" hangingPunct="1"/>
            <a:r>
              <a:rPr lang="fr-CA" u="sng" dirty="0">
                <a:latin typeface="Arial" charset="0"/>
                <a:ea typeface="ＭＳ Ｐゴシック" charset="0"/>
              </a:rPr>
              <a:t> </a:t>
            </a:r>
            <a:r>
              <a:rPr lang="fr-CA" u="sng" dirty="0" smtClean="0">
                <a:latin typeface="Arial" charset="0"/>
                <a:ea typeface="ＭＳ Ｐゴシック" charset="0"/>
              </a:rPr>
              <a:t>		</a:t>
            </a:r>
            <a:r>
              <a:rPr lang="fr-CA" dirty="0" smtClean="0">
                <a:latin typeface="Arial" charset="0"/>
                <a:ea typeface="ＭＳ Ｐゴシック" charset="0"/>
              </a:rPr>
              <a:t> </a:t>
            </a:r>
            <a:r>
              <a:rPr lang="fr-CA" dirty="0">
                <a:latin typeface="Arial" charset="0"/>
                <a:ea typeface="ＭＳ Ｐゴシック" charset="0"/>
              </a:rPr>
              <a:t>très fortement avec l</a:t>
            </a:r>
            <a:r>
              <a:rPr lang="ja-JP" altLang="fr-CA" dirty="0" smtClean="0">
                <a:latin typeface="Arial" charset="0"/>
                <a:ea typeface="ＭＳ Ｐゴシック" charset="0"/>
              </a:rPr>
              <a:t>’</a:t>
            </a:r>
            <a:r>
              <a:rPr lang="fr-CA" altLang="ja-JP" u="sng" dirty="0">
                <a:latin typeface="Arial" charset="0"/>
                <a:ea typeface="ＭＳ Ｐゴシック" charset="0"/>
              </a:rPr>
              <a:t>	</a:t>
            </a:r>
            <a:r>
              <a:rPr lang="fr-CA" dirty="0" smtClean="0">
                <a:latin typeface="Arial" charset="0"/>
                <a:ea typeface="ＭＳ Ｐゴシック" charset="0"/>
              </a:rPr>
              <a:t> </a:t>
            </a:r>
            <a:r>
              <a:rPr lang="fr-CA" dirty="0">
                <a:latin typeface="Arial" charset="0"/>
                <a:ea typeface="ＭＳ Ｐゴシック" charset="0"/>
              </a:rPr>
              <a:t>pour libérer un gaz toxique</a:t>
            </a:r>
          </a:p>
          <a:p>
            <a:pPr lvl="4" eaLnBrk="1" hangingPunct="1"/>
            <a:r>
              <a:rPr lang="fr-CA" dirty="0">
                <a:latin typeface="Arial" charset="0"/>
                <a:ea typeface="ＭＳ Ｐゴシック" charset="0"/>
              </a:rPr>
              <a:t>le sodium + l</a:t>
            </a:r>
            <a:r>
              <a:rPr lang="ja-JP" altLang="fr-CA" dirty="0">
                <a:latin typeface="Arial" charset="0"/>
                <a:ea typeface="ＭＳ Ｐゴシック" charset="0"/>
              </a:rPr>
              <a:t>’</a:t>
            </a:r>
            <a:r>
              <a:rPr lang="fr-CA" dirty="0">
                <a:latin typeface="Arial" charset="0"/>
                <a:ea typeface="ＭＳ Ｐゴシック" charset="0"/>
              </a:rPr>
              <a:t>eau dégage une grande quantité d</a:t>
            </a:r>
            <a:r>
              <a:rPr lang="ja-JP" altLang="fr-CA" dirty="0">
                <a:latin typeface="Arial" charset="0"/>
                <a:ea typeface="ＭＳ Ｐゴシック" charset="0"/>
              </a:rPr>
              <a:t>’</a:t>
            </a:r>
            <a:r>
              <a:rPr lang="fr-CA" dirty="0">
                <a:latin typeface="Arial" charset="0"/>
                <a:ea typeface="ＭＳ Ｐゴシック" charset="0"/>
              </a:rPr>
              <a:t>hydrogène et de chaleur (une explosion)</a:t>
            </a:r>
          </a:p>
        </p:txBody>
      </p:sp>
      <p:pic>
        <p:nvPicPr>
          <p:cNvPr id="62468" name="Picture 6" descr="http://www.vanderkrogt.net/elements/images/so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7000"/>
            <a:ext cx="4103687" cy="2921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8" descr="L'image “http://www.chemicalconnection.org.uk/chemistry/topics/images/lmw9d.jpg” ne peut être affichée car elle contient des erreu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247900" cy="1905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lement 11 - So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7885"/>
            <a:ext cx="1591513" cy="159151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Le chlore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Gaz jaune-vert pâle</a:t>
            </a:r>
          </a:p>
          <a:p>
            <a:pPr eaLnBrk="1" hangingPunct="1"/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en grande quantité</a:t>
            </a:r>
          </a:p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Utilisé comme désinfectant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fr-CA" u="sng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bain tourbillon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etc.)</a:t>
            </a:r>
          </a:p>
          <a:p>
            <a:pPr eaLnBrk="1" hangingPunct="1">
              <a:buFontTx/>
              <a:buNone/>
            </a:pPr>
            <a:endParaRPr lang="fr-CA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fr-CA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fr-CA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4516" name="Picture 5" descr="http://www.ctp.be/boule%20de%20chlmo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57485"/>
            <a:ext cx="1409700" cy="12763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6" descr="http://www.daviddarling.info/images/chlorine_g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91" y="3933056"/>
            <a:ext cx="2735262" cy="27352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lement 17 - Chlor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48272" cy="244827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214</Words>
  <Application>Microsoft Office PowerPoint</Application>
  <PresentationFormat>On-screen Show (4:3)</PresentationFormat>
  <Paragraphs>88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Arial Black</vt:lpstr>
      <vt:lpstr>Calibri</vt:lpstr>
      <vt:lpstr>Times New Roman</vt:lpstr>
      <vt:lpstr>Wingdings</vt:lpstr>
      <vt:lpstr>Office Theme</vt:lpstr>
      <vt:lpstr>Les éléments</vt:lpstr>
      <vt:lpstr>Tous les éléments connus se trouvent sur le          .</vt:lpstr>
      <vt:lpstr>Il y a environ   éléments uniques qui ont étés observés dans l’Univers </vt:lpstr>
      <vt:lpstr>Hydrogène (H) </vt:lpstr>
      <vt:lpstr>PowerPoint Presentation</vt:lpstr>
      <vt:lpstr>Fer (Fe)</vt:lpstr>
      <vt:lpstr>L’oxygène (O)</vt:lpstr>
      <vt:lpstr>Le sodium (Na) </vt:lpstr>
      <vt:lpstr>Le chlore</vt:lpstr>
      <vt:lpstr>Qu’est-ce qui arrive si nous combinons le sodium et le chlore (deux substances toxiques)?</vt:lpstr>
      <vt:lpstr>Le mercure (Hg)</vt:lpstr>
      <vt:lpstr>L’argent (Ag)</vt:lpstr>
      <vt:lpstr>Le silicium</vt:lpstr>
      <vt:lpstr>Les éléments du Tableau périodique sont divisés en plusieurs catégories.</vt:lpstr>
      <vt:lpstr>Les métaux, les non-métaux, et les métaloïdes</vt:lpstr>
      <vt:lpstr>Récapitulons!</vt:lpstr>
    </vt:vector>
  </TitlesOfParts>
  <Company>SD22 Elementary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éléments</dc:title>
  <dc:creator>SD22</dc:creator>
  <cp:lastModifiedBy>Jeff O'Keefe</cp:lastModifiedBy>
  <cp:revision>65</cp:revision>
  <dcterms:created xsi:type="dcterms:W3CDTF">2014-09-29T23:37:31Z</dcterms:created>
  <dcterms:modified xsi:type="dcterms:W3CDTF">2014-10-02T18:57:24Z</dcterms:modified>
</cp:coreProperties>
</file>