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7" r:id="rId3"/>
    <p:sldId id="258" r:id="rId4"/>
    <p:sldId id="259" r:id="rId5"/>
    <p:sldId id="284" r:id="rId6"/>
    <p:sldId id="262" r:id="rId7"/>
    <p:sldId id="264" r:id="rId8"/>
    <p:sldId id="265" r:id="rId9"/>
    <p:sldId id="268" r:id="rId10"/>
    <p:sldId id="269" r:id="rId11"/>
    <p:sldId id="275" r:id="rId12"/>
    <p:sldId id="274" r:id="rId13"/>
    <p:sldId id="273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329B2-F95B-42F4-B77E-40185997144F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F9043-8970-4E60-B78D-DE7A313C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8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F9043-8970-4E60-B78D-DE7A313C54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F9043-8970-4E60-B78D-DE7A313C54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01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F9043-8970-4E60-B78D-DE7A313C54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021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77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645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80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004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60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28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312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721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215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7232-BE2C-45B2-A99B-CBF6F0BCE512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D2FD-8BA2-4D5E-A060-EAD63767E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107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7232-BE2C-45B2-A99B-CBF6F0BCE512}" type="datetimeFigureOut">
              <a:rPr lang="en-CA" smtClean="0"/>
              <a:t>2021-02-16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6D2FD-8BA2-4D5E-A060-EAD63767E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353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Tableau </a:t>
            </a:r>
            <a:r>
              <a:rPr lang="en-CA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périodique</a:t>
            </a:r>
            <a:endParaRPr lang="en-C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1.3c</a:t>
            </a:r>
          </a:p>
          <a:p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1.3.5</a:t>
            </a:r>
          </a:p>
        </p:txBody>
      </p:sp>
    </p:spTree>
    <p:extLst>
      <p:ext uri="{BB962C8B-B14F-4D97-AF65-F5344CB8AC3E}">
        <p14:creationId xmlns:p14="http://schemas.microsoft.com/office/powerpoint/2010/main" val="304681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538" r="86090" b="29811"/>
          <a:stretch/>
        </p:blipFill>
        <p:spPr bwMode="auto">
          <a:xfrm>
            <a:off x="135046" y="1268760"/>
            <a:ext cx="360040" cy="207714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3" y="70690"/>
            <a:ext cx="9025533" cy="40894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configuration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électronique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463899" y="1617115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88495" y="1703089"/>
            <a:ext cx="4539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535429" y="15752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15927" y="15752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47609" y="1400824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35429" y="132331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789301" y="1638278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71056" y="1695426"/>
            <a:ext cx="52290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860831" y="15963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41329" y="15963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73011" y="1421987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60831" y="13444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481108" y="172483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60187" y="22868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01018" y="19050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81108" y="190707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00702" y="172784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040369" y="22868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0369" y="13444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303765" y="1153701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859871" y="109049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700718" y="1643423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717206" y="1740055"/>
            <a:ext cx="4539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772248" y="160151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952746" y="160151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484428" y="1427132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772248" y="13496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392525" y="17299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771604" y="22920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312435" y="191023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92525" y="191221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312119" y="173298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51786" y="22920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951786" y="13496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215182" y="1158846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771288" y="109665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771288" y="256031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951786" y="256340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131348" y="17353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48950" y="10939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131348" y="191023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616436" y="191090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616436" y="17299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942333" y="890284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766849" y="83188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181355" y="1651084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228622" y="1730739"/>
            <a:ext cx="40267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7252885" y="16091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33383" y="16091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965065" y="1434793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252885" y="13572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873162" y="173763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793072" y="191789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873162" y="191987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792756" y="174064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432423" y="13572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695819" y="1166507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251925" y="110431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999753" y="223035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061673" y="209374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6935236" y="118059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429587" y="110163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783607" y="12994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117446" y="17618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077183" y="159349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422970" y="897945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247486" y="83954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425148" y="83687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073260" y="566009"/>
            <a:ext cx="2703775" cy="270377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745119" y="11768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898429" y="12940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593254" y="173859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626186" y="156644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729276" y="225181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649380" y="209692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996254" y="24778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167964" y="254853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683102" y="24767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510519" y="255313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333423" y="174778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333512" y="192180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62292" y="175382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8373543" y="192789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7248296" y="285079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7432423" y="285012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7242893" y="46368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314380" y="4744412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6331187" y="4813015"/>
            <a:ext cx="4539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6385910" y="47025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566408" y="47025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98090" y="4528121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385910" y="44506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006187" y="483096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6926097" y="501122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6006187" y="501320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6925781" y="48339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6565448" y="44506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5828844" y="4259835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6384950" y="41976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7132778" y="53236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94698" y="51870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6068261" y="42739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6562612" y="419496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5916632" y="43927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250471" y="48551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210208" y="46868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5555995" y="3991273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6380511" y="39328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6558173" y="393020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73428" y="41762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7024911" y="40563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7453470" y="461006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7491513" y="477799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5206285" y="3659337"/>
            <a:ext cx="2703775" cy="270377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878144" y="42702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031454" y="438735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5726279" y="483192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5759211" y="46597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5862301" y="53451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5782405" y="519025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9279" y="55711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300989" y="564186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816127" y="55701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643544" y="564646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5952350" y="405031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810743" y="417871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504759" y="460397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472646" y="477799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5533942" y="528051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5631688" y="542399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7414966" y="528073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7348491" y="54242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6013572" y="58280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6177542" y="590381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6912354" y="583323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6745439" y="589710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6561822" y="62913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6388237" y="628566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5107960" y="483832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7849830" y="50074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7849830" y="484035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6376325" y="35835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6551233" y="358458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6555727" y="537578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6380511" y="538208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4891327" y="3333354"/>
            <a:ext cx="3348242" cy="334824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6372731" y="32292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2125489" y="4534910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TextBox 257"/>
          <p:cNvSpPr txBox="1"/>
          <p:nvPr/>
        </p:nvSpPr>
        <p:spPr>
          <a:xfrm>
            <a:off x="2139540" y="4639034"/>
            <a:ext cx="4539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dirty="0"/>
          </a:p>
        </p:txBody>
      </p:sp>
      <p:sp>
        <p:nvSpPr>
          <p:cNvPr id="259" name="Oval 258"/>
          <p:cNvSpPr/>
          <p:nvPr/>
        </p:nvSpPr>
        <p:spPr>
          <a:xfrm>
            <a:off x="2197019" y="44930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2377517" y="44930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1909199" y="4318619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2197019" y="42411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1817296" y="46214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2737206" y="480172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1817296" y="48037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2736890" y="46244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2376557" y="42411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>
          <a:xfrm>
            <a:off x="1639953" y="4050333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2196059" y="398814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2943887" y="511418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3005807" y="497756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1879370" y="40644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2373721" y="39854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1727741" y="418326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3061580" y="46456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3021317" y="447731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1367104" y="3781771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2191620" y="372337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2369282" y="372069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2761958" y="384431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2604846" y="37694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192837" y="429052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3262359" y="445677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1017394" y="3449835"/>
            <a:ext cx="2703775" cy="270377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2689253" y="40607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2842563" y="417784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1537388" y="462242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1570320" y="445026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1673410" y="513564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1593514" y="498074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1940388" y="536164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2112098" y="543236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2627236" y="53606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2454653" y="543696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1960127" y="37638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1804337" y="38475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1385684" y="42851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1313420" y="445079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1284427" y="468239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1292551" y="48689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3303179" y="468615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3293311" y="48677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1541369" y="540264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1664347" y="551576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3242327" y="506960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3152204" y="523415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3514267" y="527353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3448896" y="540880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1501710" y="362371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1128443" y="541122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1048057" y="52647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2187434" y="337400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2362342" y="33750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2366836" y="516627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2191620" y="51725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702436" y="3123852"/>
            <a:ext cx="3348242" cy="334824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2183840" y="30230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1423569" y="523595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1612680" y="39682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1506024" y="409927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2956519" y="39716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3068002" y="40961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1345011" y="507085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3048688" y="538425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2935272" y="55119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1811330" y="561825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1965749" y="56822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2761015" y="56177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2612261" y="56794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2191620" y="573550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2364786" y="57301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1368710" y="374312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3038632" y="362217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3174862" y="374395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980380" y="433383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935945" y="44937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3581652" y="433383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3637976" y="44937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1656940" y="59344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1811330" y="60091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2694507" y="600738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2862323" y="59344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2362342" y="30230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606556" y="464146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602969" y="479249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2183840" y="63812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2362342" y="63812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3958360" y="479551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3953146" y="46456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332677" y="2740465"/>
            <a:ext cx="4064898" cy="406489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2191620" y="267411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1155901" y="173691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2228132" y="174499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3865173" y="17618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5998671" y="179113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4797047" y="48551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216876" y="46567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/>
          <p:cNvSpPr/>
          <p:nvPr/>
        </p:nvSpPr>
        <p:spPr>
          <a:xfrm>
            <a:off x="30784" y="618713"/>
            <a:ext cx="3778599" cy="42568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53165" y="567615"/>
            <a:ext cx="37785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alcalino-terreux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5" name="Oval 354"/>
          <p:cNvSpPr/>
          <p:nvPr/>
        </p:nvSpPr>
        <p:spPr>
          <a:xfrm>
            <a:off x="7248296" y="228548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7432423" y="228481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3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6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5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8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0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8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1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4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7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0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3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6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2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5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8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1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4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7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2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5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8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1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4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7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0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3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6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9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2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5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8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1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4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7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0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3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6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9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2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5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8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1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4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7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0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3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6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9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2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5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8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1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4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7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0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3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6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9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2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5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8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1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4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7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0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2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5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8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1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4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7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0" dur="2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3" dur="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6" dur="2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9" dur="2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2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5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0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3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6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9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2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5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8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1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4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7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0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2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5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8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1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3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6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9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2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5" dur="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8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1" dur="2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4" dur="25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7" dur="2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0" dur="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3" dur="2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6" dur="2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9" dur="25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2" dur="2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5" dur="25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8" dur="2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1" dur="2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4" dur="2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7" dur="2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0" dur="2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3" dur="2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6" dur="2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9" dur="2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2" dur="25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5" dur="2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8" dur="2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4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7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0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3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6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9" dur="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2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5" dur="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8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1" dur="2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4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7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0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3" dur="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6" dur="2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9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2" dur="2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5" dur="2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8" dur="2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1" dur="2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4" dur="2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7" dur="2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0" dur="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3" dur="2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6" dur="25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9" dur="2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2" dur="2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5" dur="25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8" dur="25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1" dur="2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4" dur="25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7" dur="25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0" dur="25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3" dur="25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6" dur="25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9" dur="25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2" dur="25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5" dur="25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8" dur="2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1" dur="2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4" dur="25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7" dur="25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0" dur="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3" dur="2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6" dur="2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9"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2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5" dur="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1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2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7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8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9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0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2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3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4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5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7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8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9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0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2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3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4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5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7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8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9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50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2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3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4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55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7" grpId="1" animBg="1"/>
      <p:bldP spid="59" grpId="0" animBg="1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0" grpId="0" animBg="1"/>
      <p:bldP spid="91" grpId="0" animBg="1"/>
      <p:bldP spid="94" grpId="0" animBg="1"/>
      <p:bldP spid="70" grpId="0" animBg="1"/>
      <p:bldP spid="66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7" grpId="0" animBg="1"/>
      <p:bldP spid="108" grpId="0" animBg="1"/>
      <p:bldP spid="109" grpId="0" animBg="1"/>
      <p:bldP spid="110" grpId="0" animBg="1"/>
      <p:bldP spid="123" grpId="0" animBg="1"/>
      <p:bldP spid="124" grpId="0" animBg="1"/>
      <p:bldP spid="155" grpId="0" animBg="1"/>
      <p:bldP spid="155" grpId="1" animBg="1"/>
      <p:bldP spid="157" grpId="0" animBg="1"/>
      <p:bldP spid="158" grpId="0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203" grpId="0" animBg="1"/>
      <p:bldP spid="204" grpId="0" animBg="1"/>
      <p:bldP spid="207" grpId="0" animBg="1"/>
      <p:bldP spid="208" grpId="0" animBg="1"/>
      <p:bldP spid="209" grpId="0" animBg="1"/>
      <p:bldP spid="210" grpId="0" animBg="1"/>
      <p:bldP spid="215" grpId="0" animBg="1"/>
      <p:bldP spid="216" grpId="0" animBg="1"/>
      <p:bldP spid="217" grpId="0" animBg="1"/>
      <p:bldP spid="218" grpId="0" animBg="1"/>
      <p:bldP spid="221" grpId="0" animBg="1"/>
      <p:bldP spid="222" grpId="0" animBg="1"/>
      <p:bldP spid="236" grpId="0" animBg="1"/>
      <p:bldP spid="237" grpId="0" animBg="1"/>
      <p:bldP spid="238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35" grpId="0" animBg="1"/>
      <p:bldP spid="235" grpId="1" animBg="1"/>
      <p:bldP spid="257" grpId="0" animBg="1"/>
      <p:bldP spid="258" grpId="0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256" grpId="0" animBg="1"/>
      <p:bldP spid="351" grpId="0" animBg="1"/>
      <p:bldP spid="351" grpId="1" animBg="1"/>
      <p:bldP spid="250" grpId="0" animBg="1"/>
      <p:bldP spid="250" grpId="1" animBg="1"/>
      <p:bldP spid="352" grpId="0" animBg="1"/>
      <p:bldP spid="352" grpId="1" animBg="1"/>
      <p:bldP spid="354" grpId="0" animBg="1"/>
      <p:bldP spid="354" grpId="1" animBg="1"/>
      <p:bldP spid="356" grpId="0" animBg="1"/>
      <p:bldP spid="356" grpId="1" animBg="1"/>
      <p:bldP spid="358" grpId="0" animBg="1"/>
      <p:bldP spid="358" grpId="1" animBg="1"/>
      <p:bldP spid="360" grpId="0" animBg="1"/>
      <p:bldP spid="360" grpId="1" animBg="1"/>
      <p:bldP spid="350" grpId="0" animBg="1"/>
      <p:bldP spid="353" grpId="0"/>
      <p:bldP spid="355" grpId="0" animBg="1"/>
      <p:bldP spid="3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" y="2708920"/>
            <a:ext cx="7884368" cy="40735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4000" dirty="0"/>
              <a:t>Le motif continue</a:t>
            </a:r>
          </a:p>
        </p:txBody>
      </p:sp>
      <p:sp>
        <p:nvSpPr>
          <p:cNvPr id="7" name="Oval 6"/>
          <p:cNvSpPr/>
          <p:nvPr/>
        </p:nvSpPr>
        <p:spPr>
          <a:xfrm>
            <a:off x="807100" y="1893263"/>
            <a:ext cx="444540" cy="4445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18913" y="1849819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3882" y="1928586"/>
            <a:ext cx="36099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3" name="Oval 12"/>
          <p:cNvSpPr/>
          <p:nvPr/>
        </p:nvSpPr>
        <p:spPr>
          <a:xfrm>
            <a:off x="1626340" y="1885945"/>
            <a:ext cx="444540" cy="4445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738153" y="1842501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75655" y="1844190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439503" y="1700894"/>
            <a:ext cx="818214" cy="81821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38153" y="1645443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21625" y="1914473"/>
            <a:ext cx="4539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</a:p>
        </p:txBody>
      </p:sp>
      <p:sp>
        <p:nvSpPr>
          <p:cNvPr id="19" name="Oval 18"/>
          <p:cNvSpPr/>
          <p:nvPr/>
        </p:nvSpPr>
        <p:spPr>
          <a:xfrm>
            <a:off x="3063927" y="1877679"/>
            <a:ext cx="444540" cy="4445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175740" y="1834235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13242" y="1835924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77090" y="1692628"/>
            <a:ext cx="818214" cy="81821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175740" y="163717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12912" y="1909116"/>
            <a:ext cx="3465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1734989" y="2453799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171680" y="248325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45052" y="2025793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18602" y="1874624"/>
            <a:ext cx="444540" cy="4445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330415" y="1831180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467917" y="1832869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031765" y="1689573"/>
            <a:ext cx="818214" cy="81821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330415" y="1634122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258155" y="1918068"/>
            <a:ext cx="3465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4" name="Oval 33"/>
          <p:cNvSpPr/>
          <p:nvPr/>
        </p:nvSpPr>
        <p:spPr>
          <a:xfrm>
            <a:off x="3984276" y="2000534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330415" y="2464343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88095" y="2135462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005801" y="2453799"/>
            <a:ext cx="109815" cy="399137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621625" y="2649617"/>
            <a:ext cx="147371" cy="517649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508467" y="2547850"/>
            <a:ext cx="2431685" cy="737134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737739" y="2507787"/>
            <a:ext cx="1562453" cy="777197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/>
          <p:cNvSpPr/>
          <p:nvPr/>
        </p:nvSpPr>
        <p:spPr>
          <a:xfrm>
            <a:off x="5299857" y="1877494"/>
            <a:ext cx="444540" cy="4445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5411670" y="1834050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5549172" y="1835739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5113020" y="1692443"/>
            <a:ext cx="818214" cy="81821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5411670" y="1636992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5544445" y="1639555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5069576" y="1971244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887790" y="1968611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5411670" y="2474636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6362659" y="1878398"/>
            <a:ext cx="444540" cy="4445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474472" y="1834954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6611974" y="1836643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175822" y="1693347"/>
            <a:ext cx="818214" cy="81821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6474472" y="1637896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6402058" y="1929185"/>
            <a:ext cx="36099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54" name="Oval 153"/>
          <p:cNvSpPr/>
          <p:nvPr/>
        </p:nvSpPr>
        <p:spPr>
          <a:xfrm>
            <a:off x="6128333" y="2004308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474472" y="246811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932152" y="2139236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603503" y="2464545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607247" y="1634663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315004" y="1863366"/>
            <a:ext cx="444540" cy="4445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Oval 159"/>
          <p:cNvSpPr/>
          <p:nvPr/>
        </p:nvSpPr>
        <p:spPr>
          <a:xfrm>
            <a:off x="7426817" y="1819922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7564319" y="1821611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7128167" y="1678315"/>
            <a:ext cx="818214" cy="81821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7426817" y="1622864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/>
          <p:cNvSpPr txBox="1"/>
          <p:nvPr/>
        </p:nvSpPr>
        <p:spPr>
          <a:xfrm>
            <a:off x="7379370" y="1914153"/>
            <a:ext cx="32092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65" name="Oval 164"/>
          <p:cNvSpPr/>
          <p:nvPr/>
        </p:nvSpPr>
        <p:spPr>
          <a:xfrm>
            <a:off x="7080678" y="1989276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7426817" y="2453085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7884497" y="2124204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555848" y="2449513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7559592" y="1619631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7078789" y="2106513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8286455" y="1863366"/>
            <a:ext cx="444540" cy="4445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171"/>
          <p:cNvSpPr/>
          <p:nvPr/>
        </p:nvSpPr>
        <p:spPr>
          <a:xfrm>
            <a:off x="8398268" y="1819922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8535770" y="1821611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8099618" y="1678315"/>
            <a:ext cx="818214" cy="81821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8398268" y="1622864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8274526" y="1905057"/>
            <a:ext cx="4683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</a:p>
        </p:txBody>
      </p:sp>
      <p:sp>
        <p:nvSpPr>
          <p:cNvPr id="177" name="Oval 176"/>
          <p:cNvSpPr/>
          <p:nvPr/>
        </p:nvSpPr>
        <p:spPr>
          <a:xfrm>
            <a:off x="8052129" y="1989276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8398268" y="2453085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8862141" y="2107138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8527299" y="2449513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8531043" y="1619631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8050240" y="2106513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8857600" y="1992136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4" name="Straight Arrow Connector 183"/>
          <p:cNvCxnSpPr/>
          <p:nvPr/>
        </p:nvCxnSpPr>
        <p:spPr>
          <a:xfrm>
            <a:off x="5788534" y="2524071"/>
            <a:ext cx="940688" cy="730370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>
            <a:off x="6620628" y="2591683"/>
            <a:ext cx="484578" cy="693301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7465613" y="2613766"/>
            <a:ext cx="30831" cy="640675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H="1">
            <a:off x="8086400" y="2526878"/>
            <a:ext cx="163731" cy="388906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1738443" y="4090787"/>
            <a:ext cx="4053545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0" name="Straight Connector 209"/>
          <p:cNvCxnSpPr/>
          <p:nvPr/>
        </p:nvCxnSpPr>
        <p:spPr>
          <a:xfrm flipV="1">
            <a:off x="1755255" y="4095521"/>
            <a:ext cx="3998550" cy="14046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1749301" y="4113139"/>
            <a:ext cx="3998550" cy="14046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2555777" y="5776133"/>
            <a:ext cx="5616624" cy="7492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5" name="Straight Connector 214"/>
          <p:cNvCxnSpPr/>
          <p:nvPr/>
        </p:nvCxnSpPr>
        <p:spPr>
          <a:xfrm>
            <a:off x="2555777" y="5776133"/>
            <a:ext cx="5616624" cy="7492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2548508" y="5789097"/>
            <a:ext cx="5616624" cy="7492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Rectangle 226"/>
          <p:cNvSpPr/>
          <p:nvPr/>
        </p:nvSpPr>
        <p:spPr>
          <a:xfrm>
            <a:off x="5754256" y="3009832"/>
            <a:ext cx="413912" cy="34000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21" name="TextBox 220"/>
          <p:cNvSpPr txBox="1"/>
          <p:nvPr/>
        </p:nvSpPr>
        <p:spPr>
          <a:xfrm>
            <a:off x="5735830" y="3002863"/>
            <a:ext cx="45076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</a:p>
        </p:txBody>
      </p:sp>
      <p:sp>
        <p:nvSpPr>
          <p:cNvPr id="238" name="Rectangle 237"/>
          <p:cNvSpPr/>
          <p:nvPr/>
        </p:nvSpPr>
        <p:spPr>
          <a:xfrm>
            <a:off x="6171165" y="3009832"/>
            <a:ext cx="413912" cy="34000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39" name="TextBox 238"/>
          <p:cNvSpPr txBox="1"/>
          <p:nvPr/>
        </p:nvSpPr>
        <p:spPr>
          <a:xfrm>
            <a:off x="6152739" y="3002863"/>
            <a:ext cx="45076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</a:p>
        </p:txBody>
      </p:sp>
      <p:sp>
        <p:nvSpPr>
          <p:cNvPr id="240" name="Rectangle 239"/>
          <p:cNvSpPr/>
          <p:nvPr/>
        </p:nvSpPr>
        <p:spPr>
          <a:xfrm>
            <a:off x="6574903" y="3011110"/>
            <a:ext cx="413912" cy="34000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41" name="TextBox 240"/>
          <p:cNvSpPr txBox="1"/>
          <p:nvPr/>
        </p:nvSpPr>
        <p:spPr>
          <a:xfrm>
            <a:off x="6556477" y="3004141"/>
            <a:ext cx="45076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5A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6978641" y="3011221"/>
            <a:ext cx="413912" cy="34000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43" name="TextBox 242"/>
          <p:cNvSpPr txBox="1"/>
          <p:nvPr/>
        </p:nvSpPr>
        <p:spPr>
          <a:xfrm>
            <a:off x="6960215" y="3004252"/>
            <a:ext cx="45076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7368135" y="3007193"/>
            <a:ext cx="413912" cy="34000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45" name="TextBox 244"/>
          <p:cNvSpPr txBox="1"/>
          <p:nvPr/>
        </p:nvSpPr>
        <p:spPr>
          <a:xfrm>
            <a:off x="7349709" y="3000224"/>
            <a:ext cx="45076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7A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7762394" y="2658861"/>
            <a:ext cx="413912" cy="34000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/>
          </a:p>
        </p:txBody>
      </p:sp>
      <p:sp>
        <p:nvSpPr>
          <p:cNvPr id="247" name="TextBox 246"/>
          <p:cNvSpPr txBox="1"/>
          <p:nvPr/>
        </p:nvSpPr>
        <p:spPr>
          <a:xfrm>
            <a:off x="7743968" y="2651892"/>
            <a:ext cx="45076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8A</a:t>
            </a:r>
          </a:p>
        </p:txBody>
      </p:sp>
    </p:spTree>
    <p:extLst>
      <p:ext uri="{BB962C8B-B14F-4D97-AF65-F5344CB8AC3E}">
        <p14:creationId xmlns:p14="http://schemas.microsoft.com/office/powerpoint/2010/main" val="15447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36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206" grpId="0" animBg="1"/>
      <p:bldP spid="213" grpId="0" animBg="1"/>
      <p:bldP spid="227" grpId="0" animBg="1"/>
      <p:bldP spid="221" grpId="0"/>
      <p:bldP spid="238" grpId="0" animBg="1"/>
      <p:bldP spid="239" grpId="0"/>
      <p:bldP spid="240" grpId="0" animBg="1"/>
      <p:bldP spid="241" grpId="0"/>
      <p:bldP spid="242" grpId="0" animBg="1"/>
      <p:bldP spid="243" grpId="0"/>
      <p:bldP spid="244" grpId="0" animBg="1"/>
      <p:bldP spid="245" grpId="0"/>
      <p:bldP spid="246" grpId="0" animBg="1"/>
      <p:bldP spid="2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04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motif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d’électrons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valence</a:t>
            </a:r>
          </a:p>
        </p:txBody>
      </p:sp>
      <p:sp>
        <p:nvSpPr>
          <p:cNvPr id="5" name="Oval 4"/>
          <p:cNvSpPr/>
          <p:nvPr/>
        </p:nvSpPr>
        <p:spPr>
          <a:xfrm>
            <a:off x="7711165" y="2592300"/>
            <a:ext cx="444540" cy="4445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822978" y="2548856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60480" y="2550545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24328" y="2407249"/>
            <a:ext cx="818214" cy="81821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22978" y="2351798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55753" y="2354361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80884" y="2686050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99098" y="268341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22978" y="3189442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-47105" y="1345687"/>
            <a:ext cx="100860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Colonne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1226" y="989229"/>
            <a:ext cx="2064837" cy="1249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valence</a:t>
            </a:r>
          </a:p>
          <a:p>
            <a:pPr algn="ctr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couche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92985" y="1129387"/>
            <a:ext cx="187066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premier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0285" y="2333592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0285" y="3387230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899" y="4440450"/>
            <a:ext cx="5822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899" y="5493670"/>
            <a:ext cx="5822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40207" y="2333592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58715" y="3387229"/>
            <a:ext cx="34642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40207" y="4440449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40207" y="5493669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58529" y="2474271"/>
            <a:ext cx="5822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658529" y="3527909"/>
            <a:ext cx="5822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658529" y="4581129"/>
            <a:ext cx="5822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58529" y="5634349"/>
            <a:ext cx="5822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868144" y="2474271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886652" y="3527908"/>
            <a:ext cx="34642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868144" y="4581128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868144" y="5634348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502409" y="1350673"/>
            <a:ext cx="100860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Colonne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240740" y="994215"/>
            <a:ext cx="2064837" cy="1249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valence</a:t>
            </a:r>
          </a:p>
          <a:p>
            <a:pPr algn="ctr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couche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042499" y="1134373"/>
            <a:ext cx="187066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premier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4363651" y="989229"/>
            <a:ext cx="0" cy="553611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3223817" y="2518641"/>
            <a:ext cx="444540" cy="4445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335630" y="247519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3265589" y="2537133"/>
            <a:ext cx="36099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02" name="Oval 101"/>
          <p:cNvSpPr/>
          <p:nvPr/>
        </p:nvSpPr>
        <p:spPr>
          <a:xfrm>
            <a:off x="3223817" y="3526959"/>
            <a:ext cx="444540" cy="4445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3335630" y="3483515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473132" y="3485204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036980" y="3341908"/>
            <a:ext cx="818214" cy="81821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335630" y="328645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3219102" y="3555487"/>
            <a:ext cx="4539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</a:p>
        </p:txBody>
      </p:sp>
      <p:sp>
        <p:nvSpPr>
          <p:cNvPr id="108" name="Oval 107"/>
          <p:cNvSpPr/>
          <p:nvPr/>
        </p:nvSpPr>
        <p:spPr>
          <a:xfrm>
            <a:off x="3183939" y="4517145"/>
            <a:ext cx="444540" cy="4445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3295752" y="4473701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433254" y="4475390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2997102" y="4332094"/>
            <a:ext cx="818214" cy="81821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3295752" y="4276643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3232924" y="4548582"/>
            <a:ext cx="3465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4" name="Oval 113"/>
          <p:cNvSpPr/>
          <p:nvPr/>
        </p:nvSpPr>
        <p:spPr>
          <a:xfrm>
            <a:off x="3332466" y="4094813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3291692" y="5122723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3765064" y="4665259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3175729" y="5579558"/>
            <a:ext cx="444540" cy="4445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3287542" y="5536114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3425044" y="5537803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2988892" y="5394507"/>
            <a:ext cx="818214" cy="81821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3287542" y="5339056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3215282" y="5623002"/>
            <a:ext cx="3465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4" name="Oval 123"/>
          <p:cNvSpPr/>
          <p:nvPr/>
        </p:nvSpPr>
        <p:spPr>
          <a:xfrm>
            <a:off x="2941403" y="5705468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287542" y="616927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3745222" y="5840396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711165" y="3572280"/>
            <a:ext cx="444540" cy="4445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7822978" y="3528836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960480" y="3530525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524328" y="3387229"/>
            <a:ext cx="818214" cy="81821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22978" y="3331778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750564" y="3623067"/>
            <a:ext cx="36099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1" name="Oval 70"/>
          <p:cNvSpPr/>
          <p:nvPr/>
        </p:nvSpPr>
        <p:spPr>
          <a:xfrm>
            <a:off x="7476839" y="3698190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822978" y="4161999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280658" y="3833118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952009" y="415842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955753" y="3328545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711165" y="4527569"/>
            <a:ext cx="444540" cy="4445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7822978" y="4484125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960480" y="4485814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524328" y="4342518"/>
            <a:ext cx="818214" cy="81821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822978" y="428706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7775531" y="4578356"/>
            <a:ext cx="32092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99" name="Oval 98"/>
          <p:cNvSpPr/>
          <p:nvPr/>
        </p:nvSpPr>
        <p:spPr>
          <a:xfrm>
            <a:off x="7476839" y="4653479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822978" y="5117288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8280658" y="478840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7952009" y="5113716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955753" y="4283834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474950" y="4770716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707468" y="5592657"/>
            <a:ext cx="444540" cy="4445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7819281" y="5549213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956783" y="5550902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520631" y="5407606"/>
            <a:ext cx="818214" cy="81821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7819281" y="5352155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7695539" y="5634348"/>
            <a:ext cx="4683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</a:p>
        </p:txBody>
      </p:sp>
      <p:sp>
        <p:nvSpPr>
          <p:cNvPr id="137" name="Oval 136"/>
          <p:cNvSpPr/>
          <p:nvPr/>
        </p:nvSpPr>
        <p:spPr>
          <a:xfrm>
            <a:off x="7473142" y="571856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7819281" y="6182376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8283154" y="5836429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948312" y="6178804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7952056" y="5348922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7471253" y="5835804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8278613" y="572142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2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Tableau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périodique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motifs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96" y="1870720"/>
            <a:ext cx="6623249" cy="45259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83768" y="1991271"/>
            <a:ext cx="288032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1916832"/>
            <a:ext cx="235249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19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numéro</a:t>
            </a:r>
            <a:r>
              <a:rPr lang="en-US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augmente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1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gauche à 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droite</a:t>
            </a:r>
            <a:r>
              <a:rPr lang="en-US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3471104"/>
            <a:ext cx="23524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générale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masse </a:t>
            </a:r>
            <a:r>
              <a:rPr lang="en-US" sz="19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augmente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gauche à 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droite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haut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5317763"/>
            <a:ext cx="23524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2627784" y="2156339"/>
            <a:ext cx="6048672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2627784" y="2568133"/>
            <a:ext cx="6048672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2627784" y="2981166"/>
            <a:ext cx="6048672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2633271" y="3394199"/>
            <a:ext cx="6048672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640184" y="3804491"/>
            <a:ext cx="6048672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2640184" y="4213074"/>
            <a:ext cx="6048672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2640184" y="4621657"/>
            <a:ext cx="5388200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008336" y="5304878"/>
            <a:ext cx="4680520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008336" y="5699257"/>
            <a:ext cx="4680520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5400000">
            <a:off x="1355382" y="3440742"/>
            <a:ext cx="2856837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5400000">
            <a:off x="1941474" y="3681030"/>
            <a:ext cx="2376264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5400000">
            <a:off x="5688124" y="3671706"/>
            <a:ext cx="2376264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5400000">
            <a:off x="6033099" y="3671706"/>
            <a:ext cx="2376264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5400000">
            <a:off x="6349557" y="3671706"/>
            <a:ext cx="2376264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5400000">
            <a:off x="6682895" y="3669572"/>
            <a:ext cx="2376264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5400000">
            <a:off x="7209461" y="3479541"/>
            <a:ext cx="1996201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5400000">
            <a:off x="7331713" y="3289509"/>
            <a:ext cx="2376264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5400000">
            <a:off x="5707695" y="4069058"/>
            <a:ext cx="1572722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5400000">
            <a:off x="5373346" y="4069058"/>
            <a:ext cx="1572722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5400000">
            <a:off x="5045653" y="4069058"/>
            <a:ext cx="1572722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5400000">
            <a:off x="4703426" y="4069058"/>
            <a:ext cx="1572722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5400000">
            <a:off x="4358451" y="4072792"/>
            <a:ext cx="1572722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5400000">
            <a:off x="4013476" y="4075870"/>
            <a:ext cx="1572722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5400000">
            <a:off x="3668501" y="4075541"/>
            <a:ext cx="1572722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5400000">
            <a:off x="3353452" y="4081364"/>
            <a:ext cx="1572722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5400000">
            <a:off x="2999426" y="4083807"/>
            <a:ext cx="1572722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5400000">
            <a:off x="2671723" y="4083807"/>
            <a:ext cx="1572722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5400000">
            <a:off x="3746431" y="5555072"/>
            <a:ext cx="788420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5400000">
            <a:off x="4060652" y="5557136"/>
            <a:ext cx="788420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rot="5400000">
            <a:off x="4410225" y="5567957"/>
            <a:ext cx="788420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5400000">
            <a:off x="4750602" y="5567957"/>
            <a:ext cx="788420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5400000">
            <a:off x="5096643" y="5567957"/>
            <a:ext cx="788420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 rot="5400000">
            <a:off x="5437804" y="5566936"/>
            <a:ext cx="788420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 rot="5400000">
            <a:off x="5778181" y="5566936"/>
            <a:ext cx="788420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 rot="5400000">
            <a:off x="6118558" y="5566936"/>
            <a:ext cx="788420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 rot="5400000">
            <a:off x="6463875" y="5566936"/>
            <a:ext cx="788420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 rot="5400000">
            <a:off x="6809192" y="5566936"/>
            <a:ext cx="788420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/>
          <p:nvPr/>
        </p:nvSpPr>
        <p:spPr>
          <a:xfrm rot="5400000">
            <a:off x="7154509" y="5566936"/>
            <a:ext cx="788420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Arrow 65"/>
          <p:cNvSpPr/>
          <p:nvPr/>
        </p:nvSpPr>
        <p:spPr>
          <a:xfrm rot="5400000">
            <a:off x="7450896" y="5566936"/>
            <a:ext cx="788420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 rot="5400000">
            <a:off x="7800321" y="5566936"/>
            <a:ext cx="788420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 rot="5400000">
            <a:off x="8125179" y="5566936"/>
            <a:ext cx="788420" cy="288032"/>
          </a:xfrm>
          <a:prstGeom prst="rightArrow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2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0.63003 0.01019 " pathEditMode="relative" rAng="0" ptsTypes="AA">
                                      <p:cBhvr>
                                        <p:cTn id="13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50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63003 0.01019 L 3.61111E-6 0.07315 " pathEditMode="relative" rAng="0" ptsTypes="AA">
                                      <p:cBhvr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314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61111E-6 0.07315 L 0.03941 0.07315 " pathEditMode="relative" rAng="0" ptsTypes="AA">
                                      <p:cBhvr>
                                        <p:cTn id="1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941 0.07315 L 0.44097 0.07315 " pathEditMode="relative" rAng="0" ptsTypes="AA">
                                      <p:cBhvr>
                                        <p:cTn id="1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4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44097 0.07315 L 0.48038 0.07315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5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48038 0.07315 L 0.51979 0.07315 " pathEditMode="relative" rAng="0" ptsTypes="AA">
                                      <p:cBhvr>
                                        <p:cTn id="23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7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0.51979 0.07315 L 0.5592 0.07315 " pathEditMode="relative" rAng="0" ptsTypes="AA">
                                      <p:cBhvr>
                                        <p:cTn id="2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733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Tableau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périodique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divisé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sections.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éléments de la même catégorie ont des propriétés physiques et des propriétés chimiques en commun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les non-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les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métalloïdes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familles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colonnes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640080"/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alcalins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/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alcalino-terreux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/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halogènes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/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rares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nobles,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inerts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périodes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L’organisation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Tableau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périodique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suit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séquences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prévisibles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9939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0" y="1124744"/>
            <a:ext cx="9001000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1.3b,</a:t>
            </a: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Bohr et les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différences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 les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divers.</a:t>
            </a:r>
          </a:p>
          <a:p>
            <a:pPr marL="0" indent="0">
              <a:buNone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1.3c,</a:t>
            </a: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Les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regroupements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l’organisation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Tableau </a:t>
            </a:r>
          </a:p>
          <a:p>
            <a:pPr marL="0" indent="0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périodique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83291"/>
            <a:ext cx="4319737" cy="295187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09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2699792" y="6315294"/>
            <a:ext cx="3744416" cy="40943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8585"/>
            <a:ext cx="9036496" cy="1040239"/>
          </a:xfrm>
        </p:spPr>
        <p:txBody>
          <a:bodyPr>
            <a:noAutofit/>
          </a:bodyPr>
          <a:lstStyle/>
          <a:p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les non-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les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métalloïdes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75" y="1600200"/>
            <a:ext cx="6623249" cy="45259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940152" y="2297876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14761" y="2730555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28184" y="2749561"/>
            <a:ext cx="0" cy="391407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00564" y="3140968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60604" y="3573016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20644" y="3933056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53064" y="4365104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88224" y="3143137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80684" y="3933056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48264" y="3501008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13104" y="1916832"/>
            <a:ext cx="0" cy="2448272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53064" y="1916832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64897" y="1885465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40152" y="2317513"/>
            <a:ext cx="1340532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80112" y="2317513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77161" y="3933056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54213" y="3501008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14761" y="2721425"/>
            <a:ext cx="0" cy="77958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580112" y="2721425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54213" y="3933056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14761" y="3501008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891044" y="2753041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225955" y="3140968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573299" y="3582971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933339" y="3956913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588224" y="4365104"/>
            <a:ext cx="69246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53064" y="3956913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918410" y="3556928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73299" y="3140968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33874" y="2744285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06885" y="2320993"/>
            <a:ext cx="0" cy="43204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565187" y="2348880"/>
            <a:ext cx="334649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Bent-Up Arrow 48"/>
          <p:cNvSpPr/>
          <p:nvPr/>
        </p:nvSpPr>
        <p:spPr>
          <a:xfrm rot="5400000">
            <a:off x="6968805" y="4400540"/>
            <a:ext cx="542627" cy="532364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TextBox 51"/>
          <p:cNvSpPr txBox="1"/>
          <p:nvPr/>
        </p:nvSpPr>
        <p:spPr>
          <a:xfrm>
            <a:off x="2749225" y="6247675"/>
            <a:ext cx="36455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515245" y="1865828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849907" y="1865828"/>
            <a:ext cx="0" cy="43204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489867" y="1865828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515245" y="2276872"/>
            <a:ext cx="3600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270348" y="1556792"/>
            <a:ext cx="0" cy="4593322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894794" y="1556792"/>
            <a:ext cx="0" cy="4593322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259632" y="1556792"/>
            <a:ext cx="6688007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250365" y="6150114"/>
            <a:ext cx="6688007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907947" y="1484783"/>
            <a:ext cx="1801969" cy="32894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6920644" y="1423881"/>
            <a:ext cx="17187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Bent-Up Arrow 2"/>
          <p:cNvSpPr/>
          <p:nvPr/>
        </p:nvSpPr>
        <p:spPr>
          <a:xfrm rot="5400000" flipH="1">
            <a:off x="6214952" y="1594216"/>
            <a:ext cx="802426" cy="583561"/>
          </a:xfrm>
          <a:prstGeom prst="bent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Connector 22"/>
          <p:cNvCxnSpPr/>
          <p:nvPr/>
        </p:nvCxnSpPr>
        <p:spPr>
          <a:xfrm>
            <a:off x="1849907" y="1124744"/>
            <a:ext cx="5583177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433084" y="1124744"/>
            <a:ext cx="0" cy="319653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849907" y="1124744"/>
            <a:ext cx="0" cy="741084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339752" y="1813729"/>
            <a:ext cx="1008112" cy="111121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549878" y="4606688"/>
            <a:ext cx="1558627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TextBox 49"/>
          <p:cNvSpPr txBox="1"/>
          <p:nvPr/>
        </p:nvSpPr>
        <p:spPr>
          <a:xfrm>
            <a:off x="7485943" y="4552827"/>
            <a:ext cx="16674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métalloïdes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0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49" grpId="0" animBg="1"/>
      <p:bldP spid="26" grpId="0" animBg="1"/>
      <p:bldP spid="3" grpId="0" animBg="1"/>
      <p:bldP spid="5" grpId="0" animBg="1"/>
      <p:bldP spid="5" grpId="1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183395"/>
            <a:ext cx="6008598" cy="130422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536" y="2065159"/>
            <a:ext cx="3096344" cy="360040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9425"/>
            <a:ext cx="6156176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non-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souvent gazeux ou solides fragiles à la température de la pièce</a:t>
            </a:r>
          </a:p>
          <a:p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mauvais conducteurs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lustre brillants, malléable, ductiles, </a:t>
            </a:r>
          </a:p>
          <a:p>
            <a:r>
              <a:rPr lang="fr-CA" sz="25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bons conducteurs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métalloïdes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des non-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5754" y="2578622"/>
            <a:ext cx="855654" cy="384721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143000"/>
          </a:xfrm>
        </p:spPr>
        <p:txBody>
          <a:bodyPr>
            <a:noAutofit/>
          </a:bodyPr>
          <a:lstStyle/>
          <a:p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les non-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les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métalloïdes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http://www.irisa.fr/siames/pub/IMAGES/L_EQUIPE/metau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4329" b="8417"/>
          <a:stretch>
            <a:fillRect/>
          </a:stretch>
        </p:blipFill>
        <p:spPr bwMode="auto">
          <a:xfrm>
            <a:off x="6008598" y="2534327"/>
            <a:ext cx="2227432" cy="20162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il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5"/>
          <a:stretch/>
        </p:blipFill>
        <p:spPr bwMode="auto">
          <a:xfrm>
            <a:off x="6353570" y="4725144"/>
            <a:ext cx="1537488" cy="176247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103674"/>
            <a:ext cx="631210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éléments du même catégorie ont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propriétés physiques similaires</a:t>
            </a:r>
          </a:p>
          <a:p>
            <a:pPr marL="800100" lvl="1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propriétés chimiques similaires</a:t>
            </a: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2593739"/>
            <a:ext cx="93610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23 °C</a:t>
            </a:r>
            <a:endParaRPr lang="en-US" sz="1900" dirty="0"/>
          </a:p>
        </p:txBody>
      </p:sp>
      <p:cxnSp>
        <p:nvCxnSpPr>
          <p:cNvPr id="15" name="Elbow Connector 14"/>
          <p:cNvCxnSpPr>
            <a:stCxn id="7" idx="2"/>
            <a:endCxn id="8" idx="0"/>
          </p:cNvCxnSpPr>
          <p:nvPr/>
        </p:nvCxnSpPr>
        <p:spPr>
          <a:xfrm rot="16200000" flipH="1">
            <a:off x="2723534" y="1645373"/>
            <a:ext cx="168540" cy="1728192"/>
          </a:xfrm>
          <a:prstGeom prst="bentConnector3">
            <a:avLst>
              <a:gd name="adj1" fmla="val 50000"/>
            </a:avLst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hlorine ampou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564" y="1306724"/>
            <a:ext cx="2095500" cy="83820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1" animBg="1"/>
      <p:bldP spid="7" grpId="2" animBg="1"/>
      <p:bldP spid="9" grpId="0" animBg="1"/>
      <p:bldP spid="9" grpId="1" animBg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0936" y="3551315"/>
            <a:ext cx="2109891" cy="183322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3182" y="3525868"/>
            <a:ext cx="20875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similaires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2521" y="2088467"/>
            <a:ext cx="6465888" cy="4419600"/>
          </a:xfrm>
          <a:noFill/>
          <a:ln>
            <a:solidFill>
              <a:srgbClr val="0070C0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2586239" y="2376499"/>
            <a:ext cx="0" cy="278537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46279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546679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906719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94751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554791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842823" y="2808547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202863" y="2376499"/>
            <a:ext cx="0" cy="23533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34311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594351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882383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242423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30455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890495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250535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38567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898607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186639" y="3600635"/>
            <a:ext cx="0" cy="156124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54391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242423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602463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890495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0534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548320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898607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186639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546679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906719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194751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554791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859921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202863" y="5400835"/>
            <a:ext cx="0" cy="7920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83768" y="6473279"/>
            <a:ext cx="614520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1    2    3   4   5   6    7   8    9  10  11  12  13 14 15  16  17  18</a:t>
            </a:r>
          </a:p>
        </p:txBody>
      </p:sp>
      <p:sp>
        <p:nvSpPr>
          <p:cNvPr id="60" name="Rectangle 2"/>
          <p:cNvSpPr txBox="1">
            <a:spLocks noChangeArrowheads="1"/>
          </p:cNvSpPr>
          <p:nvPr/>
        </p:nvSpPr>
        <p:spPr>
          <a:xfrm>
            <a:off x="0" y="1023497"/>
            <a:ext cx="8997653" cy="46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1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Les colonnes s’appellent les </a:t>
            </a:r>
            <a:r>
              <a:rPr lang="fr-CA" sz="3100" u="sng" dirty="0">
                <a:solidFill>
                  <a:schemeClr val="accent3">
                    <a:lumMod val="50000"/>
                  </a:schemeClr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groupes</a:t>
            </a:r>
            <a:r>
              <a:rPr lang="fr-CA" sz="31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ou les </a:t>
            </a:r>
            <a:r>
              <a:rPr lang="fr-CA" sz="3100" u="sng" dirty="0">
                <a:solidFill>
                  <a:schemeClr val="accent3">
                    <a:lumMod val="50000"/>
                  </a:schemeClr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familles</a:t>
            </a:r>
            <a:endParaRPr lang="fr-CA" sz="3100" b="1" i="1" u="sng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2531" y="16299"/>
            <a:ext cx="2678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55232" y="3212976"/>
            <a:ext cx="360442" cy="3876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28858" y="2327482"/>
            <a:ext cx="702982" cy="28343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430760" y="2401669"/>
            <a:ext cx="1965634" cy="27555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128164" y="3553164"/>
            <a:ext cx="3279397" cy="160402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771338" y="5417357"/>
            <a:ext cx="4625056" cy="7911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3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7.40741E-7 L 0.17673 0.0023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7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7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7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6" grpId="0"/>
      <p:bldP spid="17" grpId="0"/>
      <p:bldP spid="60" grpId="0"/>
      <p:bldP spid="11" grpId="0" animBg="1"/>
      <p:bldP spid="11" grpId="1" animBg="1"/>
      <p:bldP spid="11" grpId="2" animBg="1"/>
      <p:bldP spid="13" grpId="0" animBg="1"/>
      <p:bldP spid="13" grpId="1" animBg="1"/>
      <p:bldP spid="84" grpId="0" animBg="1"/>
      <p:bldP spid="84" grpId="1" animBg="1"/>
      <p:bldP spid="89" grpId="0" animBg="1"/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234" y="892290"/>
            <a:ext cx="8997653" cy="743452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CA" sz="31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Les rangées s’appellent les </a:t>
            </a:r>
            <a:r>
              <a:rPr lang="fr-CA" sz="3100" u="sng" dirty="0">
                <a:solidFill>
                  <a:schemeClr val="accent3">
                    <a:lumMod val="50000"/>
                  </a:schemeClr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périodes</a:t>
            </a:r>
            <a:endParaRPr lang="fr-CA" sz="3100" b="1" i="1" u="sng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2521" y="2088467"/>
            <a:ext cx="6465888" cy="4419600"/>
          </a:xfrm>
          <a:noFill/>
          <a:ln>
            <a:solidFill>
              <a:srgbClr val="0070C0"/>
            </a:solidFill>
          </a:ln>
        </p:spPr>
      </p:pic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2226198" y="3317937"/>
            <a:ext cx="6481762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2226199" y="3675269"/>
            <a:ext cx="6408737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>
            <a:off x="2226199" y="4105336"/>
            <a:ext cx="6408737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2226198" y="4464111"/>
            <a:ext cx="6408737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>
            <a:off x="2190479" y="4897499"/>
            <a:ext cx="6480175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2226198" y="2592523"/>
            <a:ext cx="6408737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3"/>
          <p:cNvSpPr>
            <a:spLocks noChangeShapeType="1"/>
          </p:cNvSpPr>
          <p:nvPr/>
        </p:nvSpPr>
        <p:spPr bwMode="auto">
          <a:xfrm>
            <a:off x="2226199" y="2952811"/>
            <a:ext cx="6408737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21429" y="2376499"/>
            <a:ext cx="34657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/>
              <a:t>1</a:t>
            </a:r>
          </a:p>
          <a:p>
            <a:r>
              <a:rPr lang="en-CA" sz="2500" dirty="0"/>
              <a:t>2</a:t>
            </a:r>
          </a:p>
          <a:p>
            <a:r>
              <a:rPr lang="en-CA" sz="2500" dirty="0"/>
              <a:t>3</a:t>
            </a:r>
          </a:p>
          <a:p>
            <a:r>
              <a:rPr lang="en-CA" sz="2500" dirty="0"/>
              <a:t>4</a:t>
            </a:r>
          </a:p>
          <a:p>
            <a:r>
              <a:rPr lang="en-CA" sz="2500" dirty="0"/>
              <a:t>5</a:t>
            </a:r>
          </a:p>
          <a:p>
            <a:r>
              <a:rPr lang="en-CA" sz="2500" dirty="0"/>
              <a:t>6</a:t>
            </a:r>
          </a:p>
          <a:p>
            <a:r>
              <a:rPr lang="en-CA" sz="2500" dirty="0"/>
              <a:t>7</a:t>
            </a:r>
          </a:p>
          <a:p>
            <a:endParaRPr lang="en-CA" sz="2500" dirty="0"/>
          </a:p>
          <a:p>
            <a:r>
              <a:rPr lang="en-CA" sz="2500" dirty="0"/>
              <a:t>6</a:t>
            </a:r>
          </a:p>
          <a:p>
            <a:r>
              <a:rPr lang="en-CA" sz="2500" dirty="0"/>
              <a:t>7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2494" y="2603058"/>
            <a:ext cx="2088200" cy="157972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1349" y="2603059"/>
            <a:ext cx="207934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numéro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indique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couches</a:t>
            </a:r>
          </a:p>
          <a:p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électroniques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5624" y="16299"/>
            <a:ext cx="2792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périodes</a:t>
            </a:r>
            <a:endParaRPr lang="en-US" dirty="0"/>
          </a:p>
        </p:txBody>
      </p:sp>
      <p:sp>
        <p:nvSpPr>
          <p:cNvPr id="55" name="Line 10"/>
          <p:cNvSpPr>
            <a:spLocks noChangeShapeType="1"/>
          </p:cNvSpPr>
          <p:nvPr/>
        </p:nvSpPr>
        <p:spPr bwMode="auto">
          <a:xfrm>
            <a:off x="2188234" y="5589240"/>
            <a:ext cx="6480175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0"/>
          <p:cNvSpPr>
            <a:spLocks noChangeShapeType="1"/>
          </p:cNvSpPr>
          <p:nvPr/>
        </p:nvSpPr>
        <p:spPr bwMode="auto">
          <a:xfrm>
            <a:off x="2188234" y="5949280"/>
            <a:ext cx="6480175" cy="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971134" y="1109685"/>
            <a:ext cx="444540" cy="4445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082947" y="1066241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220449" y="1067930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84297" y="924634"/>
            <a:ext cx="818214" cy="81821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082947" y="869183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215722" y="871746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740853" y="1203435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559067" y="1200802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739601" y="1330649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556323" y="1327611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082947" y="170682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212786" y="1711411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67959" y="710090"/>
            <a:ext cx="1250890" cy="125089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518594" y="120854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518594" y="1331445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082947" y="1905772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775405" y="133492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082947" y="672197"/>
            <a:ext cx="86888" cy="8688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48738" y="1144767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528790" y="1148621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96237" y="1148621"/>
            <a:ext cx="306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55232" y="3212976"/>
            <a:ext cx="360442" cy="3876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28858" y="2327482"/>
            <a:ext cx="702982" cy="28343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430760" y="2401669"/>
            <a:ext cx="1965634" cy="27555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128164" y="3553164"/>
            <a:ext cx="3279397" cy="160402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771338" y="5417357"/>
            <a:ext cx="4625056" cy="7911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6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7.40741E-7 L 0.17673 0.00231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1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5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2" dur="7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5" dur="7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1508" grpId="0" animBg="1"/>
      <p:bldP spid="21508" grpId="1" animBg="1"/>
      <p:bldP spid="21509" grpId="0" animBg="1"/>
      <p:bldP spid="21509" grpId="1" animBg="1"/>
      <p:bldP spid="21510" grpId="0" animBg="1"/>
      <p:bldP spid="21510" grpId="1" animBg="1"/>
      <p:bldP spid="21511" grpId="0" animBg="1"/>
      <p:bldP spid="21511" grpId="1" animBg="1"/>
      <p:bldP spid="21512" grpId="0" animBg="1"/>
      <p:bldP spid="21512" grpId="1" animBg="1"/>
      <p:bldP spid="21513" grpId="0" animBg="1"/>
      <p:bldP spid="21513" grpId="1" animBg="1"/>
      <p:bldP spid="21514" grpId="0" animBg="1"/>
      <p:bldP spid="21514" grpId="1" animBg="1"/>
      <p:bldP spid="2" grpId="0" uiExpand="1" build="allAtOnce"/>
      <p:bldP spid="58" grpId="0" animBg="1"/>
      <p:bldP spid="59" grpId="0"/>
      <p:bldP spid="55" grpId="0" animBg="1"/>
      <p:bldP spid="55" grpId="1" animBg="1"/>
      <p:bldP spid="57" grpId="0" animBg="1"/>
      <p:bldP spid="57" grpId="1" animBg="1"/>
      <p:bldP spid="4" grpId="0" animBg="1"/>
      <p:bldP spid="4" grpId="1" animBg="1"/>
      <p:bldP spid="5" grpId="0" animBg="1"/>
      <p:bldP spid="5" grpId="1" animBg="1"/>
      <p:bldP spid="72" grpId="0" animBg="1"/>
      <p:bldP spid="72" grpId="1" animBg="1"/>
      <p:bldP spid="6" grpId="0" animBg="1"/>
      <p:bldP spid="6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7" grpId="0" animBg="1"/>
      <p:bldP spid="7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5" grpId="0" animBg="1"/>
      <p:bldP spid="85" grpId="1" animBg="1"/>
      <p:bldP spid="86" grpId="0" animBg="1"/>
      <p:bldP spid="86" grpId="1" animBg="1"/>
      <p:bldP spid="9" grpId="0"/>
      <p:bldP spid="9" grpId="1"/>
      <p:bldP spid="87" grpId="0"/>
      <p:bldP spid="87" grpId="1"/>
      <p:bldP spid="88" grpId="0"/>
      <p:bldP spid="88" grpId="1"/>
      <p:bldP spid="11" grpId="0" animBg="1"/>
      <p:bldP spid="11" grpId="1" animBg="1"/>
      <p:bldP spid="11" grpId="2" animBg="1"/>
      <p:bldP spid="13" grpId="0" animBg="1"/>
      <p:bldP spid="13" grpId="1" animBg="1"/>
      <p:bldP spid="84" grpId="0" animBg="1"/>
      <p:bldP spid="84" grpId="1" animBg="1"/>
      <p:bldP spid="89" grpId="0" animBg="1"/>
      <p:bldP spid="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885965" y="2037030"/>
            <a:ext cx="2002984" cy="37225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04070" y="2037030"/>
            <a:ext cx="3778599" cy="42568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99468" y="1156488"/>
            <a:ext cx="6391671" cy="36396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726" y="1593289"/>
            <a:ext cx="2736647" cy="39031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1397"/>
            <a:ext cx="8784976" cy="98133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CA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Des groupes qui devraient être connus</a:t>
            </a:r>
            <a:endParaRPr lang="fr-CA" sz="40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4" y="2675556"/>
            <a:ext cx="7884368" cy="40735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1619672" y="2465401"/>
            <a:ext cx="0" cy="792162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2" name="Line 21"/>
          <p:cNvSpPr>
            <a:spLocks noChangeShapeType="1"/>
          </p:cNvSpPr>
          <p:nvPr/>
        </p:nvSpPr>
        <p:spPr bwMode="auto">
          <a:xfrm>
            <a:off x="7668344" y="2409285"/>
            <a:ext cx="0" cy="792163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726" y="1512318"/>
            <a:ext cx="27366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alcalins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6451" y="1985932"/>
            <a:ext cx="37785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alcalino-terreux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5965" y="1963807"/>
            <a:ext cx="20029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halogènes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9804" y="1074764"/>
            <a:ext cx="64812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rares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nobles,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inerts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59632" y="1957089"/>
            <a:ext cx="0" cy="904393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28384" y="1520457"/>
            <a:ext cx="0" cy="1341025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1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3" grpId="0" animBg="1"/>
      <p:bldP spid="12" grpId="0" animBg="1"/>
      <p:bldP spid="23567" grpId="0" animBg="1"/>
      <p:bldP spid="23572" grpId="0" animBg="1"/>
      <p:bldP spid="3" grpId="0"/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7864" y="5013176"/>
            <a:ext cx="576064" cy="36004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alcalins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Li, Na, K.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Rb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Cs, et Fr.</a:t>
            </a:r>
          </a:p>
          <a:p>
            <a:pPr marL="0" lvl="1" indent="0">
              <a:buNone/>
            </a:pPr>
            <a:r>
              <a:rPr lang="fr-CA" sz="27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Mous, brillants, et argentés</a:t>
            </a:r>
          </a:p>
          <a:p>
            <a:pPr marL="0" lvl="1" indent="0">
              <a:buNone/>
            </a:pPr>
            <a:r>
              <a:rPr lang="fr-CA" sz="27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Réagissent avec l’eau</a:t>
            </a:r>
          </a:p>
          <a:p>
            <a:pPr marL="0" lvl="1" indent="0">
              <a:buNone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alcalino-terreux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Be, Mg, Ca,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Ba.</a:t>
            </a:r>
          </a:p>
          <a:p>
            <a:pPr marL="0" lvl="1" indent="0">
              <a:buNone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CA" sz="27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Brillants, argentés, et plus durs que les alcalins</a:t>
            </a:r>
          </a:p>
          <a:p>
            <a:pPr marL="0" lvl="1" indent="0">
              <a:buNone/>
            </a:pPr>
            <a:r>
              <a:rPr lang="fr-CA" sz="27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17. </a:t>
            </a:r>
            <a:r>
              <a:rPr lang="fr-CA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Les halogènes</a:t>
            </a:r>
            <a:r>
              <a:rPr lang="fr-CA" sz="27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F, Cl, Br, et I</a:t>
            </a:r>
          </a:p>
          <a:p>
            <a:pPr marL="0" lvl="1" indent="0">
              <a:buNone/>
            </a:pPr>
            <a:r>
              <a:rPr lang="fr-CA" sz="27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Non-métaux, </a:t>
            </a:r>
            <a:r>
              <a:rPr lang="fr-CA" sz="27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t</a:t>
            </a:r>
            <a:r>
              <a:rPr lang="fr-CA" sz="27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oxiques </a:t>
            </a:r>
            <a:endParaRPr lang="fr-CA" sz="27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Wingdings" charset="0"/>
            </a:endParaRPr>
          </a:p>
          <a:p>
            <a:pPr marL="0" lvl="1" indent="0">
              <a:buNone/>
            </a:pPr>
            <a:r>
              <a:rPr lang="fr-CA" sz="27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Wingdings" charset="0"/>
              </a:rPr>
              <a:t>	</a:t>
            </a:r>
            <a:r>
              <a:rPr lang="fr-CA" sz="27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Réagissent facilement avec les métaux alcalins 	pour former des sels</a:t>
            </a:r>
          </a:p>
          <a:p>
            <a:pPr marL="0" lvl="1" indent="0">
              <a:buNone/>
            </a:pPr>
            <a:r>
              <a:rPr lang="fr-CA" sz="27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18. </a:t>
            </a:r>
            <a:r>
              <a:rPr lang="fr-CA" sz="27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Les gaz rares</a:t>
            </a:r>
            <a:r>
              <a:rPr lang="fr-CA" sz="27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He, Ne, Ar, Kr, Xe, et Rn.</a:t>
            </a:r>
          </a:p>
          <a:p>
            <a:pPr marL="0" lvl="1" indent="0">
              <a:buNone/>
            </a:pPr>
            <a:r>
              <a:rPr lang="fr-CA" sz="27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	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Stables, non réactifs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details sur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pertinents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t="1369" r="90867" b="29811"/>
          <a:stretch/>
        </p:blipFill>
        <p:spPr bwMode="auto">
          <a:xfrm>
            <a:off x="71339" y="1031363"/>
            <a:ext cx="500825" cy="243729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3" y="70690"/>
            <a:ext cx="9025533" cy="40894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configuration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électronique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24816" y="1601155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6346" y="1660822"/>
            <a:ext cx="36099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96346" y="155924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63899" y="1617115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15391" y="1676782"/>
            <a:ext cx="40107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535429" y="15752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15927" y="15752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47609" y="1400824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35429" y="132331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789301" y="1638278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06170" y="1695391"/>
            <a:ext cx="4683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860831" y="15963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41329" y="15963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73011" y="1421987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60831" y="13444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481108" y="172483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60187" y="22868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01018" y="19050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81108" y="190707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00702" y="172784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040369" y="22868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40369" y="13444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303765" y="1153701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859871" y="109049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700718" y="1643423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768452" y="1704541"/>
            <a:ext cx="36099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772248" y="160151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952746" y="160151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484428" y="1427132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772248" y="13496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392525" y="17299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771604" y="22920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312435" y="191023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92525" y="191221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312119" y="173298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51786" y="22920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951786" y="13496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215182" y="1158846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771288" y="109665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771288" y="256031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951786" y="256340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131348" y="17353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948950" y="10939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131348" y="191023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616436" y="191090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616436" y="17299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942333" y="890284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766849" y="83188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181355" y="1651084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193989" y="1712202"/>
            <a:ext cx="4683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Rb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7252885" y="16091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33383" y="16091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965065" y="1434793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252885" y="13572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873162" y="173763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793072" y="191789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873162" y="191987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792756" y="174064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432423" y="13572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695819" y="1166507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251925" y="110431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999753" y="223035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061673" y="209374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6935236" y="118059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429587" y="110163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783607" y="12994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117446" y="17618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8077183" y="159349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422970" y="897945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247486" y="83954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425148" y="83687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073260" y="566009"/>
            <a:ext cx="2703775" cy="270377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745119" y="11768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898429" y="12940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593254" y="173859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626186" y="156644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729276" y="225181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649380" y="209692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996254" y="24778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167964" y="254853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683102" y="24767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7510519" y="255313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333423" y="174778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333512" y="192180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362292" y="175382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8373543" y="192789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7248296" y="285079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7432423" y="285012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7242893" y="46368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314380" y="4744412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/>
          <p:cNvSpPr txBox="1"/>
          <p:nvPr/>
        </p:nvSpPr>
        <p:spPr>
          <a:xfrm>
            <a:off x="6333038" y="4822176"/>
            <a:ext cx="44114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endParaRPr lang="en-US" dirty="0"/>
          </a:p>
        </p:txBody>
      </p:sp>
      <p:sp>
        <p:nvSpPr>
          <p:cNvPr id="159" name="Oval 158"/>
          <p:cNvSpPr/>
          <p:nvPr/>
        </p:nvSpPr>
        <p:spPr>
          <a:xfrm>
            <a:off x="6385910" y="47025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566408" y="47025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98090" y="4528121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385910" y="44506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006187" y="483096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6926097" y="501122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6006187" y="501320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6925781" y="48339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6565448" y="44506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5828844" y="4259835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6384950" y="41976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7132778" y="53236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94698" y="51870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6068261" y="42739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6562612" y="419496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5916632" y="43927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250471" y="48551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210208" y="46868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5555995" y="3991273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6380511" y="39328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6558173" y="393020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73428" y="41762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7024911" y="40563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7453470" y="461006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7491513" y="477799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5206285" y="3659337"/>
            <a:ext cx="2703775" cy="270377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878144" y="42702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031454" y="438735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5726279" y="483192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5759211" y="46597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5862301" y="53451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5782405" y="519025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29279" y="55711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300989" y="564186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816127" y="55701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643544" y="564646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5952350" y="405031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810743" y="417871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504759" y="460397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472646" y="477799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5533942" y="528051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5631688" y="542399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7414966" y="528073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7348491" y="54242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6013572" y="58280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6177542" y="590381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6912354" y="583323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6745439" y="589710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6561822" y="62913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6388237" y="628566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5107960" y="483832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7849830" y="50074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7849830" y="484035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6376325" y="35835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6551233" y="358458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6555727" y="537578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6380511" y="538208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4891327" y="3333354"/>
            <a:ext cx="3348242" cy="334824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6372731" y="32292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2125489" y="4534910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TextBox 257"/>
          <p:cNvSpPr txBox="1"/>
          <p:nvPr/>
        </p:nvSpPr>
        <p:spPr>
          <a:xfrm>
            <a:off x="2175220" y="4629830"/>
            <a:ext cx="40267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</a:t>
            </a:r>
            <a:endParaRPr lang="en-US" dirty="0"/>
          </a:p>
        </p:txBody>
      </p:sp>
      <p:sp>
        <p:nvSpPr>
          <p:cNvPr id="259" name="Oval 258"/>
          <p:cNvSpPr/>
          <p:nvPr/>
        </p:nvSpPr>
        <p:spPr>
          <a:xfrm>
            <a:off x="2197019" y="44930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2377517" y="44930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1909199" y="4318619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2197019" y="42411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1817296" y="46214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2737206" y="480172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1817296" y="480370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2736890" y="46244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2376557" y="424110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>
          <a:xfrm>
            <a:off x="1639953" y="4050333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2196059" y="398814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2943887" y="511418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3005807" y="497756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1879370" y="406442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2373721" y="39854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1727741" y="418326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3061580" y="46456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3021317" y="447731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1367104" y="3781771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2191620" y="372337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2369282" y="372069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2761958" y="384431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2604846" y="37694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192837" y="429052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3262359" y="445677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1017394" y="3449835"/>
            <a:ext cx="2703775" cy="270377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2689253" y="40607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2842563" y="417784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1537388" y="462242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1570320" y="445026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1673410" y="513564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1593514" y="498074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1940388" y="536164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2112098" y="543236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2627236" y="53606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2454653" y="543696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1960127" y="37638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1804337" y="38475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1385684" y="42851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1313420" y="445079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1284427" y="468239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1292551" y="48689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3303179" y="468615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3293311" y="48677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1541369" y="540264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1664347" y="551576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3242327" y="506960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3152204" y="523415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3514267" y="527353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3448896" y="540880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1501710" y="362371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1128443" y="541122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1048057" y="52647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2187434" y="337400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2362342" y="33750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2366836" y="516627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2191620" y="51725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702436" y="3123852"/>
            <a:ext cx="3348242" cy="334824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2183840" y="30230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1423569" y="523595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1612680" y="39682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1506024" y="409927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2956519" y="39716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3068002" y="40961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1345011" y="507085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3048688" y="538425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2935272" y="55119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1811330" y="561825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1965749" y="56822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2761015" y="56177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2612261" y="56794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2191620" y="573550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2364786" y="57301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1368710" y="374312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3038632" y="362217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3174862" y="374395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980380" y="433383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935945" y="44937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3581652" y="433383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3637976" y="449379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1656940" y="59344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1811330" y="600917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2694507" y="600738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2862323" y="59344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2362342" y="30230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606556" y="464146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602969" y="479249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2183840" y="63812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2362342" y="63812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3958360" y="479551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3953146" y="46456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332677" y="2740465"/>
            <a:ext cx="4064898" cy="406489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2191620" y="267411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37175" y="558370"/>
            <a:ext cx="2736647" cy="39031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TextBox 249"/>
          <p:cNvSpPr txBox="1"/>
          <p:nvPr/>
        </p:nvSpPr>
        <p:spPr>
          <a:xfrm>
            <a:off x="37175" y="477399"/>
            <a:ext cx="27366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alcalins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0" name="Oval 349"/>
          <p:cNvSpPr/>
          <p:nvPr/>
        </p:nvSpPr>
        <p:spPr>
          <a:xfrm>
            <a:off x="7251433" y="228009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7435560" y="227942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6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1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4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0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3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6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5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7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0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3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9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2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5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8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1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4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0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3" dur="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6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1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4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7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0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3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6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9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2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5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8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1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4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7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0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3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6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9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2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5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8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1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4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7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0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3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6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2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5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8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1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4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7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0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3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6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9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2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5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8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1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4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7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0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3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6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9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2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5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8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1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4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7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0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3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6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9" dur="2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2" dur="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5" dur="2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8" dur="2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1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6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9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2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5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8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1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4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7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0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3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6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9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2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5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8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1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4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7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0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3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6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9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2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5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8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1" dur="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4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7" dur="25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0" dur="25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3" dur="2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6" dur="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9" dur="25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2" dur="2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5" dur="25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8" dur="2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1" dur="25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4" dur="2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7" dur="2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0" dur="2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3" dur="2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6" dur="2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9" dur="2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2" dur="2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5" dur="2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8" dur="25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1" dur="2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4" dur="2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7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0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3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6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9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2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5" dur="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8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1" dur="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4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7" dur="2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0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3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6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9" dur="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2" dur="2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5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8" dur="2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1" dur="2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4" dur="2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7" dur="2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0" dur="2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3" dur="2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6" dur="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9" dur="2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2" dur="25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5" dur="2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8" dur="2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1" dur="25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4" dur="25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7" dur="2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0" dur="25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3" dur="25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6" dur="25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9" dur="25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2" dur="25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5" dur="25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8" dur="25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1" dur="25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4" dur="2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7" dur="2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0" dur="25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3" dur="25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6" dur="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9" dur="2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2" dur="2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5"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8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9" fill="hold">
                      <p:stCondLst>
                        <p:cond delay="indefinite"/>
                      </p:stCondLst>
                      <p:childTnLst>
                        <p:par>
                          <p:cTn id="770" fill="hold">
                            <p:stCondLst>
                              <p:cond delay="0"/>
                            </p:stCondLst>
                            <p:childTnLst>
                              <p:par>
                                <p:cTn id="77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4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5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7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8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2" fill="hold">
                      <p:stCondLst>
                        <p:cond delay="indefinite"/>
                      </p:stCondLst>
                      <p:childTnLst>
                        <p:par>
                          <p:cTn id="793" fill="hold">
                            <p:stCondLst>
                              <p:cond delay="0"/>
                            </p:stCondLst>
                            <p:childTnLst>
                              <p:par>
                                <p:cTn id="79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0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1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2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3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9" fill="hold">
                      <p:stCondLst>
                        <p:cond delay="indefinite"/>
                      </p:stCondLst>
                      <p:childTnLst>
                        <p:par>
                          <p:cTn id="830" fill="hold">
                            <p:stCondLst>
                              <p:cond delay="0"/>
                            </p:stCondLst>
                            <p:childTnLst>
                              <p:par>
                                <p:cTn id="8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6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6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4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3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6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5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4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3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5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8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1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3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2" grpId="1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7" grpId="1" animBg="1"/>
      <p:bldP spid="59" grpId="0" animBg="1"/>
      <p:bldP spid="59" grpId="1" animBg="1"/>
      <p:bldP spid="60" grpId="0"/>
      <p:bldP spid="60" grpId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90" grpId="0" animBg="1"/>
      <p:bldP spid="90" grpId="1" animBg="1"/>
      <p:bldP spid="91" grpId="0" animBg="1"/>
      <p:bldP spid="91" grpId="1" animBg="1"/>
      <p:bldP spid="94" grpId="0" animBg="1"/>
      <p:bldP spid="94" grpId="1" animBg="1"/>
      <p:bldP spid="70" grpId="0" animBg="1"/>
      <p:bldP spid="70" grpId="1" animBg="1"/>
      <p:bldP spid="66" grpId="0" animBg="1"/>
      <p:bldP spid="66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23" grpId="0" animBg="1"/>
      <p:bldP spid="123" grpId="1" animBg="1"/>
      <p:bldP spid="124" grpId="0" animBg="1"/>
      <p:bldP spid="124" grpId="1" animBg="1"/>
      <p:bldP spid="155" grpId="0" animBg="1"/>
      <p:bldP spid="155" grpId="1" animBg="1"/>
      <p:bldP spid="155" grpId="2" animBg="1"/>
      <p:bldP spid="157" grpId="0" animBg="1"/>
      <p:bldP spid="157" grpId="1" animBg="1"/>
      <p:bldP spid="158" grpId="0"/>
      <p:bldP spid="158" grpId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203" grpId="0" animBg="1"/>
      <p:bldP spid="203" grpId="1" animBg="1"/>
      <p:bldP spid="204" grpId="0" animBg="1"/>
      <p:bldP spid="204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1" grpId="0" animBg="1"/>
      <p:bldP spid="221" grpId="1" animBg="1"/>
      <p:bldP spid="222" grpId="0" animBg="1"/>
      <p:bldP spid="222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  <p:bldP spid="255" grpId="0" animBg="1"/>
      <p:bldP spid="255" grpId="1" animBg="1"/>
      <p:bldP spid="235" grpId="0" animBg="1"/>
      <p:bldP spid="235" grpId="1" animBg="1"/>
      <p:bldP spid="235" grpId="2" animBg="1"/>
      <p:bldP spid="257" grpId="0" animBg="1"/>
      <p:bldP spid="257" grpId="1" animBg="1"/>
      <p:bldP spid="258" grpId="0"/>
      <p:bldP spid="258" grpId="1"/>
      <p:bldP spid="259" grpId="0" animBg="1"/>
      <p:bldP spid="259" grpId="1" animBg="1"/>
      <p:bldP spid="260" grpId="0" animBg="1"/>
      <p:bldP spid="260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72" grpId="0" animBg="1"/>
      <p:bldP spid="272" grpId="1" animBg="1"/>
      <p:bldP spid="273" grpId="0" animBg="1"/>
      <p:bldP spid="273" grpId="1" animBg="1"/>
      <p:bldP spid="274" grpId="0" animBg="1"/>
      <p:bldP spid="274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  <p:bldP spid="278" grpId="0" animBg="1"/>
      <p:bldP spid="278" grpId="1" animBg="1"/>
      <p:bldP spid="279" grpId="0" animBg="1"/>
      <p:bldP spid="279" grpId="1" animBg="1"/>
      <p:bldP spid="280" grpId="0" animBg="1"/>
      <p:bldP spid="280" grpId="1" animBg="1"/>
      <p:bldP spid="281" grpId="0" animBg="1"/>
      <p:bldP spid="281" grpId="1" animBg="1"/>
      <p:bldP spid="282" grpId="0" animBg="1"/>
      <p:bldP spid="282" grpId="1" animBg="1"/>
      <p:bldP spid="283" grpId="0" animBg="1"/>
      <p:bldP spid="283" grpId="1" animBg="1"/>
      <p:bldP spid="284" grpId="0" animBg="1"/>
      <p:bldP spid="284" grpId="1" animBg="1"/>
      <p:bldP spid="285" grpId="0" animBg="1"/>
      <p:bldP spid="285" grpId="1" animBg="1"/>
      <p:bldP spid="286" grpId="0" animBg="1"/>
      <p:bldP spid="286" grpId="1" animBg="1"/>
      <p:bldP spid="287" grpId="0" animBg="1"/>
      <p:bldP spid="287" grpId="1" animBg="1"/>
      <p:bldP spid="288" grpId="0" animBg="1"/>
      <p:bldP spid="288" grpId="1" animBg="1"/>
      <p:bldP spid="289" grpId="0" animBg="1"/>
      <p:bldP spid="289" grpId="1" animBg="1"/>
      <p:bldP spid="290" grpId="0" animBg="1"/>
      <p:bldP spid="290" grpId="1" animBg="1"/>
      <p:bldP spid="291" grpId="0" animBg="1"/>
      <p:bldP spid="291" grpId="1" animBg="1"/>
      <p:bldP spid="292" grpId="0" animBg="1"/>
      <p:bldP spid="292" grpId="1" animBg="1"/>
      <p:bldP spid="293" grpId="0" animBg="1"/>
      <p:bldP spid="293" grpId="1" animBg="1"/>
      <p:bldP spid="294" grpId="0" animBg="1"/>
      <p:bldP spid="294" grpId="1" animBg="1"/>
      <p:bldP spid="295" grpId="0" animBg="1"/>
      <p:bldP spid="295" grpId="1" animBg="1"/>
      <p:bldP spid="296" grpId="0" animBg="1"/>
      <p:bldP spid="296" grpId="1" animBg="1"/>
      <p:bldP spid="297" grpId="0" animBg="1"/>
      <p:bldP spid="297" grpId="1" animBg="1"/>
      <p:bldP spid="298" grpId="0" animBg="1"/>
      <p:bldP spid="298" grpId="1" animBg="1"/>
      <p:bldP spid="299" grpId="0" animBg="1"/>
      <p:bldP spid="299" grpId="1" animBg="1"/>
      <p:bldP spid="300" grpId="0" animBg="1"/>
      <p:bldP spid="300" grpId="1" animBg="1"/>
      <p:bldP spid="301" grpId="0" animBg="1"/>
      <p:bldP spid="301" grpId="1" animBg="1"/>
      <p:bldP spid="302" grpId="0" animBg="1"/>
      <p:bldP spid="302" grpId="1" animBg="1"/>
      <p:bldP spid="303" grpId="0" animBg="1"/>
      <p:bldP spid="303" grpId="1" animBg="1"/>
      <p:bldP spid="304" grpId="0" animBg="1"/>
      <p:bldP spid="304" grpId="1" animBg="1"/>
      <p:bldP spid="305" grpId="0" animBg="1"/>
      <p:bldP spid="305" grpId="1" animBg="1"/>
      <p:bldP spid="306" grpId="0" animBg="1"/>
      <p:bldP spid="306" grpId="1" animBg="1"/>
      <p:bldP spid="307" grpId="0" animBg="1"/>
      <p:bldP spid="307" grpId="1" animBg="1"/>
      <p:bldP spid="308" grpId="0" animBg="1"/>
      <p:bldP spid="308" grpId="1" animBg="1"/>
      <p:bldP spid="309" grpId="0" animBg="1"/>
      <p:bldP spid="309" grpId="1" animBg="1"/>
      <p:bldP spid="310" grpId="0" animBg="1"/>
      <p:bldP spid="310" grpId="1" animBg="1"/>
      <p:bldP spid="311" grpId="0" animBg="1"/>
      <p:bldP spid="311" grpId="1" animBg="1"/>
      <p:bldP spid="312" grpId="0" animBg="1"/>
      <p:bldP spid="312" grpId="1" animBg="1"/>
      <p:bldP spid="313" grpId="0" animBg="1"/>
      <p:bldP spid="313" grpId="1" animBg="1"/>
      <p:bldP spid="314" grpId="0" animBg="1"/>
      <p:bldP spid="314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256" grpId="0" animBg="1"/>
      <p:bldP spid="256" grpId="1" animBg="1"/>
      <p:bldP spid="351" grpId="0" animBg="1"/>
      <p:bldP spid="351" grpId="1" animBg="1"/>
      <p:bldP spid="351" grpId="2" animBg="1"/>
      <p:bldP spid="249" grpId="0" animBg="1"/>
      <p:bldP spid="250" grpId="0"/>
      <p:bldP spid="350" grpId="0" animBg="1"/>
      <p:bldP spid="350" grpId="1" animBg="1"/>
      <p:bldP spid="352" grpId="0" animBg="1"/>
      <p:bldP spid="35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</TotalTime>
  <Words>590</Words>
  <Application>Microsoft Office PowerPoint</Application>
  <PresentationFormat>On-screen Show (4:3)</PresentationFormat>
  <Paragraphs>148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Wingdings</vt:lpstr>
      <vt:lpstr>Office Theme</vt:lpstr>
      <vt:lpstr>Le Tableau périodique</vt:lpstr>
      <vt:lpstr>Révision</vt:lpstr>
      <vt:lpstr>Les métaux, les non-métaux, et les métalloïdes</vt:lpstr>
      <vt:lpstr>Les métaux, les non-métaux, et les métalloïdes</vt:lpstr>
      <vt:lpstr>PowerPoint Presentation</vt:lpstr>
      <vt:lpstr>Les rangées s’appellent les périodes</vt:lpstr>
      <vt:lpstr>Des groupes qui devraient être connus</vt:lpstr>
      <vt:lpstr>Des details sur ces groupes pertinents</vt:lpstr>
      <vt:lpstr>La configuration électronique des éléments du même groupe</vt:lpstr>
      <vt:lpstr>La configuration électronique des éléments du même groupe</vt:lpstr>
      <vt:lpstr>Le motif continue</vt:lpstr>
      <vt:lpstr>Le motif d’électrons de valence</vt:lpstr>
      <vt:lpstr>Le Tableau périodique contient plusieurs motifs</vt:lpstr>
      <vt:lpstr>Récapitulons!</vt:lpstr>
    </vt:vector>
  </TitlesOfParts>
  <Company>SD22 Elementary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Tableau périodique</dc:title>
  <dc:creator>SD22</dc:creator>
  <cp:lastModifiedBy>Jeff O'Keefe</cp:lastModifiedBy>
  <cp:revision>164</cp:revision>
  <dcterms:created xsi:type="dcterms:W3CDTF">2014-10-02T17:15:26Z</dcterms:created>
  <dcterms:modified xsi:type="dcterms:W3CDTF">2021-02-17T00:23:37Z</dcterms:modified>
</cp:coreProperties>
</file>