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8" r:id="rId4"/>
    <p:sldId id="266" r:id="rId5"/>
    <p:sldId id="259" r:id="rId6"/>
    <p:sldId id="267" r:id="rId7"/>
    <p:sldId id="261" r:id="rId8"/>
    <p:sldId id="263" r:id="rId9"/>
    <p:sldId id="26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8780E-DDF7-4DB6-8C66-F420E7D828E0}" type="datetimeFigureOut">
              <a:rPr lang="en-CA" smtClean="0"/>
              <a:t>2017-02-18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860D-8EA6-4D9A-A6C3-D96F666024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320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F9043-8970-4E60-B78D-DE7A313C54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8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1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9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0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413E2-4730-42E9-8F44-D68BA0E094B3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8F31-1556-4576-930B-0F252564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7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ions.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1.3d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1.3.6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Révision</a:t>
            </a:r>
            <a:endParaRPr lang="en-US" sz="4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011" y="1600200"/>
            <a:ext cx="120424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1.3b,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Modèle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Bohr et les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les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divers.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1.3c,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Les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regroupements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l’organisation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Tableau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périodique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1.3d,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ne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25556" y="107582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L’anatomie d’un atome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2325" y="3403278"/>
            <a:ext cx="5839676" cy="4145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Couche électronique la plus externe de l</a:t>
            </a:r>
            <a:r>
              <a:rPr lang="ja-JP" altLang="fr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96718" y="3416096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01778" y="2621156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16851" y="3770706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308996" y="336242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0263" y="336242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8996" y="2521353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0263" y="2523571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64377" y="3819308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08996" y="544345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95442" y="3822951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590162" y="3091141"/>
            <a:ext cx="1779865" cy="198782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52324" y="2893141"/>
            <a:ext cx="3717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95442" y="40059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80263" y="544345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764377" y="400592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929814" y="3984370"/>
            <a:ext cx="1440213" cy="198782"/>
          </a:xfrm>
          <a:prstGeom prst="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352324" y="3789410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370027" y="4317346"/>
            <a:ext cx="4615963" cy="3927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sur la couche de valence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336598" y="4851037"/>
            <a:ext cx="4094599" cy="460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6370027" y="4706404"/>
            <a:ext cx="5208049" cy="11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fr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qui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interagissent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les liaisons chimiques entre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atomes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 des </a:t>
            </a:r>
            <a:r>
              <a:rPr lang="fr-F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réactions chimique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 animBg="1"/>
      <p:bldP spid="5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/>
      <p:bldP spid="22" grpId="0" build="p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7" t="1369" r="4150" b="39063"/>
          <a:stretch/>
        </p:blipFill>
        <p:spPr bwMode="auto">
          <a:xfrm>
            <a:off x="639075" y="1714690"/>
            <a:ext cx="480053" cy="21096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789" y="4176994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règle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l’octet</a:t>
            </a:r>
            <a:endParaRPr lang="en-US" dirty="0"/>
          </a:p>
        </p:txBody>
      </p:sp>
      <p:sp>
        <p:nvSpPr>
          <p:cNvPr id="143" name="Oval 142"/>
          <p:cNvSpPr/>
          <p:nvPr/>
        </p:nvSpPr>
        <p:spPr>
          <a:xfrm>
            <a:off x="2293639" y="2439501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2311363" y="2532904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dirty="0"/>
          </a:p>
        </p:txBody>
      </p:sp>
      <p:sp>
        <p:nvSpPr>
          <p:cNvPr id="145" name="Oval 144"/>
          <p:cNvSpPr/>
          <p:nvPr/>
        </p:nvSpPr>
        <p:spPr>
          <a:xfrm>
            <a:off x="2365169" y="23975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132722" y="2455461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3139708" y="2535189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en-US" dirty="0"/>
          </a:p>
        </p:txBody>
      </p:sp>
      <p:sp>
        <p:nvSpPr>
          <p:cNvPr id="148" name="Oval 147"/>
          <p:cNvSpPr/>
          <p:nvPr/>
        </p:nvSpPr>
        <p:spPr>
          <a:xfrm>
            <a:off x="3204252" y="24135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384750" y="241355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916432" y="2239170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204252" y="21616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458124" y="2476624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4481050" y="2540371"/>
            <a:ext cx="4427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en-US" dirty="0"/>
          </a:p>
        </p:txBody>
      </p:sp>
      <p:sp>
        <p:nvSpPr>
          <p:cNvPr id="154" name="Oval 153"/>
          <p:cNvSpPr/>
          <p:nvPr/>
        </p:nvSpPr>
        <p:spPr>
          <a:xfrm>
            <a:off x="4529654" y="24347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710152" y="243471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241834" y="2260333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4529654" y="21828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149931" y="25631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529010" y="31252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069841" y="27434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149931" y="27454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069525" y="25661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709192" y="312522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709192" y="218282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3972588" y="1992047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4528694" y="192883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2556829" y="23994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3376453" y="215729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2843226" y="25712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2847495" y="27562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197991" y="310516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3370192" y="310131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3757519" y="25749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753546" y="275307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3922037" y="25806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926189" y="27657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4528694" y="33868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709192" y="340175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706356" y="192671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5348711" y="256838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5346805" y="275822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6369787" y="2476138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6389101" y="2551068"/>
            <a:ext cx="4427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endParaRPr lang="en-US" dirty="0"/>
          </a:p>
        </p:txBody>
      </p:sp>
      <p:sp>
        <p:nvSpPr>
          <p:cNvPr id="184" name="Oval 183"/>
          <p:cNvSpPr/>
          <p:nvPr/>
        </p:nvSpPr>
        <p:spPr>
          <a:xfrm>
            <a:off x="6441317" y="24342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6621815" y="24342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6153497" y="2259847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441317" y="2182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6061594" y="25626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981504" y="27429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061594" y="274493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981188" y="256570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6620855" y="218233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5884251" y="1991561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440357" y="19293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188185" y="305540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7250105" y="29187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123668" y="200564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6618019" y="19266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972039" y="212449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305878" y="258686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265615" y="241854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5611402" y="1722999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6435918" y="1664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6613580" y="166192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6933551" y="20019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7086861" y="21190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5781686" y="25636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5814618" y="239149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917708" y="307686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5837812" y="292197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6184686" y="330287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6356396" y="337358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6871534" y="33018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6698951" y="337818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5521855" y="257284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5521944" y="274686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550724" y="25788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7561975" y="27529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6440357" y="3657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618019" y="36576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8961718" y="2502679"/>
            <a:ext cx="504056" cy="50405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TextBox 221"/>
          <p:cNvSpPr txBox="1"/>
          <p:nvPr/>
        </p:nvSpPr>
        <p:spPr>
          <a:xfrm>
            <a:off x="8980376" y="2580443"/>
            <a:ext cx="4683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dirty="0"/>
          </a:p>
        </p:txBody>
      </p:sp>
      <p:sp>
        <p:nvSpPr>
          <p:cNvPr id="223" name="Oval 222"/>
          <p:cNvSpPr/>
          <p:nvPr/>
        </p:nvSpPr>
        <p:spPr>
          <a:xfrm>
            <a:off x="9033248" y="2460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9213746" y="24607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8745428" y="2286388"/>
            <a:ext cx="936636" cy="936636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9033248" y="2208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8653525" y="2589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9573435" y="276949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8653525" y="277147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9573119" y="25922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9212786" y="220887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8476182" y="2018102"/>
            <a:ext cx="1473208" cy="1473208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9032288" y="19559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9780116" y="308194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9842036" y="29453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8715599" y="203218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9209950" y="195323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8563970" y="21510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9897809" y="26134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9857546" y="2445085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8203333" y="1749540"/>
            <a:ext cx="2013234" cy="201323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9027849" y="169114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9205511" y="168846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9820766" y="193455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9672249" y="18146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10100808" y="236833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10138851" y="25362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7853623" y="1417604"/>
            <a:ext cx="2703775" cy="270377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9525482" y="202847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9678792" y="214561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8373617" y="259019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8406549" y="241803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8509639" y="310340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8429743" y="2948518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8776617" y="332941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8948327" y="34001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9463465" y="33283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9290882" y="34047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8599688" y="180858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8458081" y="193698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8152097" y="236224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8119984" y="2536266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8181280" y="303877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8279026" y="318226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10062304" y="30390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9995829" y="318248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8660910" y="358630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8824880" y="366208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9559692" y="359150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9392777" y="3655370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9209160" y="404963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9035575" y="404392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7755298" y="259659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10497168" y="2765742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10497168" y="2598619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9023663" y="1341774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9198571" y="13428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9203065" y="3134047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9027849" y="314035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7755298" y="2772803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Title 1"/>
          <p:cNvSpPr>
            <a:spLocks noGrp="1"/>
          </p:cNvSpPr>
          <p:nvPr>
            <p:ph type="title"/>
          </p:nvPr>
        </p:nvSpPr>
        <p:spPr>
          <a:xfrm>
            <a:off x="1615119" y="122029"/>
            <a:ext cx="9025533" cy="609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nobles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stables</a:t>
            </a:r>
            <a:endParaRPr lang="en-US" dirty="0"/>
          </a:p>
        </p:txBody>
      </p:sp>
      <p:sp>
        <p:nvSpPr>
          <p:cNvPr id="284" name="Rectangle 3"/>
          <p:cNvSpPr txBox="1">
            <a:spLocks noChangeArrowheads="1"/>
          </p:cNvSpPr>
          <p:nvPr/>
        </p:nvSpPr>
        <p:spPr>
          <a:xfrm>
            <a:off x="164123" y="4884881"/>
            <a:ext cx="11822727" cy="197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atomes « aiment » avoir une couche de valence pleine, d’habitude avec 8 électrons.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fr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D’habitude, les atomes doivent ajouter des électrons supplémentaires ou ils doivent relâcher des électrons pour atteindre</a:t>
            </a:r>
            <a:r>
              <a:rPr lang="fr-CA" sz="2500" dirty="0" smtClean="0">
                <a:latin typeface="Times New Roman"/>
                <a:cs typeface="Times New Roman"/>
              </a:rPr>
              <a:t> une couche de valence avec huit électrons, ou une couche de valence </a:t>
            </a:r>
            <a:r>
              <a:rPr lang="fr-CA" sz="2500" smtClean="0">
                <a:latin typeface="Times New Roman"/>
                <a:cs typeface="Times New Roman"/>
              </a:rPr>
              <a:t>qui est pleine</a:t>
            </a:r>
            <a:r>
              <a:rPr lang="fr-CA" sz="2500" dirty="0" smtClean="0">
                <a:latin typeface="Times New Roman"/>
                <a:cs typeface="Times New Roman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50702" y="760582"/>
            <a:ext cx="11936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nobles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vraiment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</a:t>
            </a:r>
            <a:r>
              <a:rPr lang="en-US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réactifs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déj</a:t>
            </a:r>
            <a:r>
              <a:rPr lang="en-US" sz="2500" dirty="0" smtClean="0">
                <a:latin typeface="Times New Roman"/>
                <a:cs typeface="Times New Roman"/>
              </a:rPr>
              <a:t>à </a:t>
            </a:r>
            <a:r>
              <a:rPr lang="en-US" sz="2500" dirty="0" err="1" smtClean="0">
                <a:latin typeface="Times New Roman"/>
                <a:cs typeface="Times New Roman"/>
              </a:rPr>
              <a:t>pleine</a:t>
            </a:r>
            <a:r>
              <a:rPr lang="en-US" sz="2500" dirty="0" smtClean="0">
                <a:latin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286" name="Oval 285"/>
          <p:cNvSpPr/>
          <p:nvPr/>
        </p:nvSpPr>
        <p:spPr>
          <a:xfrm>
            <a:off x="6621815" y="31247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6442012" y="3124741"/>
            <a:ext cx="143484" cy="14348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8283" y="1319360"/>
            <a:ext cx="6391671" cy="363969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/>
          <p:cNvSpPr txBox="1"/>
          <p:nvPr/>
        </p:nvSpPr>
        <p:spPr>
          <a:xfrm>
            <a:off x="18619" y="1237636"/>
            <a:ext cx="64812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nobles,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inerts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1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4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0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3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6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6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9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2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8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1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4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3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6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9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2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5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8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1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4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0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3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9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6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9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1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4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5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6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9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0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8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" grpId="0" animBg="1"/>
      <p:bldP spid="144" grpId="0"/>
      <p:bldP spid="145" grpId="0" animBg="1"/>
      <p:bldP spid="145" grpId="1" animBg="1"/>
      <p:bldP spid="146" grpId="0" animBg="1"/>
      <p:bldP spid="147" grpId="0"/>
      <p:bldP spid="148" grpId="0" animBg="1"/>
      <p:bldP spid="149" grpId="0" animBg="1"/>
      <p:bldP spid="150" grpId="0" animBg="1"/>
      <p:bldP spid="151" grpId="0" animBg="1"/>
      <p:bldP spid="151" grpId="1" animBg="1"/>
      <p:bldP spid="152" grpId="0" animBg="1"/>
      <p:bldP spid="153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3" grpId="0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2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1" grpId="0" animBg="1"/>
      <p:bldP spid="282" grpId="0" animBg="1"/>
      <p:bldP spid="282" grpId="1" animBg="1"/>
      <p:bldP spid="284" grpId="0" build="p"/>
      <p:bldP spid="285" grpId="0"/>
      <p:bldP spid="286" grpId="0" animBg="1"/>
      <p:bldP spid="287" grpId="0" animBg="1"/>
      <p:bldP spid="249" grpId="0" animBg="1"/>
      <p:bldP spid="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5306"/>
            <a:ext cx="8382000" cy="7157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ja-JP" alt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fr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5" y="733125"/>
            <a:ext cx="11974748" cy="17372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atome qui </a:t>
            </a:r>
            <a:r>
              <a:rPr lang="fr-CA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gagne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fr-CA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un/des électron(s) est appelé un </a:t>
            </a:r>
            <a:r>
              <a:rPr lang="fr-CA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quantité de protons (positifs) n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égale pas celle de leurs électrons (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négatifs)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particule (l’ion) porte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charge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électrique.</a:t>
            </a: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5745" y="4412647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0805" y="3617707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4191" y="4672571"/>
            <a:ext cx="46198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</a:p>
          <a:p>
            <a:r>
              <a:rPr lang="en-US" sz="2100" dirty="0" smtClean="0"/>
              <a:t>9p</a:t>
            </a:r>
            <a:endParaRPr lang="en-US" sz="2100" dirty="0"/>
          </a:p>
        </p:txBody>
      </p:sp>
      <p:sp>
        <p:nvSpPr>
          <p:cNvPr id="10" name="Oval 9"/>
          <p:cNvSpPr/>
          <p:nvPr/>
        </p:nvSpPr>
        <p:spPr>
          <a:xfrm>
            <a:off x="2018023" y="435897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89290" y="435897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18023" y="351790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89290" y="3520122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10386" y="4816176"/>
            <a:ext cx="151744" cy="151744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69767" y="6447427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>
            <a:off x="543223" y="3224884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/>
          <p:cNvSpPr/>
          <p:nvPr/>
        </p:nvSpPr>
        <p:spPr>
          <a:xfrm flipH="1">
            <a:off x="3482265" y="3224884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951443" y="3303849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Oval 19"/>
          <p:cNvSpPr/>
          <p:nvPr/>
        </p:nvSpPr>
        <p:spPr>
          <a:xfrm>
            <a:off x="608999" y="481344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79155" y="6447427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09929" y="4541767"/>
            <a:ext cx="745268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s’appelle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fluorure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remplir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</a:p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valence,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devenant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fluorure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4272365" y="4523107"/>
            <a:ext cx="478539" cy="622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3510386" y="505620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0784" y="5056204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296" y="2426387"/>
            <a:ext cx="12075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nature, le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prend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par </a:t>
            </a:r>
            <a:r>
              <a:rPr lang="en-C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95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/>
      <p:bldP spid="20" grpId="0" animBg="1"/>
      <p:bldP spid="21" grpId="0" animBg="1"/>
      <p:bldP spid="16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R</a:t>
            </a:r>
            <a:r>
              <a:rPr lang="fr-CA" sz="4000" dirty="0" err="1" smtClean="0"/>
              <a:t>épondez</a:t>
            </a:r>
            <a:r>
              <a:rPr lang="fr-CA" sz="4000" dirty="0" smtClean="0"/>
              <a:t> aux questions suivantes</a:t>
            </a:r>
            <a:endParaRPr lang="en-C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6947" y="1036853"/>
            <a:ext cx="120105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s’appelle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plus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s’appelle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plus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 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“octet stable”?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général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qu’est-ce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se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transformez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-les en ions.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				O				Na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10176" y="55002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699845" y="602320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967273" y="602320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699846" y="473518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67274" y="473518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52202" y="553336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52203" y="529235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502786" y="550024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671756" y="5209958"/>
            <a:ext cx="55976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99847" y="505920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67275" y="505920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02787" y="525923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632329" y="5178494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271487" y="4817652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Bracket 41"/>
          <p:cNvSpPr/>
          <p:nvPr/>
        </p:nvSpPr>
        <p:spPr>
          <a:xfrm>
            <a:off x="792291" y="4532885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Left Bracket 42"/>
          <p:cNvSpPr/>
          <p:nvPr/>
        </p:nvSpPr>
        <p:spPr>
          <a:xfrm flipH="1">
            <a:off x="2728936" y="4532885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1699844" y="441360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28379" y="529876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28378" y="553733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99843" y="638153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967275" y="638249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10177" y="525914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47664" y="4493829"/>
            <a:ext cx="2007955" cy="200795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3129988" y="4499339"/>
            <a:ext cx="3177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149529" y="549927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039198" y="602223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306626" y="602223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039199" y="473421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06627" y="473421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491555" y="553239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91556" y="529138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42139" y="549927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055192" y="5209958"/>
            <a:ext cx="47160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62" name="Oval 61"/>
          <p:cNvSpPr/>
          <p:nvPr/>
        </p:nvSpPr>
        <p:spPr>
          <a:xfrm>
            <a:off x="5039200" y="505823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06628" y="505823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842140" y="525826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71682" y="5177525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610840" y="4816683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ket 66"/>
          <p:cNvSpPr/>
          <p:nvPr/>
        </p:nvSpPr>
        <p:spPr>
          <a:xfrm>
            <a:off x="4131644" y="4531916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Left Bracket 67"/>
          <p:cNvSpPr/>
          <p:nvPr/>
        </p:nvSpPr>
        <p:spPr>
          <a:xfrm flipH="1">
            <a:off x="6068289" y="4531916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5039197" y="441263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167731" y="553636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039196" y="638056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306628" y="638153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149530" y="525817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87017" y="4492860"/>
            <a:ext cx="2007955" cy="200795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TextBox 75"/>
          <p:cNvSpPr txBox="1"/>
          <p:nvPr/>
        </p:nvSpPr>
        <p:spPr>
          <a:xfrm>
            <a:off x="6469341" y="4498370"/>
            <a:ext cx="51648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9400179" y="4348933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132752" y="595853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9400180" y="5958537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132753" y="467051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400181" y="4670514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585109" y="5468695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585110" y="5227686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9935693" y="5435580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132754" y="499453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400182" y="499453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935694" y="519457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065236" y="511382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704394" y="475298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eft Bracket 92"/>
          <p:cNvSpPr/>
          <p:nvPr/>
        </p:nvSpPr>
        <p:spPr>
          <a:xfrm>
            <a:off x="8225198" y="4468218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Left Bracket 93"/>
          <p:cNvSpPr/>
          <p:nvPr/>
        </p:nvSpPr>
        <p:spPr>
          <a:xfrm flipH="1">
            <a:off x="10161843" y="4468218"/>
            <a:ext cx="401052" cy="177033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TextBox 94"/>
          <p:cNvSpPr txBox="1"/>
          <p:nvPr/>
        </p:nvSpPr>
        <p:spPr>
          <a:xfrm>
            <a:off x="10478011" y="4497412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8380571" y="4429162"/>
            <a:ext cx="2007955" cy="2007955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TextBox 96"/>
          <p:cNvSpPr txBox="1"/>
          <p:nvPr/>
        </p:nvSpPr>
        <p:spPr>
          <a:xfrm>
            <a:off x="9055931" y="5133359"/>
            <a:ext cx="64793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69103E-6 L -0.0026 3.69103E-6 C -0.00378 3.69103E-6 -0.00521 -0.19566 -0.00521 -0.35431 L -0.00521 -0.71254 " pathEditMode="relative" rAng="0" ptsTypes="AAAA">
                                      <p:cBhvr>
                                        <p:cTn id="2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44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9" grpId="0" animBg="1"/>
      <p:bldP spid="79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19" y="36294"/>
            <a:ext cx="10515600" cy="84234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56" y="1071668"/>
            <a:ext cx="5831263" cy="13893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protons =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N, 7 + et 7 -. 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4525" y="619371"/>
            <a:ext cx="1536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1029" y="619371"/>
            <a:ext cx="1051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658" y="1071668"/>
            <a:ext cx="58536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a plus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protons,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chargé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négativement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S’il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a plus de protons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chargé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N, le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nitrure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7+ et 10-.</a:t>
            </a:r>
          </a:p>
        </p:txBody>
      </p:sp>
      <p:sp>
        <p:nvSpPr>
          <p:cNvPr id="7" name="Oval 6"/>
          <p:cNvSpPr/>
          <p:nvPr/>
        </p:nvSpPr>
        <p:spPr>
          <a:xfrm>
            <a:off x="1209878" y="4618770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4938" y="3823830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2295" y="4969940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1722156" y="4565099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93423" y="4565099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22156" y="3724027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93423" y="372624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14519" y="5022299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81004" y="6639079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8602" y="5025625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203084" y="5314268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93482" y="5314268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98443" y="4670711"/>
            <a:ext cx="1293999" cy="1293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03503" y="3875771"/>
            <a:ext cx="2883877" cy="2883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620860" y="5021881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9710721" y="4617040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881988" y="4617040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710721" y="3775968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81988" y="3778186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1203084" y="5074240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862465" y="6705491"/>
            <a:ext cx="151744" cy="15174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297167" y="5077566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71292" y="3586131"/>
            <a:ext cx="475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’ion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’azote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gagné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trois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plus pour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remplir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valence.  Il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mettre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parenthèses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eft Bracket 45"/>
          <p:cNvSpPr/>
          <p:nvPr/>
        </p:nvSpPr>
        <p:spPr>
          <a:xfrm>
            <a:off x="8235921" y="3482948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ket 46"/>
          <p:cNvSpPr/>
          <p:nvPr/>
        </p:nvSpPr>
        <p:spPr>
          <a:xfrm flipH="1">
            <a:off x="11174963" y="3482948"/>
            <a:ext cx="280001" cy="33742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1645576" y="340842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02238" y="4782473"/>
            <a:ext cx="919956" cy="374933"/>
          </a:xfrm>
          <a:prstGeom prst="ellipse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urved Connector 52"/>
          <p:cNvCxnSpPr>
            <a:stCxn id="50" idx="5"/>
            <a:endCxn id="46" idx="1"/>
          </p:cNvCxnSpPr>
          <p:nvPr/>
        </p:nvCxnSpPr>
        <p:spPr>
          <a:xfrm rot="5400000" flipH="1" flipV="1">
            <a:off x="6837630" y="3848095"/>
            <a:ext cx="76294" cy="2720288"/>
          </a:xfrm>
          <a:prstGeom prst="curvedConnector4">
            <a:avLst>
              <a:gd name="adj1" fmla="val -712913"/>
              <a:gd name="adj2" fmla="val 54317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51" idx="5"/>
            <a:endCxn id="49" idx="1"/>
          </p:cNvCxnSpPr>
          <p:nvPr/>
        </p:nvCxnSpPr>
        <p:spPr>
          <a:xfrm rot="5400000" flipH="1" flipV="1">
            <a:off x="8815678" y="2272601"/>
            <a:ext cx="1401689" cy="4258106"/>
          </a:xfrm>
          <a:prstGeom prst="curvedConnector4">
            <a:avLst>
              <a:gd name="adj1" fmla="val 28681"/>
              <a:gd name="adj2" fmla="val 61579"/>
            </a:avLst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4032506" y="5836193"/>
            <a:ext cx="3566218" cy="67508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/>
          <p:cNvSpPr/>
          <p:nvPr/>
        </p:nvSpPr>
        <p:spPr>
          <a:xfrm>
            <a:off x="4146775" y="4768784"/>
            <a:ext cx="1603717" cy="559546"/>
          </a:xfrm>
          <a:prstGeom prst="ellipse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691198" y="6705491"/>
            <a:ext cx="151744" cy="15174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6" grpId="0" animBg="1"/>
      <p:bldP spid="47" grpId="0" animBg="1"/>
      <p:bldP spid="49" grpId="0"/>
      <p:bldP spid="51" grpId="0" animBg="1"/>
      <p:bldP spid="19" grpId="0" animBg="1"/>
      <p:bldP spid="50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3025367" cy="482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de </a:t>
            </a:r>
            <a:r>
              <a:rPr lang="en-CA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CA" sz="25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CA" sz="2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	</a:t>
            </a:r>
          </a:p>
          <a:p>
            <a:pPr marL="0" indent="0" algn="ctr"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Chlore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ctr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Brome</a:t>
            </a:r>
          </a:p>
          <a:p>
            <a:pPr marL="0" indent="0" algn="ctr"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Oxygène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Soufre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Sélénium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Azote	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31579" y="1690688"/>
            <a:ext cx="2960470" cy="482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symbole</a:t>
            </a: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CA" sz="2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25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36975" y="1690688"/>
            <a:ext cx="2453629" cy="482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nom de </a:t>
            </a:r>
            <a:r>
              <a:rPr lang="en-CA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l’ion</a:t>
            </a:r>
            <a:endParaRPr lang="en-CA" sz="2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fluorure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chlorure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bromure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iodure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oxyde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sulfure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séléniure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nitrure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phosphure</a:t>
            </a:r>
            <a:endParaRPr lang="en-CA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48385" y="1690688"/>
            <a:ext cx="3147615" cy="4826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symbole</a:t>
            </a:r>
            <a:r>
              <a:rPr lang="en-CA" sz="2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5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l’atome</a:t>
            </a:r>
            <a:endParaRPr lang="en-CA" sz="25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301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3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gagne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ion avec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positive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negative.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perdus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ajoutés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d’habitude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valences qui se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trouvent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valence.</a:t>
            </a: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indique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chargé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plaçant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parenthèses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plaçant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charge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haut à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466</Words>
  <Application>Microsoft Office PowerPoint</Application>
  <PresentationFormat>Widescreen</PresentationFormat>
  <Paragraphs>114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Les ions.</vt:lpstr>
      <vt:lpstr>Révision</vt:lpstr>
      <vt:lpstr>L’anatomie d’un atome</vt:lpstr>
      <vt:lpstr>Les gaz nobles sont stables</vt:lpstr>
      <vt:lpstr>L’ion</vt:lpstr>
      <vt:lpstr>Répondez aux questions suivantes</vt:lpstr>
      <vt:lpstr>L’atome vs. l’ion</vt:lpstr>
      <vt:lpstr>Certains ions ont des noms uniques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ions</dc:title>
  <dc:creator>Jeff O'Keefe</dc:creator>
  <cp:lastModifiedBy>Jeff O'Keefe</cp:lastModifiedBy>
  <cp:revision>93</cp:revision>
  <cp:lastPrinted>2016-09-19T21:27:56Z</cp:lastPrinted>
  <dcterms:created xsi:type="dcterms:W3CDTF">2014-10-03T00:54:50Z</dcterms:created>
  <dcterms:modified xsi:type="dcterms:W3CDTF">2017-02-19T02:02:22Z</dcterms:modified>
</cp:coreProperties>
</file>