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57" r:id="rId4"/>
    <p:sldId id="258" r:id="rId5"/>
    <p:sldId id="260" r:id="rId6"/>
    <p:sldId id="262" r:id="rId7"/>
    <p:sldId id="259" r:id="rId8"/>
    <p:sldId id="261" r:id="rId9"/>
    <p:sldId id="268" r:id="rId10"/>
    <p:sldId id="263" r:id="rId11"/>
    <p:sldId id="264" r:id="rId12"/>
    <p:sldId id="269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6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46A8B-9A56-4591-A59D-49121D941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1.3.8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équations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5" y="174171"/>
            <a:ext cx="11745685" cy="151651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processus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écrire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bonne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la bonne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formation d’un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5" y="1995487"/>
            <a:ext cx="5802085" cy="48625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totals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nécessaires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positives et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négatives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ratio des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des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ratio entre les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des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chiffres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souscrites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n’écrit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les 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ratio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s’il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5532" y="1661433"/>
            <a:ext cx="4708340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Magnésium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</a:t>
            </a:r>
            <a:endParaRPr lang="en-US" sz="25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+2 = +2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-1-1 = -2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faut 2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chaque Mg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fr-CA" sz="25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2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r>
              <a:rPr lang="fr-CA" sz="25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MgF</a:t>
            </a:r>
            <a:r>
              <a:rPr lang="fr-CA" sz="250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5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1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947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d’écrire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l’equation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vous-mêmes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3286" y="1847396"/>
            <a:ext cx="6085114" cy="4662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totals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nécessaires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positives et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négatives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rapport des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des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ratio entre les ions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des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chiffres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souscrites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n’écrit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les 1 et 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rapport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s’il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29080" y="1455510"/>
            <a:ext cx="4588749" cy="455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Lithium et azote</a:t>
            </a:r>
          </a:p>
          <a:p>
            <a:pPr marL="0" indent="0">
              <a:buNone/>
            </a:pP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fr-CA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N</a:t>
            </a:r>
            <a:r>
              <a:rPr lang="fr-CA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fr-CA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+1 +1 +1 =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CA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= -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nous faut 3 Li</a:t>
            </a:r>
            <a:r>
              <a:rPr lang="fr-CA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chaque 1 N</a:t>
            </a:r>
            <a:r>
              <a:rPr lang="fr-CA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CA" sz="3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CA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3Li</a:t>
            </a:r>
            <a:r>
              <a:rPr lang="fr-CA" sz="3200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fr-CA" sz="3200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fr-CA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fr-CA" sz="320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9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440191" y="3461117"/>
            <a:ext cx="263053" cy="263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5984536" y="3461117"/>
            <a:ext cx="263053" cy="263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107547"/>
            <a:ext cx="10515600" cy="790811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raccourci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règle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75" y="738469"/>
            <a:ext cx="11871157" cy="1278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règle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croisement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petit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truc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arriver à la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rapidement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connaît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identités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ions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8123" y="1679207"/>
            <a:ext cx="4001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Aluminium et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oxygène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9894" y="242804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6248" y="24280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4248" y="304575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9283" y="304575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2777" y="3354116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8432" y="3354116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58447" y="2263982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4932" y="2263982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70788" y="517971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204299" y="488876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71727" y="488876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71726" y="589592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07239" y="508879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56654" y="539274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204299" y="589592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16968" y="539274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71727" y="449084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204299" y="449084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65883" y="508688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136781" y="5008053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775939" y="4647211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790827" y="517970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3" name="Oval 32"/>
          <p:cNvSpPr/>
          <p:nvPr/>
        </p:nvSpPr>
        <p:spPr>
          <a:xfrm>
            <a:off x="6707508" y="492577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974936" y="492577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974935" y="59329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510448" y="512580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159863" y="542975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07508" y="59329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20177" y="542975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974936" y="452786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639990" y="504506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279148" y="468422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71725" y="408691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457973" y="508879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15645" y="508879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334930" y="4206202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55723" y="518162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1189234" y="489067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456662" y="489067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456661" y="589783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992174" y="509071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41589" y="539466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189234" y="589783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001903" y="539466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456662" y="449276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189234" y="449276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50818" y="508879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121716" y="500996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60874" y="4649124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456660" y="408883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42908" y="509071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00580" y="509071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19865" y="4208115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800095" y="520999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80" name="Oval 79"/>
          <p:cNvSpPr/>
          <p:nvPr/>
        </p:nvSpPr>
        <p:spPr>
          <a:xfrm>
            <a:off x="8716776" y="49560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984204" y="495605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984203" y="596321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9519716" y="515609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169131" y="546004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716776" y="596321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519715" y="546010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984204" y="45581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8649258" y="507534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288416" y="4714504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0730181" y="522681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91" name="Oval 90"/>
          <p:cNvSpPr/>
          <p:nvPr/>
        </p:nvSpPr>
        <p:spPr>
          <a:xfrm>
            <a:off x="10646862" y="497288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0914290" y="497288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0914289" y="59800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1449802" y="517291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0099217" y="54768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0646862" y="59800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1459531" y="54768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914290" y="458714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0579344" y="5092173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0218502" y="4731331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171173" y="4107298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Left Bracket 100"/>
          <p:cNvSpPr/>
          <p:nvPr/>
        </p:nvSpPr>
        <p:spPr>
          <a:xfrm>
            <a:off x="10087181" y="4133516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Left Bracket 101"/>
          <p:cNvSpPr/>
          <p:nvPr/>
        </p:nvSpPr>
        <p:spPr>
          <a:xfrm>
            <a:off x="8131829" y="4147547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Left Bracket 102"/>
          <p:cNvSpPr/>
          <p:nvPr/>
        </p:nvSpPr>
        <p:spPr>
          <a:xfrm>
            <a:off x="6127790" y="4133966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Left Bracket 103"/>
          <p:cNvSpPr/>
          <p:nvPr/>
        </p:nvSpPr>
        <p:spPr>
          <a:xfrm>
            <a:off x="3174914" y="4110438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Left Bracket 104"/>
          <p:cNvSpPr/>
          <p:nvPr/>
        </p:nvSpPr>
        <p:spPr>
          <a:xfrm flipH="1">
            <a:off x="7562912" y="4142619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Left Bracket 105"/>
          <p:cNvSpPr/>
          <p:nvPr/>
        </p:nvSpPr>
        <p:spPr>
          <a:xfrm flipH="1">
            <a:off x="11501710" y="4143690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Left Bracket 106"/>
          <p:cNvSpPr/>
          <p:nvPr/>
        </p:nvSpPr>
        <p:spPr>
          <a:xfrm flipH="1">
            <a:off x="9544933" y="4133966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Left Bracket 107"/>
          <p:cNvSpPr/>
          <p:nvPr/>
        </p:nvSpPr>
        <p:spPr>
          <a:xfrm flipH="1">
            <a:off x="5484109" y="4133966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Left Bracket 108"/>
          <p:cNvSpPr/>
          <p:nvPr/>
        </p:nvSpPr>
        <p:spPr>
          <a:xfrm flipH="1">
            <a:off x="2480130" y="4110438"/>
            <a:ext cx="238569" cy="236352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/>
          <p:cNvSpPr txBox="1"/>
          <p:nvPr/>
        </p:nvSpPr>
        <p:spPr>
          <a:xfrm>
            <a:off x="2732900" y="414082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740279" y="41215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717271" y="412343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758285" y="41215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783892" y="41234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4436" y="2263982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41751" y="2263982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53284E-7 L 0.08373 0.0647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323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3382E-6 -4.81481E-6 L 0.0798 0.0606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" y="303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3284E-7 L -0.0836 0.0645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321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6062E-6 -4.81481E-6 L -0.08384 0.0664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2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44 L 0.18946 -0.24028 C 0.27448 -0.34606 0.42214 -0.36805 0.4569 -0.27893 L 0.5349 -0.08194 " pathEditMode="relative" rAng="19500000" ptsTypes="AAAA">
                                      <p:cBhvr>
                                        <p:cTn id="2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5" y="-3889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00116 L 0.10885 -0.13658 C 0.15768 -0.19722 0.26406 -0.1544 0.30169 -0.05764 L 0.38646 0.15671 " pathEditMode="relative" rAng="19500000" ptsTypes="AAAA">
                                      <p:cBhvr>
                                        <p:cTn id="21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7894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2 -0.00694 L 0.15455 -0.24745 C 0.22539 -0.35648 0.36718 -0.37616 0.41224 -0.28264 L 0.51445 -0.07685 " pathEditMode="relative" rAng="19140000" ptsTypes="AAAA">
                                      <p:cBhvr>
                                        <p:cTn id="2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55" y="-3495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023 L 0.10937 -0.17585 C 0.15872 -0.25451 0.27044 -0.2515 0.31211 -0.16937 L 0.40521 0.01434 " pathEditMode="relative" rAng="-2509576" ptsTypes="FfFF">
                                      <p:cBhvr>
                                        <p:cTn id="2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86" y="717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277 L 0.16472 -0.20138 C 0.2388 -0.29004 0.38034 -0.27222 0.4194 -0.1662 L 0.5086 0.07014 " pathEditMode="relative" rAng="19560000" ptsTypes="AAAA">
                                      <p:cBhvr>
                                        <p:cTn id="2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2" y="3611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78 L 0.12474 -0.15833 C 0.1806 -0.22801 0.28542 -0.22292 0.31537 -0.14884 L 0.38073 0.0169 " pathEditMode="relative" rAng="19500000" ptsTypes="AAAA">
                                      <p:cBhvr>
                                        <p:cTn id="22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49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build="p"/>
      <p:bldP spid="4" grpId="0"/>
      <p:bldP spid="6" grpId="0"/>
      <p:bldP spid="7" grpId="0"/>
      <p:bldP spid="9" grpId="0"/>
      <p:bldP spid="10" grpId="0"/>
      <p:bldP spid="11" grpId="1"/>
      <p:bldP spid="12" grpId="0"/>
      <p:bldP spid="13" grpId="0"/>
      <p:bldP spid="13" grpId="1"/>
      <p:bldP spid="14" grpId="0"/>
      <p:bldP spid="14" grpId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55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9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8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30" grpId="0"/>
      <p:bldP spid="31" grpId="0"/>
      <p:bldP spid="110" grpId="0"/>
      <p:bldP spid="111" grpId="0"/>
      <p:bldP spid="112" grpId="0"/>
      <p:bldP spid="5" grpId="0"/>
      <p:bldP spid="5" grpId="1"/>
      <p:bldP spid="5" grpId="2"/>
      <p:bldP spid="35" grpId="0"/>
      <p:bldP spid="35" grpId="1"/>
      <p:bldP spid="35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16" y="80184"/>
            <a:ext cx="11833309" cy="1638477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point par rapport aux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aux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noms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aux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formules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chimiques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 aux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équations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des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ioniques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16" y="1845322"/>
            <a:ext cx="11833309" cy="9735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devriez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capable de determiner 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donné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seulement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quatre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0758" y="4640395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11139" y="438646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8567" y="438645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78566" y="539361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14079" y="458649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63494" y="489044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11139" y="539361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23808" y="489044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78567" y="3988543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11139" y="398854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72723" y="458457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43621" y="4505748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82779" y="4144906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/>
          <p:cNvSpPr/>
          <p:nvPr/>
        </p:nvSpPr>
        <p:spPr>
          <a:xfrm>
            <a:off x="871428" y="3261874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 flipH="1">
            <a:off x="2940168" y="3261874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27557" y="3132902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34391" y="478767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763094" y="452479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30522" y="452479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30521" y="372210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30521" y="553195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66034" y="472483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215449" y="502878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63094" y="553195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75763" y="502878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30522" y="412688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3094" y="412688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224678" y="472291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695576" y="4644087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34734" y="4283245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/>
          <p:cNvSpPr/>
          <p:nvPr/>
        </p:nvSpPr>
        <p:spPr>
          <a:xfrm>
            <a:off x="3726047" y="3271241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flipH="1">
            <a:off x="5966114" y="3271241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62819" y="591990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37933" y="502877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36247" y="472291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74825" y="472627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80547" y="502878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30521" y="592084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93725" y="3842236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41770" y="3703897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62819" y="372128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576234" y="3023260"/>
            <a:ext cx="27350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sodium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02493" y="4507937"/>
            <a:ext cx="8611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05320" y="6123472"/>
            <a:ext cx="25506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23583" y="3023260"/>
            <a:ext cx="2916330" cy="47705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0702493" y="4507937"/>
            <a:ext cx="861133" cy="47705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20974" y="6158478"/>
            <a:ext cx="2916330" cy="44204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25427" y="3023260"/>
            <a:ext cx="6389114" cy="357726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-Right Arrow 60"/>
          <p:cNvSpPr/>
          <p:nvPr/>
        </p:nvSpPr>
        <p:spPr>
          <a:xfrm rot="13299835">
            <a:off x="9275198" y="3910583"/>
            <a:ext cx="1587844" cy="30646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-Right Arrow 61"/>
          <p:cNvSpPr/>
          <p:nvPr/>
        </p:nvSpPr>
        <p:spPr>
          <a:xfrm rot="18692500">
            <a:off x="6707154" y="3980316"/>
            <a:ext cx="1587844" cy="30646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eft-Right Arrow 62"/>
          <p:cNvSpPr/>
          <p:nvPr/>
        </p:nvSpPr>
        <p:spPr>
          <a:xfrm rot="13299835">
            <a:off x="6763961" y="5436575"/>
            <a:ext cx="1587844" cy="30646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-Right Arrow 63"/>
          <p:cNvSpPr/>
          <p:nvPr/>
        </p:nvSpPr>
        <p:spPr>
          <a:xfrm rot="18692500">
            <a:off x="9352739" y="5328608"/>
            <a:ext cx="1587844" cy="30646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437757" y="3261787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723447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2629"/>
            <a:ext cx="11887200" cy="59049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nom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Nommez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l’anion et le cation.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Écrivez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nom du composé avec le nom de l’anion en premier.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Écrire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formule chimique et l’équation chimique,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Identifier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présents.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Déterminez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rapport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les ions pour que les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charges soient équilibrées.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Simplifiez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rapport si nécessaire.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Écrire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formule du composé avec le métal en premier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" y="135649"/>
            <a:ext cx="11865429" cy="9475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rappel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l’information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présentée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PowerPoint 1.3.7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4" y="1112292"/>
            <a:ext cx="11865429" cy="14183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leçon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discuter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équations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247" y="453075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2628" y="427681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20056" y="427681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20055" y="528397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55568" y="447685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4983" y="478080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2628" y="528397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65297" y="478080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20056" y="387890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52628" y="387890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4212" y="447493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85110" y="439610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4268" y="4035264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/>
          <p:cNvSpPr/>
          <p:nvPr/>
        </p:nvSpPr>
        <p:spPr>
          <a:xfrm>
            <a:off x="212917" y="3152232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 flipH="1">
            <a:off x="2281657" y="3152232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69046" y="3023260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75880" y="467803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104583" y="441515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72011" y="441515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72010" y="36124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72010" y="54223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07523" y="461518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56938" y="49191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04583" y="54223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17252" y="49191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372011" y="401724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04583" y="40172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566167" y="461327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037065" y="453444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676223" y="417360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/>
          <p:cNvSpPr/>
          <p:nvPr/>
        </p:nvSpPr>
        <p:spPr>
          <a:xfrm>
            <a:off x="3067536" y="3161599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flipH="1">
            <a:off x="5307603" y="3161599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645220" y="3023260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37" name="Oval 36"/>
          <p:cNvSpPr/>
          <p:nvPr/>
        </p:nvSpPr>
        <p:spPr>
          <a:xfrm>
            <a:off x="4104308" y="58102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79422" y="491913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77736" y="461327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16314" y="46166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22036" y="491913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72010" y="58112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35214" y="3732594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83259" y="3594255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5996440" y="4330191"/>
            <a:ext cx="368874" cy="74553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523733" y="4079711"/>
            <a:ext cx="543450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sodium</a:t>
            </a:r>
          </a:p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Na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104308" y="361164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23733" y="4465515"/>
            <a:ext cx="5434501" cy="4250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23077" y="2589947"/>
            <a:ext cx="37850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6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226" y="84240"/>
            <a:ext cx="10515600" cy="84267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50" y="1023413"/>
            <a:ext cx="11981694" cy="125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qu’ils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longtemps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puisqu’on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rencontre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fréquement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5910" y="2165763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635" y="2190386"/>
            <a:ext cx="311495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DEET,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48566" y="2190386"/>
            <a:ext cx="2943434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Alcool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http://www.roumiana.com/verre_dea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1" t="3718" r="17149" b="1634"/>
          <a:stretch/>
        </p:blipFill>
        <p:spPr bwMode="auto">
          <a:xfrm>
            <a:off x="3915496" y="2744856"/>
            <a:ext cx="1378040" cy="2704563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61568" y="2141142"/>
            <a:ext cx="320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Tylenol, </a:t>
            </a:r>
            <a:r>
              <a:rPr lang="fr-CA" sz="3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r-CA" sz="3200" baseline="-25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fr-CA" sz="3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</a:t>
            </a:r>
            <a:r>
              <a:rPr lang="fr-CA" sz="3200" baseline="-25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9</a:t>
            </a:r>
            <a:r>
              <a:rPr lang="fr-CA" sz="3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</a:t>
            </a:r>
            <a:r>
              <a:rPr lang="fr-CA" sz="3200" baseline="-25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upload.wikimedia.org/wikipedia/commons/thumb/b/ba/Extra_Strength_Tylenol_and_Tylenol_PM.jpg/640px-Extra_Strength_Tylenol_and_Tylenol_P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026" y="2744856"/>
            <a:ext cx="2417635" cy="3022044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runk Hom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59487" y="2725917"/>
            <a:ext cx="2721591" cy="2864832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032" name="Picture 8" descr="http://c2.soap.com/images/products/p/asj/asj-024_1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55" y="2725917"/>
            <a:ext cx="878067" cy="264061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65059" y="5480082"/>
            <a:ext cx="2270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Monoxyde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dihydrogène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937" y="5524467"/>
            <a:ext cx="32631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N,N-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diéthyl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toluamide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14368" y="5867619"/>
            <a:ext cx="3702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N-</a:t>
            </a:r>
            <a:r>
              <a:rPr lang="en-US" sz="25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(4-hydroxyphényl)</a:t>
            </a:r>
            <a:r>
              <a:rPr lang="en-US" sz="25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éthanamide</a:t>
            </a:r>
            <a:r>
              <a:rPr lang="en-US" sz="25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31306" y="5716827"/>
            <a:ext cx="11779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Éthanol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2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273"/>
            <a:ext cx="10515600" cy="82550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17" y="1349829"/>
            <a:ext cx="11745317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verrez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comment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covalents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formulation des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leçon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2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1" y="365125"/>
            <a:ext cx="1192305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choses à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reconnaitre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chez 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1831436"/>
            <a:ext cx="11923058" cy="7024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possède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ion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un ion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7303" y="2922494"/>
            <a:ext cx="116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7634" y="2922494"/>
            <a:ext cx="1961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8669" y="1733923"/>
            <a:ext cx="1954306" cy="702422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249551" y="1782391"/>
            <a:ext cx="2022438" cy="59366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73490" y="2922494"/>
            <a:ext cx="1517904" cy="5847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885291" y="2922494"/>
            <a:ext cx="2286000" cy="5847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>
            <a:stCxn id="10" idx="4"/>
            <a:endCxn id="12" idx="7"/>
          </p:cNvCxnSpPr>
          <p:nvPr/>
        </p:nvCxnSpPr>
        <p:spPr>
          <a:xfrm rot="16200000" flipH="1">
            <a:off x="7346569" y="2585598"/>
            <a:ext cx="571787" cy="273280"/>
          </a:xfrm>
          <a:prstGeom prst="curvedConnector3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1" idx="4"/>
            <a:endCxn id="13" idx="7"/>
          </p:cNvCxnSpPr>
          <p:nvPr/>
        </p:nvCxnSpPr>
        <p:spPr>
          <a:xfrm rot="16200000" flipH="1">
            <a:off x="10232606" y="2404224"/>
            <a:ext cx="632072" cy="575744"/>
          </a:xfrm>
          <a:prstGeom prst="curvedConnector3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4471" y="4049463"/>
            <a:ext cx="11923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négatifs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souvent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nom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nom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l’élément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3492" y="577571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5328518" y="549070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95946" y="549070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595945" y="649785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31458" y="56907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80873" y="599468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28518" y="649785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41187" y="599468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95946" y="509278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790102" y="568882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61000" y="5609989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00158" y="5249147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221041" y="580678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6" name="Oval 35"/>
          <p:cNvSpPr/>
          <p:nvPr/>
        </p:nvSpPr>
        <p:spPr>
          <a:xfrm>
            <a:off x="9106067" y="552177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373495" y="552177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373494" y="652893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909007" y="572180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58422" y="60257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9106067" y="652893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918736" y="60257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373495" y="512385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567651" y="571989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9038549" y="5641064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370641" y="5729269"/>
            <a:ext cx="8803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5548" y="5667988"/>
            <a:ext cx="12913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Fluorure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9101756" y="512385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677707" y="5280222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361486" y="301726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266560" y="274285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33988" y="274285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069500" y="294289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199042" y="2862147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38200" y="2501305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793322" y="301929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59" name="Oval 58"/>
          <p:cNvSpPr/>
          <p:nvPr/>
        </p:nvSpPr>
        <p:spPr>
          <a:xfrm>
            <a:off x="3678348" y="273428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45776" y="273427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945775" y="37414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481288" y="293431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130703" y="323826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678348" y="37414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491017" y="323826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945776" y="233636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139932" y="293239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10830" y="2853568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249988" y="2492726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Left Bracket 69"/>
          <p:cNvSpPr/>
          <p:nvPr/>
        </p:nvSpPr>
        <p:spPr>
          <a:xfrm>
            <a:off x="646155" y="2334927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Left Bracket 70"/>
          <p:cNvSpPr/>
          <p:nvPr/>
        </p:nvSpPr>
        <p:spPr>
          <a:xfrm>
            <a:off x="2930177" y="2334928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Left Bracket 71"/>
          <p:cNvSpPr/>
          <p:nvPr/>
        </p:nvSpPr>
        <p:spPr>
          <a:xfrm flipH="1">
            <a:off x="4562770" y="2334927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3" name="Left Bracket 72"/>
          <p:cNvSpPr/>
          <p:nvPr/>
        </p:nvSpPr>
        <p:spPr>
          <a:xfrm flipH="1">
            <a:off x="1997985" y="2334927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TextBox 73"/>
          <p:cNvSpPr txBox="1"/>
          <p:nvPr/>
        </p:nvSpPr>
        <p:spPr>
          <a:xfrm>
            <a:off x="2379584" y="2364121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85051" y="2362238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7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3 L 0.05794 -0.06713 C 0.08385 -0.09722 0.12057 -0.1213 0.12448 -0.11065 L 0.13294 -0.0875 " pathEditMode="relative" rAng="19620000" ptsTypes="AAAA">
                                      <p:cBhvr>
                                        <p:cTn id="11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28" y="-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0" grpId="0" animBg="1"/>
      <p:bldP spid="11" grpId="0" animBg="1"/>
      <p:bldP spid="12" grpId="0" animBg="1"/>
      <p:bldP spid="13" grpId="0" animBg="1"/>
      <p:bldP spid="21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/>
      <p:bldP spid="48" grpId="0"/>
      <p:bldP spid="49" grpId="0" animBg="1"/>
      <p:bldP spid="46" grpId="0" animBg="1"/>
      <p:bldP spid="52" grpId="0"/>
      <p:bldP spid="53" grpId="0" animBg="1"/>
      <p:bldP spid="54" grpId="0" animBg="1"/>
      <p:bldP spid="55" grpId="0" animBg="1"/>
      <p:bldP spid="55" grpId="1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8229" y="4053369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11854" y="380628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79282" y="380627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18144" y="399310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44336" y="3925568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28424" y="422168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" name="Oval 10"/>
          <p:cNvSpPr/>
          <p:nvPr/>
        </p:nvSpPr>
        <p:spPr>
          <a:xfrm>
            <a:off x="5125256" y="394181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92684" y="394181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92683" y="49489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28196" y="414184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7611" y="444579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25256" y="49489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37925" y="444579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92684" y="354389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86840" y="413993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57738" y="4061099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96896" y="3700257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14794" y="424487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582386" y="344178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308351" y="344178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579282" y="474760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311853" y="4747603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70150" y="424488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72992" y="399179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579282" y="308094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475634" y="425102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07359" y="3198805"/>
            <a:ext cx="2115573" cy="21155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83494" y="3564726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9686333" y="416694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03" name="Oval 102"/>
          <p:cNvSpPr/>
          <p:nvPr/>
        </p:nvSpPr>
        <p:spPr>
          <a:xfrm>
            <a:off x="9582213" y="389784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9849641" y="389784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9849640" y="490500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0385153" y="409788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9034568" y="440183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9582213" y="490500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0394882" y="440183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9849641" y="349993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043797" y="409596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9514695" y="4017137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9153853" y="3656295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itle 1"/>
          <p:cNvSpPr>
            <a:spLocks noGrp="1"/>
          </p:cNvSpPr>
          <p:nvPr>
            <p:ph type="title"/>
          </p:nvPr>
        </p:nvSpPr>
        <p:spPr>
          <a:xfrm>
            <a:off x="63054" y="60028"/>
            <a:ext cx="1197654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 MgF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processus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Left Bracket 132"/>
          <p:cNvSpPr/>
          <p:nvPr/>
        </p:nvSpPr>
        <p:spPr>
          <a:xfrm>
            <a:off x="369086" y="2192802"/>
            <a:ext cx="820440" cy="3987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Left Bracket 133"/>
          <p:cNvSpPr/>
          <p:nvPr/>
        </p:nvSpPr>
        <p:spPr>
          <a:xfrm>
            <a:off x="7878339" y="2192803"/>
            <a:ext cx="820440" cy="3987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Left Bracket 134"/>
          <p:cNvSpPr/>
          <p:nvPr/>
        </p:nvSpPr>
        <p:spPr>
          <a:xfrm>
            <a:off x="3432477" y="2192802"/>
            <a:ext cx="820440" cy="3987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Left Bracket 135"/>
          <p:cNvSpPr/>
          <p:nvPr/>
        </p:nvSpPr>
        <p:spPr>
          <a:xfrm flipH="1">
            <a:off x="1937136" y="2192802"/>
            <a:ext cx="820440" cy="3987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Left Bracket 136"/>
          <p:cNvSpPr/>
          <p:nvPr/>
        </p:nvSpPr>
        <p:spPr>
          <a:xfrm flipH="1">
            <a:off x="10946309" y="2192802"/>
            <a:ext cx="820440" cy="3987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Left Bracket 137"/>
          <p:cNvSpPr/>
          <p:nvPr/>
        </p:nvSpPr>
        <p:spPr>
          <a:xfrm flipH="1">
            <a:off x="6443635" y="2192802"/>
            <a:ext cx="820440" cy="3987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533321" y="2192802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781672" y="2190212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1790845" y="2192802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023 L 0.06576 -0.12292 C 0.09596 -0.17755 0.15521 -0.20741 0.17383 -0.17662 L 0.21563 -0.10324 " pathEditMode="relative" rAng="18840000" ptsTypes="AA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-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00115 L 0.0892 -0.24375 C 0.12904 -0.3551 0.31003 -0.33797 0.41667 -0.21528 L 0.65495 0.06064 " pathEditMode="relative" rAng="18180000" ptsTypes="AAAA">
                                      <p:cBhvr>
                                        <p:cTn id="1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21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/>
      <p:bldP spid="68" grpId="1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/>
      <p:bldP spid="140" grpId="0"/>
      <p:bldP spid="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0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processus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733" y="1834742"/>
            <a:ext cx="5901267" cy="502325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Nommez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Nommez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nom du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nom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premier.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1220605"/>
            <a:ext cx="5978769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MgF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Fluorure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le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puisqu’il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non-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Magnésium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dessin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la 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diapositive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précédante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on a vu que 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magnésium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donne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aux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Fluorure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magnésium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3" y="365125"/>
            <a:ext cx="1200311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nommer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compose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7938" y="2007210"/>
            <a:ext cx="3522785" cy="3866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indent="0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Nitrure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Lithium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Nitrure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lithium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4733" y="2449268"/>
            <a:ext cx="59012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Nommez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Nommez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métallique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nom du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nom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premier.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1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" y="123856"/>
            <a:ext cx="11865429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L’information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présentée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PowerPoint 1.3.7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1258727"/>
            <a:ext cx="11865429" cy="1418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équations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2247" y="453075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2628" y="427681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20056" y="427681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20055" y="528397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55568" y="447685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4983" y="478080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2628" y="528397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65297" y="478080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20056" y="387890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52628" y="387890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4212" y="447493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85110" y="439610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4268" y="4035264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/>
          <p:cNvSpPr/>
          <p:nvPr/>
        </p:nvSpPr>
        <p:spPr>
          <a:xfrm>
            <a:off x="212917" y="3152232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 flipH="1">
            <a:off x="2281657" y="3152232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69046" y="3023260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75880" y="467803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104583" y="441515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72011" y="441515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72010" y="36124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72010" y="54223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07523" y="461518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56938" y="49191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04583" y="54223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17252" y="49191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372011" y="401724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04583" y="40172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566167" y="461327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037065" y="453444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676223" y="417360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/>
          <p:cNvSpPr/>
          <p:nvPr/>
        </p:nvSpPr>
        <p:spPr>
          <a:xfrm>
            <a:off x="3067536" y="3161599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flipH="1">
            <a:off x="5307603" y="3161599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645220" y="3023260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37" name="Oval 36"/>
          <p:cNvSpPr/>
          <p:nvPr/>
        </p:nvSpPr>
        <p:spPr>
          <a:xfrm>
            <a:off x="4104308" y="58102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79422" y="491913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77736" y="461327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16314" y="46166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22036" y="491913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72010" y="58112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35214" y="3732594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83259" y="3594255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5996440" y="4330191"/>
            <a:ext cx="368874" cy="74553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523731" y="4079711"/>
            <a:ext cx="543450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sodium</a:t>
            </a:r>
          </a:p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Na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104308" y="361164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23731" y="4901176"/>
            <a:ext cx="5434501" cy="4250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23077" y="2589947"/>
            <a:ext cx="37850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23731" y="4043294"/>
            <a:ext cx="5434501" cy="4250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715</Words>
  <Application>Microsoft Office PowerPoint</Application>
  <PresentationFormat>Widescreen</PresentationFormat>
  <Paragraphs>156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MS Mincho</vt:lpstr>
      <vt:lpstr>Times New Roman</vt:lpstr>
      <vt:lpstr>Traditional Arabic</vt:lpstr>
      <vt:lpstr>Wingdings</vt:lpstr>
      <vt:lpstr>Office Theme</vt:lpstr>
      <vt:lpstr>Des composés 2</vt:lpstr>
      <vt:lpstr>Un rappel de l’information présentée dans le PowerPoint 1.3.7</vt:lpstr>
      <vt:lpstr>Les noms communs des composés</vt:lpstr>
      <vt:lpstr>Les noms chimiques des composés</vt:lpstr>
      <vt:lpstr>Des choses à reconnaitre chez les composés ioniques</vt:lpstr>
      <vt:lpstr>On va utiliser ce composé, le MgF2 pour illustrer le processus pour déterminer les noms chimiques des composés ioniques</vt:lpstr>
      <vt:lpstr>Le processus pour déterminer les noms chimiques des composés ioniques</vt:lpstr>
      <vt:lpstr>Essayez de nommer un compose ionique vous-mêmes!</vt:lpstr>
      <vt:lpstr>L’information présentée dans le PowerPoint 1.3.7</vt:lpstr>
      <vt:lpstr>Le processus pour écrire la bonne formule et la bonne équation chimique pour la formation d’un composé ionique</vt:lpstr>
      <vt:lpstr>Essayez d’écrire l’equation chimique pour un composé ionique vous-mêmes!</vt:lpstr>
      <vt:lpstr>Un raccourci, la règle de croisement</vt:lpstr>
      <vt:lpstr>Un point par rapport aux dessins, aux noms chimiques, aux formules chimiques, et aux équations chimiques des composés ioniques</vt:lpstr>
      <vt:lpstr>Récapitulons!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Jeff O'Keefe</cp:lastModifiedBy>
  <cp:revision>88</cp:revision>
  <dcterms:created xsi:type="dcterms:W3CDTF">2014-10-10T03:39:54Z</dcterms:created>
  <dcterms:modified xsi:type="dcterms:W3CDTF">2015-09-27T01:40:32Z</dcterms:modified>
</cp:coreProperties>
</file>