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71" r:id="rId14"/>
    <p:sldId id="272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757" autoAdjust="0"/>
  </p:normalViewPr>
  <p:slideViewPr>
    <p:cSldViewPr>
      <p:cViewPr varScale="1">
        <p:scale>
          <a:sx n="89" d="100"/>
          <a:sy n="89" d="100"/>
        </p:scale>
        <p:origin x="547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28E12-1AF6-4DF0-A6FA-EF2CC4B3FABA}" type="datetimeFigureOut">
              <a:rPr lang="en-CA" smtClean="0"/>
              <a:t>2015-09-26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7E1E7-4398-4BBD-AC15-8D89A04062A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2246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7E1E7-4398-4BBD-AC15-8D89A04062A5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9475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505C-0C1D-4C04-A2D3-8E379B5AEF15}" type="datetimeFigureOut">
              <a:rPr lang="en-CA" smtClean="0"/>
              <a:t>2015-09-26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AC751-6915-4689-A1E2-7B271CC25DB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4354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505C-0C1D-4C04-A2D3-8E379B5AEF15}" type="datetimeFigureOut">
              <a:rPr lang="en-CA" smtClean="0"/>
              <a:t>2015-09-26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AC751-6915-4689-A1E2-7B271CC25DB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43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505C-0C1D-4C04-A2D3-8E379B5AEF15}" type="datetimeFigureOut">
              <a:rPr lang="en-CA" smtClean="0"/>
              <a:t>2015-09-26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AC751-6915-4689-A1E2-7B271CC25DB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585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505C-0C1D-4C04-A2D3-8E379B5AEF15}" type="datetimeFigureOut">
              <a:rPr lang="en-CA" smtClean="0"/>
              <a:t>2015-09-26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AC751-6915-4689-A1E2-7B271CC25DB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731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505C-0C1D-4C04-A2D3-8E379B5AEF15}" type="datetimeFigureOut">
              <a:rPr lang="en-CA" smtClean="0"/>
              <a:t>2015-09-26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AC751-6915-4689-A1E2-7B271CC25DB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500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505C-0C1D-4C04-A2D3-8E379B5AEF15}" type="datetimeFigureOut">
              <a:rPr lang="en-CA" smtClean="0"/>
              <a:t>2015-09-26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AC751-6915-4689-A1E2-7B271CC25DB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96178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505C-0C1D-4C04-A2D3-8E379B5AEF15}" type="datetimeFigureOut">
              <a:rPr lang="en-CA" smtClean="0"/>
              <a:t>2015-09-26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AC751-6915-4689-A1E2-7B271CC25DB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564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505C-0C1D-4C04-A2D3-8E379B5AEF15}" type="datetimeFigureOut">
              <a:rPr lang="en-CA" smtClean="0"/>
              <a:t>2015-09-26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AC751-6915-4689-A1E2-7B271CC25DB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4388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505C-0C1D-4C04-A2D3-8E379B5AEF15}" type="datetimeFigureOut">
              <a:rPr lang="en-CA" smtClean="0"/>
              <a:t>2015-09-26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AC751-6915-4689-A1E2-7B271CC25DB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9544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505C-0C1D-4C04-A2D3-8E379B5AEF15}" type="datetimeFigureOut">
              <a:rPr lang="en-CA" smtClean="0"/>
              <a:t>2015-09-26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AC751-6915-4689-A1E2-7B271CC25DB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8666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505C-0C1D-4C04-A2D3-8E379B5AEF15}" type="datetimeFigureOut">
              <a:rPr lang="en-CA" smtClean="0"/>
              <a:t>2015-09-26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AC751-6915-4689-A1E2-7B271CC25DB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660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9505C-0C1D-4C04-A2D3-8E379B5AEF15}" type="datetimeFigureOut">
              <a:rPr lang="en-CA" smtClean="0"/>
              <a:t>2015-09-26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AC751-6915-4689-A1E2-7B271CC25DB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624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CA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C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 1.3.9</a:t>
            </a:r>
          </a:p>
          <a:p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métaux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multivalents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les ions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polyatomiques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15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1952999" cy="5493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Version B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type="title"/>
          </p:nvPr>
        </p:nvSpPr>
        <p:spPr>
          <a:xfrm>
            <a:off x="143508" y="116632"/>
            <a:ext cx="8856984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Par le ratio entre les ions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formule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d’un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42607" y="2645976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63501" y="2645977"/>
            <a:ext cx="663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8447" y="3945722"/>
            <a:ext cx="3449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91279" y="3962113"/>
            <a:ext cx="4523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3554" y="2890855"/>
            <a:ext cx="3449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97329" y="2888000"/>
            <a:ext cx="3449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6697" y="4221290"/>
            <a:ext cx="54906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u="sng" dirty="0" smtClean="0"/>
              <a:t>        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 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75856" y="3971488"/>
            <a:ext cx="451288" cy="4512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88197" y="3971488"/>
            <a:ext cx="451288" cy="4512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51639" y="2645976"/>
            <a:ext cx="1096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32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85365" y="1715041"/>
            <a:ext cx="550823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Utiliser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règle</a:t>
            </a: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croisement</a:t>
            </a: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US" sz="2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l’envers</a:t>
            </a:r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2414922" y="1760165"/>
            <a:ext cx="432048" cy="43687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43508" y="5276157"/>
            <a:ext cx="86049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l’anion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presque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toujours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non-metal et le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cation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presque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toujours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métal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65644" y="418424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07479" y="418424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59704" y="2492896"/>
            <a:ext cx="3658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51579" y="2492896"/>
            <a:ext cx="2920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61338" y="3945722"/>
            <a:ext cx="3658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61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5.55112E-17 L -0.06962 -0.0550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0" y="-2755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0.06527 -0.0546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4" y="-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11" grpId="1"/>
      <p:bldP spid="11" grpId="2"/>
      <p:bldP spid="12" grpId="0"/>
      <p:bldP spid="13" grpId="0"/>
      <p:bldP spid="13" grpId="1"/>
      <p:bldP spid="14" grpId="0"/>
      <p:bldP spid="14" grpId="1"/>
      <p:bldP spid="2" grpId="0"/>
      <p:bldP spid="15" grpId="0" animBg="1"/>
      <p:bldP spid="16" grpId="0" animBg="1"/>
      <p:bldP spid="17" grpId="0"/>
      <p:bldP spid="18" grpId="0"/>
      <p:bldP spid="19" grpId="0" animBg="1"/>
      <p:bldP spid="20" grpId="0"/>
      <p:bldP spid="21" grpId="0"/>
      <p:bldP spid="22" grpId="0"/>
      <p:bldP spid="22" grpId="1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1952999" cy="5493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Version B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type="title"/>
          </p:nvPr>
        </p:nvSpPr>
        <p:spPr>
          <a:xfrm>
            <a:off x="143508" y="116632"/>
            <a:ext cx="8856984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Essayer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cette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méthode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vous-mêmes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pour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déterminer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l’équation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42607" y="264597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63501" y="264597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8447" y="3945722"/>
            <a:ext cx="5261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91279" y="3962113"/>
            <a:ext cx="4523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3554" y="2890855"/>
            <a:ext cx="3449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97329" y="2888000"/>
            <a:ext cx="3449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6697" y="4221290"/>
            <a:ext cx="53511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u="sng" dirty="0" smtClean="0"/>
              <a:t>        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↔ Cr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75856" y="3971488"/>
            <a:ext cx="451288" cy="4512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88197" y="3971488"/>
            <a:ext cx="451288" cy="4512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51639" y="2645976"/>
            <a:ext cx="1095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85365" y="1715041"/>
            <a:ext cx="550823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Utiliser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règle</a:t>
            </a: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croisement</a:t>
            </a: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US" sz="2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l’envers</a:t>
            </a:r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2414922" y="1760165"/>
            <a:ext cx="432048" cy="43687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165644" y="418424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07479" y="418424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0793" y="2492896"/>
            <a:ext cx="3658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13841" y="2492896"/>
            <a:ext cx="2920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49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5.55112E-17 L -0.06962 -0.0550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0" y="-2755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0.06527 -0.0546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4" y="-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11" grpId="0"/>
      <p:bldP spid="12" grpId="0"/>
      <p:bldP spid="13" grpId="0"/>
      <p:bldP spid="13" grpId="1"/>
      <p:bldP spid="14" grpId="0"/>
      <p:bldP spid="14" grpId="1"/>
      <p:bldP spid="2" grpId="0"/>
      <p:bldP spid="15" grpId="0" animBg="1"/>
      <p:bldP spid="16" grpId="0" animBg="1"/>
      <p:bldP spid="17" grpId="0"/>
      <p:bldP spid="18" grpId="0"/>
      <p:bldP spid="19" grpId="0" animBg="1"/>
      <p:bldP spid="21" grpId="0"/>
      <p:bldP spid="22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particuliarités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chez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certaines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formules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chimiques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12527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le ratio entre les ions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peut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être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mathémathiquement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simplifié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on les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simplifie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14638" y="5805264"/>
            <a:ext cx="263053" cy="2630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4758983" y="5805264"/>
            <a:ext cx="263053" cy="2630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4811081" y="3616227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1975" y="3616228"/>
            <a:ext cx="617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78695" y="5389905"/>
            <a:ext cx="617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3730" y="5389905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72879" y="5698880"/>
            <a:ext cx="34657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64174" y="3452160"/>
            <a:ext cx="3449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66119" y="3452160"/>
            <a:ext cx="3449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62753" y="3452160"/>
            <a:ext cx="3658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92303" y="3438066"/>
            <a:ext cx="2920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97096" y="4441579"/>
                <a:ext cx="833177" cy="8111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sz="2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25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CA" sz="25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CA" sz="2500" b="0" i="1" smtClean="0"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CA" sz="25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096" y="4441579"/>
                <a:ext cx="833177" cy="81118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978224" y="4441579"/>
                <a:ext cx="391454" cy="812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sz="2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2500" b="0" i="1" smtClean="0">
                              <a:latin typeface="Cambria Math"/>
                            </a:rPr>
                            <m:t>?</m:t>
                          </m:r>
                        </m:num>
                        <m:den>
                          <m:r>
                            <a:rPr lang="en-CA" sz="2500" b="0" i="1" smtClean="0">
                              <a:latin typeface="Cambria Math"/>
                            </a:rPr>
                            <m:t>?</m:t>
                          </m:r>
                        </m:den>
                      </m:f>
                    </m:oMath>
                  </m:oMathPara>
                </a14:m>
                <a:endParaRPr lang="en-CA" sz="25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224" y="4441579"/>
                <a:ext cx="391454" cy="8125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963049" y="4440168"/>
                <a:ext cx="434734" cy="812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sz="2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25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CA" sz="25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CA" sz="25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049" y="4440168"/>
                <a:ext cx="434734" cy="81259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722980" y="2708920"/>
            <a:ext cx="37289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Oxyde</a:t>
            </a:r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plomb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(IV)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82235" y="3861048"/>
            <a:ext cx="3449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66119" y="3861048"/>
            <a:ext cx="3449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6959" y="5698263"/>
            <a:ext cx="34657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64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0.06389 0.0562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2801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44444E-6 L 0.05677 0.0562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0" y="280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-0.06511 0.0562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4" y="280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-0.07118 0.0583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9" y="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5" grpId="1" animBg="1"/>
      <p:bldP spid="6" grpId="0"/>
      <p:bldP spid="7" grpId="0"/>
      <p:bldP spid="8" grpId="0"/>
      <p:bldP spid="9" grpId="0"/>
      <p:bldP spid="10" grpId="0"/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5" grpId="2"/>
      <p:bldP spid="16" grpId="0"/>
      <p:bldP spid="17" grpId="0"/>
      <p:bldP spid="17" grpId="1"/>
      <p:bldP spid="18" grpId="0"/>
      <p:bldP spid="19" grpId="0"/>
      <p:bldP spid="20" grpId="0"/>
      <p:bldP spid="20" grpId="1"/>
      <p:bldP spid="21" grpId="0"/>
      <p:bldP spid="11" grpId="0"/>
      <p:bldP spid="1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ions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polyatomiques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ions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polyatomiques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effectivement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les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covalent qui portent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charge.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6" y="2708921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L’hydroxyde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OH</a:t>
            </a:r>
            <a:r>
              <a:rPr lang="en-CA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ion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polyatomique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566" y="4814324"/>
            <a:ext cx="7776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C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y a </a:t>
            </a:r>
            <a:r>
              <a:rPr lang="en-CA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CA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liaison </a:t>
            </a:r>
            <a:r>
              <a:rPr lang="en-CA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covalente</a:t>
            </a:r>
            <a:r>
              <a:rPr lang="en-CA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entre </a:t>
            </a:r>
            <a:r>
              <a:rPr lang="en-CA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l’O</a:t>
            </a:r>
            <a:r>
              <a:rPr lang="en-C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le H, </a:t>
            </a:r>
            <a:r>
              <a:rPr lang="en-CA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en-C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puisque</a:t>
            </a:r>
            <a:r>
              <a:rPr lang="en-C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CA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C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porte</a:t>
            </a:r>
            <a:r>
              <a:rPr lang="en-C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CA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électron</a:t>
            </a:r>
            <a:r>
              <a:rPr lang="en-C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supplémentaire</a:t>
            </a:r>
            <a:r>
              <a:rPr lang="en-C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le </a:t>
            </a:r>
            <a:r>
              <a:rPr lang="en-CA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C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porte</a:t>
            </a:r>
            <a:r>
              <a:rPr lang="en-C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C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charge </a:t>
            </a:r>
            <a:r>
              <a:rPr lang="en-CA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-1.</a:t>
            </a:r>
            <a:endParaRPr lang="en-CA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35998" y="3501008"/>
            <a:ext cx="45098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y a 9p et 10é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compose et,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donc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charge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-1.</a:t>
            </a:r>
            <a:endParaRPr lang="en-CA" sz="2500" dirty="0"/>
          </a:p>
        </p:txBody>
      </p:sp>
      <p:sp>
        <p:nvSpPr>
          <p:cNvPr id="38" name="TextBox 37"/>
          <p:cNvSpPr txBox="1"/>
          <p:nvPr/>
        </p:nvSpPr>
        <p:spPr>
          <a:xfrm>
            <a:off x="2746451" y="4009673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39" name="Oval 38"/>
          <p:cNvSpPr/>
          <p:nvPr/>
        </p:nvSpPr>
        <p:spPr>
          <a:xfrm>
            <a:off x="2663131" y="375573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930559" y="375573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237228" y="457903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234771" y="445975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418981" y="374083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95613" y="3875025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345374" y="3502270"/>
            <a:ext cx="238569" cy="238569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181996" y="371567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237227" y="352528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418982" y="435215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825096" y="439098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50" name="Oval 49"/>
          <p:cNvSpPr/>
          <p:nvPr/>
        </p:nvSpPr>
        <p:spPr>
          <a:xfrm>
            <a:off x="2127634" y="4229630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662652" y="4235865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234771" y="3514183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3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8" grpId="0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/>
      <p:bldP spid="50" grpId="0" animBg="1"/>
      <p:bldP spid="51" grpId="0" animBg="1"/>
      <p:bldP spid="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983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ions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polyatomiques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discutés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9e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01138" y="2076468"/>
            <a:ext cx="3809056" cy="4324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Hydrogénosulfite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HSO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fr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Hydroxyde		OH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Hypochlorite		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Nitrate			NO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Nitrite			NO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Perchlorate		ClO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Permagnatate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MnO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Phosphate		PO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Phosphite		PO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Sulfate			SO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Sulfite			SO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1313" y="2076468"/>
            <a:ext cx="4251485" cy="4324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Acétate		CH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Ammonium		NH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Carbonate		CO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Chlorate		ClO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Chlorite		ClO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Chromate		CrO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Cyanure		CN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Dichromate		Cr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Hydrogénocarbonate	HCO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Hydrogénosulfate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HSO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Hydrogénosulfure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SH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31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Avec les ions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polyatomiques</a:t>
            </a: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suit les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mêmes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étapes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17" y="1372127"/>
            <a:ext cx="8784976" cy="7607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Pour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trouver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nom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l’équation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d’une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064" y="2965650"/>
            <a:ext cx="2119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fr-CA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(Cr</a:t>
            </a:r>
            <a:r>
              <a:rPr lang="fr-CA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CA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CA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05119" y="3200030"/>
            <a:ext cx="1436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(Cr</a:t>
            </a:r>
            <a:r>
              <a:rPr lang="fr-CA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CA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26013" y="320003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90696" y="3442054"/>
            <a:ext cx="3449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59841" y="3442054"/>
            <a:ext cx="3449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69490" y="3096455"/>
            <a:ext cx="3658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1291" y="3096455"/>
            <a:ext cx="2920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85056" y="4128409"/>
            <a:ext cx="5261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74147" y="4128409"/>
            <a:ext cx="4523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369" y="4343094"/>
            <a:ext cx="8496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u="sng" dirty="0" smtClean="0"/>
              <a:t>        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fr-CA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CA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↔     Al</a:t>
            </a:r>
            <a:r>
              <a:rPr lang="fr-CA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(Cr</a:t>
            </a:r>
            <a:r>
              <a:rPr lang="fr-CA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CA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CA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22465" y="4154175"/>
            <a:ext cx="451288" cy="4512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171065" y="4137784"/>
            <a:ext cx="451288" cy="4512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99400" y="429052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87632" y="428375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1520" y="2276872"/>
            <a:ext cx="86567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Traiter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ions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polyatomiques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n’importe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quel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autre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ion.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1368" y="5274206"/>
            <a:ext cx="84969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CA" sz="25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Remarquez</a:t>
            </a:r>
            <a:r>
              <a:rPr lang="en-CA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CA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CA" sz="2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formule</a:t>
            </a:r>
            <a:r>
              <a:rPr lang="en-CA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CA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CA" sz="2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l’ion</a:t>
            </a:r>
            <a:r>
              <a:rPr lang="en-CA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polyatomique</a:t>
            </a:r>
            <a:r>
              <a:rPr lang="en-CA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reste</a:t>
            </a:r>
            <a:r>
              <a:rPr lang="en-CA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CA" sz="2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même</a:t>
            </a:r>
            <a:r>
              <a:rPr lang="en-CA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avant</a:t>
            </a:r>
            <a:r>
              <a:rPr lang="en-CA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après la formation du </a:t>
            </a:r>
            <a:r>
              <a:rPr lang="en-CA" sz="2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CA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ionique</a:t>
            </a:r>
            <a:r>
              <a:rPr lang="en-CA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sz="2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11368" y="5274206"/>
            <a:ext cx="8625128" cy="96310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3177482" y="4379819"/>
            <a:ext cx="1222849" cy="633357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6230377" y="4379819"/>
            <a:ext cx="1222849" cy="633357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0" name="Curved Connector 29"/>
          <p:cNvCxnSpPr>
            <a:stCxn id="27" idx="3"/>
            <a:endCxn id="25" idx="0"/>
          </p:cNvCxnSpPr>
          <p:nvPr/>
        </p:nvCxnSpPr>
        <p:spPr>
          <a:xfrm rot="16200000" flipH="1">
            <a:off x="3831311" y="4445676"/>
            <a:ext cx="353783" cy="1303276"/>
          </a:xfrm>
          <a:prstGeom prst="curvedConnector3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28" idx="3"/>
            <a:endCxn id="25" idx="0"/>
          </p:cNvCxnSpPr>
          <p:nvPr/>
        </p:nvCxnSpPr>
        <p:spPr>
          <a:xfrm rot="5400000">
            <a:off x="5357759" y="4222505"/>
            <a:ext cx="353783" cy="1749619"/>
          </a:xfrm>
          <a:prstGeom prst="curvedConnector3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11368" y="6268670"/>
            <a:ext cx="500169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nom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(Cr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20072" y="6268670"/>
            <a:ext cx="337143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dichromate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d’aluminium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80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-0.1842 -0.0502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19" y="-252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L 0.16841 -0.0469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20" y="-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7" grpId="1"/>
      <p:bldP spid="8" grpId="0"/>
      <p:bldP spid="8" grpId="1"/>
      <p:bldP spid="9" grpId="0"/>
      <p:bldP spid="10" grpId="0"/>
      <p:bldP spid="17" grpId="0"/>
      <p:bldP spid="18" grpId="0"/>
      <p:bldP spid="19" grpId="0"/>
      <p:bldP spid="20" grpId="0" animBg="1"/>
      <p:bldP spid="21" grpId="0" animBg="1"/>
      <p:bldP spid="22" grpId="0"/>
      <p:bldP spid="23" grpId="0"/>
      <p:bldP spid="24" grpId="0"/>
      <p:bldP spid="25" grpId="0"/>
      <p:bldP spid="26" grpId="0" animBg="1"/>
      <p:bldP spid="27" grpId="0" animBg="1"/>
      <p:bldP spid="28" grpId="0" animBg="1"/>
      <p:bldP spid="35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Essayez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trouver</a:t>
            </a: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l’équation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le nom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pour le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suivant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5856" y="1822269"/>
            <a:ext cx="2076324" cy="7424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Mg(ClO</a:t>
            </a:r>
            <a:r>
              <a:rPr lang="fr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C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9583" y="2648753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</a:t>
            </a:r>
            <a:r>
              <a:rPr lang="fr-CA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631" y="2648754"/>
            <a:ext cx="755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8369" y="2890777"/>
            <a:ext cx="3449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305" y="2890777"/>
            <a:ext cx="3449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21151" y="2567188"/>
            <a:ext cx="3658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0112" y="2567188"/>
            <a:ext cx="2920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56834" y="3630992"/>
            <a:ext cx="60299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75263" y="3630992"/>
            <a:ext cx="5398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5901" y="3845677"/>
            <a:ext cx="8038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u="sng" dirty="0" smtClean="0"/>
              <a:t>        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</a:t>
            </a:r>
            <a:r>
              <a:rPr lang="fr-CA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↔     Mg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(ClO</a:t>
            </a:r>
            <a:r>
              <a:rPr lang="fr-CA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CA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494244" y="3656758"/>
            <a:ext cx="426944" cy="4512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724456" y="3643875"/>
            <a:ext cx="426944" cy="4512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213932" y="3793105"/>
            <a:ext cx="368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30348" y="3786335"/>
            <a:ext cx="368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59632" y="6237312"/>
            <a:ext cx="38859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nom du </a:t>
            </a:r>
            <a:r>
              <a:rPr lang="en-CA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CA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Mg(CO</a:t>
            </a:r>
            <a:r>
              <a:rPr lang="fr-CA" sz="25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CA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CA" sz="25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CA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CA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57078" y="6237312"/>
            <a:ext cx="316464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chlorate 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magnésium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2506" y="3608438"/>
            <a:ext cx="2920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27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5.55112E-17 L -0.15295 -0.0402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56" y="-201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2966E-6 L 0.14149 -0.0397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66" y="-19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6" grpId="1"/>
      <p:bldP spid="7" grpId="0"/>
      <p:bldP spid="7" grpId="1"/>
      <p:bldP spid="8" grpId="0"/>
      <p:bldP spid="9" grpId="0"/>
      <p:bldP spid="17" grpId="0"/>
      <p:bldP spid="18" grpId="0"/>
      <p:bldP spid="18" grpId="1"/>
      <p:bldP spid="19" grpId="0"/>
      <p:bldP spid="20" grpId="0" animBg="1"/>
      <p:bldP spid="21" grpId="0" animBg="1"/>
      <p:bldP spid="22" grpId="0"/>
      <p:bldP spid="22" grpId="1"/>
      <p:bldP spid="23" grpId="0"/>
      <p:bldP spid="26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Récapitulons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métaux 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multivalents,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éléments métalliques qui ont plus que une forme 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dentifié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des chiffre romains dans le nom 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 vos Tableaux périodiques, la charge en haut est la charge la plus commune.</a:t>
            </a:r>
          </a:p>
          <a:p>
            <a:pPr marL="0" lvl="0" indent="0">
              <a:buNone/>
            </a:pP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ions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polyatomiques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 qui portent une 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charge,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D’habitude, restent inchangés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durant le cours de la formation d’un composé ionique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6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8" y="27856"/>
            <a:ext cx="8956028" cy="1143000"/>
          </a:xfrm>
        </p:spPr>
        <p:txBody>
          <a:bodyPr>
            <a:noAutofit/>
          </a:bodyPr>
          <a:lstStyle/>
          <a:p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rappels de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qu’on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vu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PowerPoint 1.3.8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1440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sachant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éléments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impliqués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on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peut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déterminer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nom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et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l’équation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et on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peut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également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dessiner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23698" y="4722711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94079" y="4468776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461507" y="4468775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61506" y="5475932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97019" y="4668808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6434" y="4972758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94079" y="5475932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06748" y="4972758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461507" y="4070859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194079" y="4070860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55663" y="4666895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26561" y="4588064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65719" y="4227222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ket 16"/>
          <p:cNvSpPr/>
          <p:nvPr/>
        </p:nvSpPr>
        <p:spPr>
          <a:xfrm>
            <a:off x="254368" y="3344190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ket 17"/>
          <p:cNvSpPr/>
          <p:nvPr/>
        </p:nvSpPr>
        <p:spPr>
          <a:xfrm flipH="1">
            <a:off x="2323108" y="3344190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650022" y="3298938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17331" y="486998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146034" y="460711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413462" y="460711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13461" y="380441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13461" y="561427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948974" y="480714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598389" y="511109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146034" y="561427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958703" y="511109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413462" y="420919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146034" y="420919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607618" y="480523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078516" y="4726403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717674" y="4365561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Bracket 33"/>
          <p:cNvSpPr/>
          <p:nvPr/>
        </p:nvSpPr>
        <p:spPr>
          <a:xfrm>
            <a:off x="3108987" y="3353557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flipH="1">
            <a:off x="5349054" y="3353557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145759" y="600222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420873" y="511109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419187" y="480523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157765" y="480859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163487" y="511109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413461" y="600316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276665" y="3924552"/>
            <a:ext cx="2242328" cy="22423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24710" y="3786213"/>
            <a:ext cx="2242328" cy="22423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861232" y="2868051"/>
            <a:ext cx="178927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Chlorure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</a:p>
          <a:p>
            <a:pPr algn="ctr"/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sodium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282867" y="4853516"/>
            <a:ext cx="8611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94798" y="6315430"/>
            <a:ext cx="255069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↔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282866" y="4853089"/>
            <a:ext cx="861133" cy="47705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0871" y="3132902"/>
            <a:ext cx="6389114" cy="357726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Left-Right Arrow 51"/>
          <p:cNvSpPr/>
          <p:nvPr/>
        </p:nvSpPr>
        <p:spPr>
          <a:xfrm rot="13299835">
            <a:off x="7425374" y="4102207"/>
            <a:ext cx="1587844" cy="306465"/>
          </a:xfrm>
          <a:prstGeom prst="left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Left-Right Arrow 52"/>
          <p:cNvSpPr/>
          <p:nvPr/>
        </p:nvSpPr>
        <p:spPr>
          <a:xfrm rot="18692500">
            <a:off x="6219471" y="4164637"/>
            <a:ext cx="1587844" cy="306465"/>
          </a:xfrm>
          <a:prstGeom prst="left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5704655" y="3422049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517367" y="2428685"/>
            <a:ext cx="41092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chorure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le sodium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861232" y="2868051"/>
            <a:ext cx="1789272" cy="784829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Left-Right Arrow 59"/>
          <p:cNvSpPr/>
          <p:nvPr/>
        </p:nvSpPr>
        <p:spPr>
          <a:xfrm rot="13598318" flipH="1">
            <a:off x="6330659" y="5678105"/>
            <a:ext cx="1171907" cy="349469"/>
          </a:xfrm>
          <a:prstGeom prst="left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Left-Right Arrow 60"/>
          <p:cNvSpPr/>
          <p:nvPr/>
        </p:nvSpPr>
        <p:spPr>
          <a:xfrm rot="8001682">
            <a:off x="7696912" y="5657860"/>
            <a:ext cx="1171907" cy="349469"/>
          </a:xfrm>
          <a:prstGeom prst="left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Rectangle 61"/>
          <p:cNvSpPr/>
          <p:nvPr/>
        </p:nvSpPr>
        <p:spPr>
          <a:xfrm>
            <a:off x="6494798" y="6398823"/>
            <a:ext cx="2550698" cy="39366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3" name="Oval 62"/>
          <p:cNvSpPr/>
          <p:nvPr/>
        </p:nvSpPr>
        <p:spPr>
          <a:xfrm>
            <a:off x="1461507" y="3666928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6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046 L 0.03472 -0.07939 C 0.05121 -0.11435 0.13177 -0.10856 0.18194 -0.06875 L 0.29357 0.01945 " pathEditMode="relative" rAng="-3549812" ptsTypes="FfFF">
                                      <p:cBhvr>
                                        <p:cTn id="9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53" y="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/>
      <p:bldP spid="46" grpId="0"/>
      <p:bldP spid="47" grpId="0"/>
      <p:bldP spid="49" grpId="0" animBg="1"/>
      <p:bldP spid="51" grpId="0" animBg="1"/>
      <p:bldP spid="52" grpId="0" animBg="1"/>
      <p:bldP spid="53" grpId="0" animBg="1"/>
      <p:bldP spid="56" grpId="0"/>
      <p:bldP spid="57" grpId="0"/>
      <p:bldP spid="58" grpId="0" animBg="1"/>
      <p:bldP spid="60" grpId="0" animBg="1"/>
      <p:bldP spid="61" grpId="0" animBg="1"/>
      <p:bldP spid="62" grpId="0" animBg="1"/>
      <p:bldP spid="63" grpId="0" animBg="1"/>
      <p:bldP spid="6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557598"/>
          </a:xfrm>
        </p:spPr>
        <p:txBody>
          <a:bodyPr>
            <a:normAutofit fontScale="90000"/>
          </a:bodyPr>
          <a:lstStyle/>
          <a:p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métaux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multivalents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225" y="5589240"/>
            <a:ext cx="730424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0277" y="3818188"/>
            <a:ext cx="2880320" cy="2880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488389" y="4538268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endParaRPr lang="en-CA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6301" y="4178228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6384" y="3999659"/>
            <a:ext cx="62068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</a:p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66171" y="6063921"/>
            <a:ext cx="75052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55.8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55225" y="2658734"/>
            <a:ext cx="989864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Chlore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277" y="738325"/>
            <a:ext cx="2880320" cy="2880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1488389" y="1458405"/>
            <a:ext cx="10567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endParaRPr lang="en-CA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6301" y="109836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6384" y="919796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23721" y="3216343"/>
            <a:ext cx="74571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35.5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396805" y="905394"/>
            <a:ext cx="720080" cy="72008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3815916" y="966455"/>
            <a:ext cx="455669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charge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chlorure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-1.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07903" y="905394"/>
            <a:ext cx="4664709" cy="59917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9" name="Curved Connector 18"/>
          <p:cNvCxnSpPr>
            <a:stCxn id="15" idx="6"/>
            <a:endCxn id="17" idx="1"/>
          </p:cNvCxnSpPr>
          <p:nvPr/>
        </p:nvCxnSpPr>
        <p:spPr>
          <a:xfrm flipV="1">
            <a:off x="3116885" y="1204983"/>
            <a:ext cx="591018" cy="60451"/>
          </a:xfrm>
          <a:prstGeom prst="curvedConnector3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671247" y="4067312"/>
            <a:ext cx="470956" cy="470956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Oval 23"/>
          <p:cNvSpPr/>
          <p:nvPr/>
        </p:nvSpPr>
        <p:spPr>
          <a:xfrm>
            <a:off x="2671247" y="4556423"/>
            <a:ext cx="470956" cy="470956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extBox 24"/>
          <p:cNvSpPr txBox="1"/>
          <p:nvPr/>
        </p:nvSpPr>
        <p:spPr>
          <a:xfrm>
            <a:off x="3707904" y="3218565"/>
            <a:ext cx="519404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Deux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charges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ioniques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Cela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indique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cet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élément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peut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former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deux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ions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différents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un ion avec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charge de 2+ et </a:t>
            </a:r>
            <a:r>
              <a:rPr lang="en-CA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ion 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avec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charge de 3+.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07904" y="3216343"/>
            <a:ext cx="5194046" cy="204200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7" name="Curved Connector 26"/>
          <p:cNvCxnSpPr>
            <a:stCxn id="23" idx="6"/>
            <a:endCxn id="25" idx="1"/>
          </p:cNvCxnSpPr>
          <p:nvPr/>
        </p:nvCxnSpPr>
        <p:spPr>
          <a:xfrm flipV="1">
            <a:off x="3142203" y="4226533"/>
            <a:ext cx="565701" cy="76257"/>
          </a:xfrm>
          <a:prstGeom prst="curvedConnector3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24" idx="6"/>
          </p:cNvCxnSpPr>
          <p:nvPr/>
        </p:nvCxnSpPr>
        <p:spPr>
          <a:xfrm flipV="1">
            <a:off x="3142203" y="4556423"/>
            <a:ext cx="565701" cy="235478"/>
          </a:xfrm>
          <a:prstGeom prst="curvedConnector3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15916" y="5738597"/>
            <a:ext cx="526137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ainsi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n-CA" sz="25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métal</a:t>
            </a:r>
            <a:r>
              <a:rPr lang="en-CA" sz="2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multivalent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07903" y="5738597"/>
            <a:ext cx="5104894" cy="47705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Curved Connector 20"/>
          <p:cNvCxnSpPr>
            <a:stCxn id="22" idx="2"/>
          </p:cNvCxnSpPr>
          <p:nvPr/>
        </p:nvCxnSpPr>
        <p:spPr>
          <a:xfrm rot="5400000">
            <a:off x="6042515" y="5476184"/>
            <a:ext cx="480249" cy="44577"/>
          </a:xfrm>
          <a:prstGeom prst="curvedConnector3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67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/>
      <p:bldP spid="15" grpId="0" animBg="1"/>
      <p:bldP spid="16" grpId="0"/>
      <p:bldP spid="17" grpId="0" animBg="1"/>
      <p:bldP spid="23" grpId="0" animBg="1"/>
      <p:bldP spid="24" grpId="0" animBg="1"/>
      <p:bldP spid="25" grpId="0"/>
      <p:bldP spid="22" grpId="0" animBg="1"/>
      <p:bldP spid="20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métaux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multivalents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3412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charge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différente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chez un ion d’un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élément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particulier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peut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avoir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grand impact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propriétés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couleur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upload.wikimedia.org/wikipedia/commons/thumb/3/32/Vanadiumoxidationstates.jpg/640px-Vanadiumoxidationsta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340768"/>
            <a:ext cx="2007748" cy="5112568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58469" y="5733256"/>
            <a:ext cx="528163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ions de divers charge de Vanadium.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8469" y="5733256"/>
            <a:ext cx="5157747" cy="47705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urved Connector 6"/>
          <p:cNvCxnSpPr>
            <a:stCxn id="5" idx="0"/>
            <a:endCxn id="1026" idx="1"/>
          </p:cNvCxnSpPr>
          <p:nvPr/>
        </p:nvCxnSpPr>
        <p:spPr>
          <a:xfrm rot="5400000" flipH="1" flipV="1">
            <a:off x="4380685" y="3453710"/>
            <a:ext cx="1836204" cy="2722889"/>
          </a:xfrm>
          <a:prstGeom prst="curvedConnector2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08257" y="6495033"/>
            <a:ext cx="53412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9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3722" y="6495033"/>
            <a:ext cx="53412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9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15440" y="6495033"/>
            <a:ext cx="53412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9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84112" y="6490532"/>
            <a:ext cx="53412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9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5+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90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33111"/>
            <a:ext cx="8229600" cy="778098"/>
          </a:xfrm>
        </p:spPr>
        <p:txBody>
          <a:bodyPr>
            <a:normAutofit/>
          </a:bodyPr>
          <a:lstStyle/>
          <a:p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métaux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multivalents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1180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peut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-on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découvrir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charge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actuelle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d’un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métal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multivalent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vanadium?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844824"/>
            <a:ext cx="88569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y a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deux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façons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faciles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endParaRPr lang="en-C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 le nom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C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ratio </a:t>
            </a:r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ions </a:t>
            </a:r>
            <a:r>
              <a:rPr lang="en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formule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21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271406"/>
            <a:ext cx="87849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charge du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métal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multivalent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indiqué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 un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chiffre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romain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même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valeur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charge de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l’ion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3614" y="2591984"/>
            <a:ext cx="43204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Oxyde de fer (III)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5348248"/>
            <a:ext cx="832595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sait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l’oxygène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l’oxyde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en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parce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c’est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effectivement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seul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ion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l’oxygène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peut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former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puisque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l’oxygène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n’est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 multivalent.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76641" y="2457215"/>
            <a:ext cx="244827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CA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C’est le Fe</a:t>
            </a:r>
            <a:r>
              <a:rPr lang="fr-CA" sz="25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fr-CA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qui est impliqué dans ce composé</a:t>
            </a:r>
            <a:r>
              <a:rPr lang="fr-CA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sz="2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103276" y="2537359"/>
            <a:ext cx="648072" cy="648072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3104633" y="2537359"/>
            <a:ext cx="2592288" cy="108620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3" name="Curved Connector 12"/>
          <p:cNvCxnSpPr>
            <a:stCxn id="9" idx="7"/>
            <a:endCxn id="11" idx="1"/>
          </p:cNvCxnSpPr>
          <p:nvPr/>
        </p:nvCxnSpPr>
        <p:spPr>
          <a:xfrm rot="16200000" flipH="1">
            <a:off x="2656438" y="2632269"/>
            <a:ext cx="448196" cy="448193"/>
          </a:xfrm>
          <a:prstGeom prst="curvedConnector4">
            <a:avLst>
              <a:gd name="adj1" fmla="val -51004"/>
              <a:gd name="adj2" fmla="val 60588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964197" y="2138930"/>
            <a:ext cx="1132041" cy="27853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= 1</a:t>
            </a: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= 2</a:t>
            </a: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= 3</a:t>
            </a: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= 4</a:t>
            </a: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= 5</a:t>
            </a: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 = 6</a:t>
            </a: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 = 7</a:t>
            </a:r>
          </a:p>
        </p:txBody>
      </p:sp>
      <p:sp>
        <p:nvSpPr>
          <p:cNvPr id="16" name="Oval 15"/>
          <p:cNvSpPr/>
          <p:nvPr/>
        </p:nvSpPr>
        <p:spPr>
          <a:xfrm>
            <a:off x="343614" y="2632266"/>
            <a:ext cx="1060034" cy="448196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1520" y="5348248"/>
            <a:ext cx="8325951" cy="124649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Curved Connector 19"/>
          <p:cNvCxnSpPr>
            <a:stCxn id="16" idx="5"/>
            <a:endCxn id="18" idx="0"/>
          </p:cNvCxnSpPr>
          <p:nvPr/>
        </p:nvCxnSpPr>
        <p:spPr>
          <a:xfrm rot="16200000" flipH="1">
            <a:off x="1664742" y="2598493"/>
            <a:ext cx="2333423" cy="3166086"/>
          </a:xfrm>
          <a:prstGeom prst="curvedConnector3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/>
          <p:cNvSpPr>
            <a:spLocks noGrp="1"/>
          </p:cNvSpPr>
          <p:nvPr>
            <p:ph type="title"/>
          </p:nvPr>
        </p:nvSpPr>
        <p:spPr>
          <a:xfrm>
            <a:off x="457200" y="63500"/>
            <a:ext cx="82296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Par le nom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31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 animBg="1"/>
      <p:bldP spid="11" grpId="0" animBg="1"/>
      <p:bldP spid="12" grpId="0"/>
      <p:bldP spid="16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3" y="44624"/>
            <a:ext cx="8806488" cy="720080"/>
          </a:xfrm>
        </p:spPr>
        <p:txBody>
          <a:bodyPr>
            <a:noAutofit/>
          </a:bodyPr>
          <a:lstStyle/>
          <a:p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Déterminer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l’equation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étant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donné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nom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endParaRPr lang="en-CA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41" y="900376"/>
            <a:ext cx="9066462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Version 1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Les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mêmes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étapes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qu’avec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métaux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non-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multivalents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041" y="1772816"/>
            <a:ext cx="5345530" cy="4862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Indiquez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chaque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ion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présent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charge.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Déterminez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charges totals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nécessaires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pour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équilibrer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charges positives et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négatives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Notez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ratio des ions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positifs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des ions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négatifs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Écrivez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le ratio entre les ions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impliqués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des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chiffres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souscrites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n’écrit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 les 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simplifie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ratio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c’est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possible.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87571" y="1484784"/>
            <a:ext cx="364892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Oxyde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(III)</a:t>
            </a:r>
            <a:endParaRPr lang="en-US" sz="25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fr-CA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+3 +3 = +6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-2 -2 -2 = -6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nous 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faut 3 O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chaque 2 Fe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CA" sz="25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2Fe</a:t>
            </a:r>
            <a:r>
              <a:rPr lang="fr-CA" sz="2500" baseline="30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fr-CA" sz="25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+ 3O</a:t>
            </a:r>
            <a:r>
              <a:rPr lang="fr-CA" sz="2500" baseline="30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fr-CA" sz="25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fr-CA" sz="25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5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fr-CA" sz="2500" baseline="-25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A" sz="25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CA" sz="2500" baseline="-25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CA" sz="25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70116" y="5548768"/>
            <a:ext cx="41104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CA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nom </a:t>
            </a:r>
            <a:r>
              <a:rPr lang="en-CA" sz="2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CA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prononce</a:t>
            </a:r>
            <a:r>
              <a:rPr lang="en-CA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CA" sz="2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oxyde</a:t>
            </a:r>
            <a:r>
              <a:rPr lang="en-CA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CA" sz="2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</a:t>
            </a:r>
            <a:r>
              <a:rPr lang="en-CA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trois</a:t>
            </a:r>
            <a:r>
              <a:rPr lang="en-CA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</p:txBody>
      </p:sp>
      <p:sp>
        <p:nvSpPr>
          <p:cNvPr id="8" name="Rectangle 7"/>
          <p:cNvSpPr/>
          <p:nvPr/>
        </p:nvSpPr>
        <p:spPr>
          <a:xfrm>
            <a:off x="4976090" y="5548768"/>
            <a:ext cx="4110463" cy="86177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7740352" y="4344888"/>
            <a:ext cx="936104" cy="936104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3" name="Curved Connector 12"/>
          <p:cNvCxnSpPr>
            <a:stCxn id="9" idx="3"/>
            <a:endCxn id="8" idx="0"/>
          </p:cNvCxnSpPr>
          <p:nvPr/>
        </p:nvCxnSpPr>
        <p:spPr>
          <a:xfrm rot="5400000">
            <a:off x="7251950" y="4923276"/>
            <a:ext cx="404865" cy="846119"/>
          </a:xfrm>
          <a:prstGeom prst="curvedConnector3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868144" y="1484784"/>
            <a:ext cx="2808312" cy="432048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6" name="Curved Connector 15"/>
          <p:cNvCxnSpPr/>
          <p:nvPr/>
        </p:nvCxnSpPr>
        <p:spPr>
          <a:xfrm rot="16200000" flipH="1">
            <a:off x="6824484" y="3552780"/>
            <a:ext cx="3847960" cy="144016"/>
          </a:xfrm>
          <a:prstGeom prst="curvedConnector3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90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 animBg="1"/>
      <p:bldP spid="9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971" y="1401415"/>
            <a:ext cx="8784976" cy="892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Version 2,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peut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juste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utiliser la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règle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croisement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après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avoir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déterminer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charges des ions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présents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93941" y="4887822"/>
            <a:ext cx="263053" cy="2630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4738286" y="4887822"/>
            <a:ext cx="263053" cy="2630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4811081" y="3616227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1975" y="361622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7998" y="447246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53033" y="4472463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96527" y="4780821"/>
            <a:ext cx="34657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2182" y="4780821"/>
            <a:ext cx="34657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64174" y="3452160"/>
            <a:ext cx="3449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66119" y="3452160"/>
            <a:ext cx="3449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Déterminer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l’equation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nom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31909" y="2301711"/>
            <a:ext cx="25922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Oxyde de fer (III)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62753" y="3452160"/>
            <a:ext cx="3658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92303" y="3438066"/>
            <a:ext cx="2920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23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07118 0.0509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9" y="254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98982E-6 L 0.06597 0.0509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9" y="254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2222E-6 L -0.06945 0.0509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2" y="2546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5869E-6 L -0.06979 0.0527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0" y="26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2" grpId="1"/>
      <p:bldP spid="13" grpId="0"/>
      <p:bldP spid="13" grpId="1"/>
      <p:bldP spid="15" grpId="0"/>
      <p:bldP spid="2" grpId="0"/>
      <p:bldP spid="2" grpId="1"/>
      <p:bldP spid="2" grpId="2"/>
      <p:bldP spid="16" grpId="0"/>
      <p:bldP spid="16" grpId="1"/>
      <p:bldP spid="16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80532"/>
            <a:ext cx="1778197" cy="6405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Version A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96" y="2157132"/>
            <a:ext cx="59046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Déterminer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métal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À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l’aide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Tableau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périodique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vérifier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s’il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peut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former plus d’un type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d’ion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Déterminer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ions dans la formule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Note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charge de l’ion négatif à partir du tableau périodique.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Les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charges positives et négatives doivent être en équilibre.  Déterminer la charge de l’ion métallique nécessaire pour contrebalancer l’ion négatif.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Écrire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nom du composé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8145" y="1700808"/>
            <a:ext cx="3240359" cy="5112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Cu,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cuivre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A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 Cu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endParaRPr lang="fr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	1(-3) = -3</a:t>
            </a:r>
          </a:p>
          <a:p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CA" sz="25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3(x) = +3</a:t>
            </a:r>
          </a:p>
          <a:p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+1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 de l’ion de cuivre est cuivre (I).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CA" sz="25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Phosphure </a:t>
            </a:r>
            <a:r>
              <a:rPr lang="fr-CA" sz="25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cuivre (I</a:t>
            </a:r>
            <a:r>
              <a:rPr lang="fr-CA" sz="25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CA" sz="25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5100" cy="1191892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Par le ratio entre les ions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formule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d’un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96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1011</Words>
  <Application>Microsoft Office PowerPoint</Application>
  <PresentationFormat>On-screen Show (4:3)</PresentationFormat>
  <Paragraphs>229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Times New Roman</vt:lpstr>
      <vt:lpstr>Wingdings</vt:lpstr>
      <vt:lpstr>Office Theme</vt:lpstr>
      <vt:lpstr>Les composés 3</vt:lpstr>
      <vt:lpstr>Des rappels de ce qu’on a vu dans le PowerPoint 1.3.8</vt:lpstr>
      <vt:lpstr>Les métaux multivalents</vt:lpstr>
      <vt:lpstr>Les métaux multivalents</vt:lpstr>
      <vt:lpstr>Les métaux multivalents</vt:lpstr>
      <vt:lpstr>1. Par le nom chimique.</vt:lpstr>
      <vt:lpstr>Déterminer l’equation chimique étant donné le nom chimique</vt:lpstr>
      <vt:lpstr>Déterminer l’equation chimique du nom</vt:lpstr>
      <vt:lpstr>2. Par le ratio entre les ions dans la formule chimique d’un composé ionique.</vt:lpstr>
      <vt:lpstr>2. Par le ratio entre les ions dans la formule chimique d’un composé ionique.</vt:lpstr>
      <vt:lpstr>Essayer cette méthode vous-mêmes pour déterminer l’équation chimique!</vt:lpstr>
      <vt:lpstr>Des particuliarités chez certaines formules chimiques</vt:lpstr>
      <vt:lpstr>Les ions polyatomiques</vt:lpstr>
      <vt:lpstr>Les ions polyatomiques qui sont discutés en 9e année</vt:lpstr>
      <vt:lpstr>Avec les ions polyatomiques on suit les mêmes étapes</vt:lpstr>
      <vt:lpstr>Essayez de trouver l’équation chimique et le nom chimique pour le composé ionique suivant, </vt:lpstr>
      <vt:lpstr>Récapitulons!</vt:lpstr>
    </vt:vector>
  </TitlesOfParts>
  <Company>SD22 Elementary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composés 3</dc:title>
  <dc:creator>SD22</dc:creator>
  <cp:lastModifiedBy>Jeff O'Keefe</cp:lastModifiedBy>
  <cp:revision>78</cp:revision>
  <dcterms:created xsi:type="dcterms:W3CDTF">2014-10-14T16:33:32Z</dcterms:created>
  <dcterms:modified xsi:type="dcterms:W3CDTF">2015-09-27T02:11:28Z</dcterms:modified>
</cp:coreProperties>
</file>