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7" r:id="rId6"/>
    <p:sldId id="266" r:id="rId7"/>
    <p:sldId id="268" r:id="rId8"/>
    <p:sldId id="259" r:id="rId9"/>
    <p:sldId id="265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-1952625"/>
            <a:ext cx="8067675" cy="6230720"/>
          </a:xfrm>
        </p:spPr>
        <p:txBody>
          <a:bodyPr/>
          <a:lstStyle/>
          <a:p>
            <a:r>
              <a:rPr lang="en-US" sz="7200" b="1" dirty="0" smtClean="0">
                <a:latin typeface="If I Had One Wish"/>
                <a:cs typeface="If I Had One Wish"/>
              </a:rPr>
              <a:t>La diffusion, </a:t>
            </a:r>
            <a:r>
              <a:rPr lang="en-US" sz="7200" b="1" dirty="0" err="1" smtClean="0">
                <a:latin typeface="If I Had One Wish"/>
                <a:cs typeface="If I Had One Wish"/>
              </a:rPr>
              <a:t>l’osmose</a:t>
            </a:r>
            <a:r>
              <a:rPr lang="en-US" sz="7200" b="1" dirty="0" smtClean="0">
                <a:latin typeface="If I Had One Wish"/>
                <a:cs typeface="If I Had One Wish"/>
              </a:rPr>
              <a:t> et la membrane </a:t>
            </a:r>
            <a:r>
              <a:rPr lang="en-US" sz="7200" b="1" dirty="0" err="1" smtClean="0">
                <a:latin typeface="If I Had One Wish"/>
                <a:cs typeface="If I Had One Wish"/>
              </a:rPr>
              <a:t>cellulaire</a:t>
            </a:r>
            <a:endParaRPr lang="en-US" sz="7200" b="1" dirty="0">
              <a:latin typeface="If I Had One Wish"/>
              <a:cs typeface="If I Had One Wish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L’équilibre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9144000" cy="1657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de solute et de solvent sur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membrane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pload.wikimedia.org/wikipedia/commons/thumb/8/8a/Scheme_simple_diffusion_in_cell_membrane-fr.svg/1280px-Scheme_simple_diffusion_in_cell_membrane-fr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31" y="2526113"/>
            <a:ext cx="6153150" cy="39243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1957" y="2049059"/>
            <a:ext cx="16011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L’équilibre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692"/>
            <a:ext cx="7313613" cy="868362"/>
          </a:xfrm>
        </p:spPr>
        <p:txBody>
          <a:bodyPr/>
          <a:lstStyle/>
          <a:p>
            <a:r>
              <a:rPr lang="en-US" dirty="0" err="1" smtClean="0"/>
              <a:t>L’osmose</a:t>
            </a:r>
            <a:r>
              <a:rPr lang="en-US" dirty="0" smtClean="0"/>
              <a:t> inverse</a:t>
            </a:r>
            <a:endParaRPr lang="en-US" dirty="0"/>
          </a:p>
        </p:txBody>
      </p:sp>
      <p:pic>
        <p:nvPicPr>
          <p:cNvPr id="2050" name="Picture 2" descr="http://bernard.pironin.pagesperso-orange.fr/aquatech/Equipements/Images/osmose_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8" y="1273260"/>
            <a:ext cx="7656395" cy="54534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b="1" dirty="0" smtClean="0"/>
              <a:t>La concentration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68362"/>
            <a:ext cx="7313613" cy="40560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est</a:t>
            </a:r>
            <a:r>
              <a:rPr lang="en-US" sz="3600" dirty="0" smtClean="0"/>
              <a:t> la </a:t>
            </a:r>
            <a:r>
              <a:rPr lang="en-US" sz="3600" dirty="0" err="1" smtClean="0"/>
              <a:t>quantité</a:t>
            </a:r>
            <a:r>
              <a:rPr lang="en-US" sz="3600" dirty="0" smtClean="0"/>
              <a:t> de </a:t>
            </a:r>
            <a:r>
              <a:rPr lang="en-US" sz="3600" b="1" dirty="0" err="1" smtClean="0"/>
              <a:t>soluté</a:t>
            </a:r>
            <a:r>
              <a:rPr lang="en-US" sz="3600" dirty="0"/>
              <a:t> </a:t>
            </a:r>
            <a:r>
              <a:rPr lang="en-US" sz="3600" dirty="0" smtClean="0"/>
              <a:t>(substance </a:t>
            </a:r>
            <a:r>
              <a:rPr lang="en-US" sz="3600" dirty="0" err="1" smtClean="0"/>
              <a:t>dissoute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 </a:t>
            </a:r>
            <a:r>
              <a:rPr lang="en-US" sz="3600" b="1" dirty="0" err="1" smtClean="0"/>
              <a:t>solvant</a:t>
            </a:r>
            <a:r>
              <a:rPr lang="en-US" sz="3600" dirty="0" smtClean="0"/>
              <a:t>)  </a:t>
            </a:r>
            <a:r>
              <a:rPr lang="en-US" sz="3600" dirty="0" err="1" smtClean="0"/>
              <a:t>dans</a:t>
            </a:r>
            <a:r>
              <a:rPr lang="en-US" sz="3600" dirty="0" smtClean="0"/>
              <a:t> un volume </a:t>
            </a:r>
            <a:r>
              <a:rPr lang="en-US" sz="3600" dirty="0" err="1" smtClean="0"/>
              <a:t>donné</a:t>
            </a:r>
            <a:endParaRPr lang="en-US" sz="3600" b="1" dirty="0" smtClean="0"/>
          </a:p>
          <a:p>
            <a:r>
              <a:rPr lang="en-US" sz="3600" dirty="0" smtClean="0"/>
              <a:t>Ex: </a:t>
            </a:r>
            <a:r>
              <a:rPr lang="en-US" sz="3600" dirty="0" err="1" smtClean="0"/>
              <a:t>une</a:t>
            </a:r>
            <a:r>
              <a:rPr lang="en-US" sz="3600" dirty="0"/>
              <a:t> </a:t>
            </a:r>
            <a:r>
              <a:rPr lang="en-US" sz="3600" dirty="0" err="1" smtClean="0"/>
              <a:t>odeur</a:t>
            </a:r>
            <a:r>
              <a:rPr lang="en-US" sz="3600" dirty="0" smtClean="0"/>
              <a:t> forte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72" y="3812308"/>
            <a:ext cx="3103419" cy="3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 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4920"/>
            <a:ext cx="8961120" cy="4056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mouvement</a:t>
            </a:r>
            <a:r>
              <a:rPr lang="en-US" sz="3600" dirty="0" smtClean="0"/>
              <a:t> de </a:t>
            </a:r>
            <a:r>
              <a:rPr lang="en-US" sz="3600" dirty="0" err="1" smtClean="0"/>
              <a:t>particules</a:t>
            </a:r>
            <a:r>
              <a:rPr lang="en-US" sz="3600" dirty="0" smtClean="0"/>
              <a:t> </a:t>
            </a:r>
            <a:r>
              <a:rPr lang="en-US" sz="3600" dirty="0" err="1" smtClean="0"/>
              <a:t>d’une</a:t>
            </a:r>
            <a:r>
              <a:rPr lang="en-US" sz="3600" dirty="0" smtClean="0"/>
              <a:t> zone de forte concentration </a:t>
            </a:r>
            <a:r>
              <a:rPr lang="en-US" sz="3600" dirty="0" err="1" smtClean="0"/>
              <a:t>à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zone de </a:t>
            </a:r>
            <a:r>
              <a:rPr lang="en-US" sz="3600" dirty="0" err="1" smtClean="0"/>
              <a:t>faible</a:t>
            </a:r>
            <a:r>
              <a:rPr lang="en-US" sz="3600" dirty="0" smtClean="0"/>
              <a:t> concentration</a:t>
            </a:r>
          </a:p>
          <a:p>
            <a:r>
              <a:rPr lang="en-US" sz="3600" dirty="0" smtClean="0"/>
              <a:t>Ex: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35" y="3095626"/>
            <a:ext cx="6834909" cy="376237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7859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L’osmose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681657"/>
            <a:ext cx="8939283" cy="4056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diffusion des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travers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semi-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perméable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concentration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élevée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concentration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élevée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bernard.pironin.pagesperso-orange.fr/aquatech/Equipements/Images/osmose_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0"/>
          <a:stretch/>
        </p:blipFill>
        <p:spPr bwMode="auto">
          <a:xfrm>
            <a:off x="1194309" y="3858264"/>
            <a:ext cx="6761031" cy="20524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2164" y="6223379"/>
            <a:ext cx="4689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semi-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perméable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1831" y="5419376"/>
            <a:ext cx="851554" cy="81765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76716" y="5554639"/>
            <a:ext cx="375314" cy="6823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7"/>
          </p:cNvCxnSpPr>
          <p:nvPr/>
        </p:nvCxnSpPr>
        <p:spPr>
          <a:xfrm flipH="1" flipV="1">
            <a:off x="6305267" y="5554639"/>
            <a:ext cx="196000" cy="76602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55042" y="6237027"/>
            <a:ext cx="5091919" cy="5711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19"/>
            <a:ext cx="7313613" cy="86836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membranes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http://hfournie.free.fr/new_icono/book/stifik/cellul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"/>
          <a:stretch>
            <a:fillRect/>
          </a:stretch>
        </p:blipFill>
        <p:spPr bwMode="auto">
          <a:xfrm>
            <a:off x="914400" y="1061445"/>
            <a:ext cx="2960769" cy="269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upload.wikimedia.org/wikipedia/commons/thumb/b/bc/Diagrame_d%C3%A9taill%C3%A9_membrane_cellulaire.svg/800px-Diagrame_d%C3%A9taill%C3%A9_membrane_cellulaire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36" y="1057905"/>
            <a:ext cx="4134092" cy="20383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625204" y="3550807"/>
            <a:ext cx="205513" cy="205513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5"/>
            <a:endCxn id="8" idx="1"/>
          </p:cNvCxnSpPr>
          <p:nvPr/>
        </p:nvCxnSpPr>
        <p:spPr>
          <a:xfrm rot="5400000" flipH="1" flipV="1">
            <a:off x="2882003" y="1995691"/>
            <a:ext cx="1649149" cy="1811916"/>
          </a:xfrm>
          <a:prstGeom prst="curvedConnector4">
            <a:avLst>
              <a:gd name="adj1" fmla="val -13862"/>
              <a:gd name="adj2" fmla="val 50831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4289" y="3086251"/>
            <a:ext cx="4290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membrane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</a:t>
            </a: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</a:t>
            </a:r>
            <a:r>
              <a:rPr lang="en-US" sz="2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perméble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5895" y="3814980"/>
            <a:ext cx="41781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qui laisse traverser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78772" y="4771948"/>
            <a:ext cx="7313613" cy="458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perméable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passer.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772" y="5395492"/>
            <a:ext cx="65196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imperméable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passer.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7160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vue</a:t>
            </a:r>
            <a:r>
              <a:rPr lang="en-US" dirty="0" smtClean="0"/>
              <a:t> plus </a:t>
            </a:r>
            <a:r>
              <a:rPr lang="en-US" dirty="0" err="1" smtClean="0"/>
              <a:t>détaillée</a:t>
            </a:r>
            <a:r>
              <a:rPr lang="en-US" dirty="0" smtClean="0"/>
              <a:t> de </a:t>
            </a:r>
            <a:r>
              <a:rPr lang="en-US" dirty="0" err="1" smtClean="0"/>
              <a:t>l’osmose</a:t>
            </a:r>
            <a:endParaRPr lang="en-US" dirty="0"/>
          </a:p>
        </p:txBody>
      </p:sp>
      <p:pic>
        <p:nvPicPr>
          <p:cNvPr id="4" name="Picture 4" descr="http://www.physique.usherbrooke.ca/attracte/14-2003/Images/Osmose-Inverse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16723"/>
          <a:stretch/>
        </p:blipFill>
        <p:spPr bwMode="auto">
          <a:xfrm>
            <a:off x="1974429" y="2475914"/>
            <a:ext cx="5193553" cy="282760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4294" y="5315623"/>
            <a:ext cx="35670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semi-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perméble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429" y="1614140"/>
            <a:ext cx="1327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[eau]↑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[soluté]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7795" y="1614140"/>
            <a:ext cx="1327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[eau]↓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[soluté]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4429" y="1614140"/>
            <a:ext cx="1327608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7795" y="1614140"/>
            <a:ext cx="1327608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54293" y="5315623"/>
            <a:ext cx="3567003" cy="47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98571" y="2171700"/>
            <a:ext cx="2383972" cy="32657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215900" dir="180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7160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vue</a:t>
            </a:r>
            <a:r>
              <a:rPr lang="en-US" dirty="0" smtClean="0"/>
              <a:t> plus </a:t>
            </a:r>
            <a:r>
              <a:rPr lang="en-US" dirty="0" err="1" smtClean="0"/>
              <a:t>détaillée</a:t>
            </a:r>
            <a:r>
              <a:rPr lang="en-US" dirty="0" smtClean="0"/>
              <a:t> de </a:t>
            </a:r>
            <a:r>
              <a:rPr lang="en-US" dirty="0" err="1" smtClean="0"/>
              <a:t>l’osmose</a:t>
            </a:r>
            <a:endParaRPr lang="en-US" dirty="0"/>
          </a:p>
        </p:txBody>
      </p:sp>
      <p:pic>
        <p:nvPicPr>
          <p:cNvPr id="4" name="Picture 4" descr="http://www.physique.usherbrooke.ca/attracte/14-2003/Images/Osmose-Inverse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16723"/>
          <a:stretch/>
        </p:blipFill>
        <p:spPr bwMode="auto">
          <a:xfrm>
            <a:off x="1974429" y="2475914"/>
            <a:ext cx="5193553" cy="282760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4294" y="5315623"/>
            <a:ext cx="35670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semi-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perméble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429" y="1614140"/>
            <a:ext cx="1327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[eau]↑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[soluté]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7795" y="1614140"/>
            <a:ext cx="1327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[eau]↓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[soluté]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4429" y="1614140"/>
            <a:ext cx="1327608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7795" y="1614140"/>
            <a:ext cx="1327608" cy="8617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54293" y="5315623"/>
            <a:ext cx="3567003" cy="47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325818"/>
            <a:ext cx="7313613" cy="868362"/>
          </a:xfrm>
        </p:spPr>
        <p:txBody>
          <a:bodyPr/>
          <a:lstStyle/>
          <a:p>
            <a:r>
              <a:rPr lang="en-US" sz="5400" b="1" dirty="0" smtClean="0"/>
              <a:t>La diffusion et la membrane </a:t>
            </a:r>
            <a:r>
              <a:rPr lang="en-US" sz="5400" b="1" dirty="0" err="1" smtClean="0"/>
              <a:t>cellulaire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735138"/>
            <a:ext cx="8720920" cy="163585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La membrane </a:t>
            </a:r>
            <a:r>
              <a:rPr lang="en-US" sz="3200" dirty="0" err="1" smtClean="0"/>
              <a:t>cellulaire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membrane semi-</a:t>
            </a:r>
            <a:r>
              <a:rPr lang="en-US" sz="3200" dirty="0" err="1" smtClean="0"/>
              <a:t>perméable</a:t>
            </a:r>
            <a:r>
              <a:rPr lang="en-US" sz="3200" dirty="0" smtClean="0"/>
              <a:t> car </a:t>
            </a:r>
            <a:r>
              <a:rPr lang="en-US" sz="3200" dirty="0" err="1" smtClean="0"/>
              <a:t>elle</a:t>
            </a:r>
            <a:r>
              <a:rPr lang="en-US" sz="3200" dirty="0" smtClean="0"/>
              <a:t> </a:t>
            </a:r>
            <a:r>
              <a:rPr lang="en-US" sz="3200" dirty="0" err="1" smtClean="0"/>
              <a:t>laisse</a:t>
            </a:r>
            <a:r>
              <a:rPr lang="en-US" sz="3200" dirty="0" smtClean="0"/>
              <a:t> passer </a:t>
            </a:r>
            <a:r>
              <a:rPr lang="en-US" sz="3200" dirty="0" err="1" smtClean="0"/>
              <a:t>certaines</a:t>
            </a:r>
            <a:r>
              <a:rPr lang="en-US" sz="3200" dirty="0" smtClean="0"/>
              <a:t> substances et en </a:t>
            </a:r>
            <a:r>
              <a:rPr lang="en-US" sz="3200" dirty="0" err="1" smtClean="0"/>
              <a:t>empêche</a:t>
            </a:r>
            <a:r>
              <a:rPr lang="en-US" sz="3200" dirty="0" smtClean="0"/>
              <a:t> </a:t>
            </a:r>
            <a:r>
              <a:rPr lang="en-US" sz="3200" dirty="0" err="1" smtClean="0"/>
              <a:t>d’autres</a:t>
            </a:r>
            <a:r>
              <a:rPr lang="en-US" sz="3200" dirty="0" smtClean="0"/>
              <a:t> </a:t>
            </a:r>
            <a:r>
              <a:rPr lang="en-US" sz="3200" dirty="0" err="1" smtClean="0"/>
              <a:t>d’entrer</a:t>
            </a:r>
            <a:endParaRPr lang="en-US" sz="3200" b="1" u="sng" dirty="0"/>
          </a:p>
        </p:txBody>
      </p:sp>
      <p:pic>
        <p:nvPicPr>
          <p:cNvPr id="4" name="Picture 7" descr="http://upload.wikimedia.org/wikipedia/commons/thumb/b/bc/Diagrame_d%C3%A9taill%C3%A9_membrane_cellulaire.svg/800px-Diagrame_d%C3%A9taill%C3%A9_membrane_cellulaire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63" y="3370997"/>
            <a:ext cx="6281666" cy="30972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4904"/>
            <a:ext cx="7641771" cy="1300214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et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l’osmose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diffusion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facweb.bhc.edu/academics/science/robertsk/biol100/cellulartransport_files/image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27" y="2083727"/>
            <a:ext cx="5057775" cy="334327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14644" y="1601329"/>
            <a:ext cx="1540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Isotonique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667" y="1610575"/>
            <a:ext cx="1859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Hypotonique</a:t>
            </a:r>
            <a:endParaRPr lang="en-US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182" y="1610575"/>
            <a:ext cx="19495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Hypertonique</a:t>
            </a:r>
            <a:endParaRPr lang="en-US" sz="2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488</TotalTime>
  <Words>233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Goudy Old Style</vt:lpstr>
      <vt:lpstr>If I Had One Wish</vt:lpstr>
      <vt:lpstr>Impact</vt:lpstr>
      <vt:lpstr>Rockwell</vt:lpstr>
      <vt:lpstr>Times New Roman</vt:lpstr>
      <vt:lpstr>Inkwell</vt:lpstr>
      <vt:lpstr>La diffusion, l’osmose et la membrane cellulaire</vt:lpstr>
      <vt:lpstr>La concentration</vt:lpstr>
      <vt:lpstr>La diffusion</vt:lpstr>
      <vt:lpstr>L’osmose</vt:lpstr>
      <vt:lpstr>Les membranes</vt:lpstr>
      <vt:lpstr>Une vue plus détaillée de l’osmose</vt:lpstr>
      <vt:lpstr>Une vue plus détaillée de l’osmose</vt:lpstr>
      <vt:lpstr>La diffusion et la membrane cellulaire</vt:lpstr>
      <vt:lpstr>Les cellules et l’osmose et la diffusion</vt:lpstr>
      <vt:lpstr>L’équilibre</vt:lpstr>
      <vt:lpstr>L’osmose inverse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Diffusion, Osmosis and the Cell Membrane</dc:title>
  <dc:creator>Microsoft Office User</dc:creator>
  <cp:lastModifiedBy>Jeff O'Keefe</cp:lastModifiedBy>
  <cp:revision>30</cp:revision>
  <dcterms:created xsi:type="dcterms:W3CDTF">2011-11-01T15:44:29Z</dcterms:created>
  <dcterms:modified xsi:type="dcterms:W3CDTF">2015-08-27T20:51:13Z</dcterms:modified>
</cp:coreProperties>
</file>