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66" r:id="rId3"/>
    <p:sldId id="257" r:id="rId4"/>
    <p:sldId id="265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/>
          <p:cNvSpPr/>
          <p:nvPr/>
        </p:nvSpPr>
        <p:spPr>
          <a:xfrm>
            <a:off x="341313" y="928688"/>
            <a:ext cx="8432800" cy="17716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675" y="320675"/>
            <a:ext cx="8502650" cy="6216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817563"/>
            <a:ext cx="8229600" cy="117475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7" name="Picture 14" descr="TitleSlideT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2296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5" descr="TitleSlideBotto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00338"/>
            <a:ext cx="8229600" cy="370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4BC7F4-75A9-5F44-B6A8-882613D2FCB1}" type="datetime1">
              <a:rPr lang="en-US"/>
              <a:pPr/>
              <a:t>9/26/2015</a:t>
            </a:fld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05300" y="6492875"/>
            <a:ext cx="533400" cy="365125"/>
          </a:xfrm>
        </p:spPr>
        <p:txBody>
          <a:bodyPr tIns="45720" bIns="45720"/>
          <a:lstStyle>
            <a:lvl1pPr algn="ctr">
              <a:defRPr sz="1100" b="1">
                <a:solidFill>
                  <a:srgbClr val="A6A6A6"/>
                </a:solidFill>
              </a:defRPr>
            </a:lvl1pPr>
          </a:lstStyle>
          <a:p>
            <a:fld id="{F6790A75-BCD3-6D48-83E2-4575655BBF6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85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/>
          <p:cNvSpPr/>
          <p:nvPr/>
        </p:nvSpPr>
        <p:spPr>
          <a:xfrm>
            <a:off x="355600" y="566738"/>
            <a:ext cx="8396288" cy="25971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0675" y="320675"/>
            <a:ext cx="8502650" cy="6216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457200"/>
            <a:ext cx="8229600" cy="119063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1F86B6-CDDC-6546-8F95-DF298A8BCA73}" type="datetime1">
              <a:rPr lang="en-US"/>
              <a:pPr/>
              <a:t>9/26/2015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B71CF-FEB7-5A4B-87FC-B3FAEB661D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17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/>
          <p:cNvSpPr/>
          <p:nvPr/>
        </p:nvSpPr>
        <p:spPr>
          <a:xfrm>
            <a:off x="333375" y="566738"/>
            <a:ext cx="8455025" cy="213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675" y="320675"/>
            <a:ext cx="8502650" cy="6216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457200"/>
            <a:ext cx="8229600" cy="119063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C84588-0E3A-E44D-B940-7046C1B84B8D}" type="datetime1">
              <a:rPr lang="en-US"/>
              <a:pPr/>
              <a:t>9/26/2015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81EA7-BDDC-8940-A732-480351B2E4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57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/>
          <p:cNvSpPr/>
          <p:nvPr/>
        </p:nvSpPr>
        <p:spPr>
          <a:xfrm>
            <a:off x="355600" y="347663"/>
            <a:ext cx="8432800" cy="2352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675" y="320675"/>
            <a:ext cx="8502650" cy="6216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>
          <a:xfrm rot="5400000">
            <a:off x="5598319" y="3310731"/>
            <a:ext cx="5943600" cy="236538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CA" noProof="0" smtClean="0"/>
              <a:t>Click icon to add picture</a:t>
            </a:r>
            <a:endParaRPr noProof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25BCF53E-4418-394C-A783-13E69A2A7231}" type="datetime1">
              <a:rPr lang="en-US"/>
              <a:pPr/>
              <a:t>9/26/2015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135AF45-5141-314B-B3B9-4F9C76C64B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23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65BCB9-70C7-4D45-8F46-B5F74BD8C2C9}" type="datetime1">
              <a:rPr lang="en-US"/>
              <a:pPr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FEEF2-45A9-544F-B376-58E9138199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1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/>
          <p:cNvSpPr/>
          <p:nvPr/>
        </p:nvSpPr>
        <p:spPr>
          <a:xfrm>
            <a:off x="347663" y="363538"/>
            <a:ext cx="844073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Picture 12" descr="VerticalRigh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0" y="457200"/>
            <a:ext cx="1546225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 rot="5400000">
            <a:off x="4074319" y="3369469"/>
            <a:ext cx="5943600" cy="11906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675" y="320675"/>
            <a:ext cx="8502650" cy="6216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1ED5AB-CD43-3A4D-9B80-47D49DAF0A8A}" type="datetime1">
              <a:rPr lang="en-US"/>
              <a:pPr/>
              <a:t>9/26/2015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54E45-620F-604C-9D14-FA3BD55C10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4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1431D3-9843-6D4B-8DD1-976C4324EB18}" type="datetime1">
              <a:rPr lang="en-US"/>
              <a:pPr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4FA18-F0A4-AE43-911B-07A593EF6A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8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/>
          <p:cNvSpPr/>
          <p:nvPr/>
        </p:nvSpPr>
        <p:spPr>
          <a:xfrm>
            <a:off x="327025" y="363538"/>
            <a:ext cx="8439150" cy="25177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5" name="Picture 12" descr="SectionHeaderLef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457200"/>
            <a:ext cx="2217738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20675" y="320675"/>
            <a:ext cx="8502650" cy="6216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>
          <a:xfrm rot="5400000">
            <a:off x="-223043" y="3369468"/>
            <a:ext cx="5943600" cy="119063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E32DAB-6758-3C47-86D2-683F891CB838}" type="datetime1">
              <a:rPr lang="en-US"/>
              <a:pPr/>
              <a:t>9/26/2015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88" y="6492875"/>
            <a:ext cx="533400" cy="365125"/>
          </a:xfrm>
        </p:spPr>
        <p:txBody>
          <a:bodyPr tIns="45720" bIns="45720"/>
          <a:lstStyle>
            <a:lvl1pPr algn="ctr">
              <a:defRPr sz="1100" b="1">
                <a:solidFill>
                  <a:srgbClr val="A6A6A6"/>
                </a:solidFill>
              </a:defRPr>
            </a:lvl1pPr>
          </a:lstStyle>
          <a:p>
            <a:fld id="{6C759FA3-5BDA-8C4A-9C34-EE897F589D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4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9CC741-6789-9947-8823-2875129B1F2D}" type="datetime1">
              <a:rPr lang="en-US"/>
              <a:pPr/>
              <a:t>9/26/2015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222F8-E4EF-E945-B865-90E5746B8C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0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885281" y="4483894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E73B12-DF14-A341-96BC-695B44CA23CF}" type="datetime1">
              <a:rPr lang="en-US"/>
              <a:pPr/>
              <a:t>9/26/2015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C7A13-7465-CB45-9821-FE8EBD19E4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13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85EB96E0-6C8C-B04C-9236-22C5CAB1245C}" type="datetime1">
              <a:rPr lang="en-US"/>
              <a:pPr/>
              <a:t>9/26/2015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ACE0883-FF92-0940-A1FC-384BE407A3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2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BF06E1B0-0701-EC4D-B04F-0CD48CAC0224}" type="datetime1">
              <a:rPr lang="en-US"/>
              <a:pPr/>
              <a:t>9/26/2015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D48632E5-A64A-DE45-AC16-B51646783A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92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35D1648D-EB09-8247-9E41-59D958686488}" type="datetime1">
              <a:rPr lang="en-US"/>
              <a:pPr/>
              <a:t>9/26/2015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525AD0BA-A917-844C-8CE0-F9A27F2607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27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684828-89E7-3F42-8C00-1638D3467AAF}" type="datetime1">
              <a:rPr lang="en-US"/>
              <a:pPr/>
              <a:t>9/26/2015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2C453-A1E6-5644-AFC6-77A806F80A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01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RunningTop-R.jp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229600" cy="138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5613"/>
            <a:ext cx="7824787" cy="1323975"/>
          </a:xfrm>
          <a:prstGeom prst="rect">
            <a:avLst/>
          </a:prstGeom>
          <a:effectLst/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0" y="2286000"/>
            <a:ext cx="6197600" cy="384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9725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A6A6A6"/>
                </a:solidFill>
                <a:latin typeface="Calibri" charset="0"/>
              </a:defRPr>
            </a:lvl1pPr>
          </a:lstStyle>
          <a:p>
            <a:fld id="{14FFBDC0-7F8D-064C-8B30-76009F7AAA49}" type="datetime1">
              <a:rPr lang="en-US"/>
              <a:pPr/>
              <a:t>9/26/2015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7500" y="6492875"/>
            <a:ext cx="34163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b="1">
                <a:solidFill>
                  <a:srgbClr val="A6A6A6"/>
                </a:solidFill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9413" y="6149975"/>
            <a:ext cx="533400" cy="365125"/>
          </a:xfrm>
          <a:prstGeom prst="rect">
            <a:avLst/>
          </a:prstGeom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1"/>
                </a:solidFill>
                <a:latin typeface="Calibri" charset="0"/>
              </a:defRPr>
            </a:lvl1pPr>
          </a:lstStyle>
          <a:p>
            <a:fld id="{975910F6-5947-A04A-A2AC-C73A15533D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675" y="320675"/>
            <a:ext cx="8502650" cy="621665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1841500"/>
            <a:ext cx="8229600" cy="119063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sto MT" charset="0"/>
              <a:ea typeface="ＭＳ Ｐゴシック" charset="0"/>
              <a:cs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2" r:id="rId2"/>
    <p:sldLayoutId id="2147483690" r:id="rId3"/>
    <p:sldLayoutId id="2147483683" r:id="rId4"/>
    <p:sldLayoutId id="2147483691" r:id="rId5"/>
    <p:sldLayoutId id="2147483684" r:id="rId6"/>
    <p:sldLayoutId id="2147483685" r:id="rId7"/>
    <p:sldLayoutId id="2147483686" r:id="rId8"/>
    <p:sldLayoutId id="2147483687" r:id="rId9"/>
    <p:sldLayoutId id="2147483692" r:id="rId10"/>
    <p:sldLayoutId id="2147483693" r:id="rId11"/>
    <p:sldLayoutId id="2147483694" r:id="rId12"/>
    <p:sldLayoutId id="2147483688" r:id="rId13"/>
    <p:sldLayoutId id="2147483695" r:id="rId14"/>
  </p:sldLayoutIdLst>
  <p:txStyles>
    <p:titleStyle>
      <a:lvl1pPr algn="r" rtl="0" fontAlgn="base">
        <a:lnSpc>
          <a:spcPts val="5400"/>
        </a:lnSpc>
        <a:spcBef>
          <a:spcPct val="0"/>
        </a:spcBef>
        <a:spcAft>
          <a:spcPct val="0"/>
        </a:spcAft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r" rtl="0" fontAlgn="base">
        <a:lnSpc>
          <a:spcPts val="5400"/>
        </a:lnSpc>
        <a:spcBef>
          <a:spcPct val="0"/>
        </a:spcBef>
        <a:spcAft>
          <a:spcPct val="0"/>
        </a:spcAft>
        <a:defRPr sz="52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2pPr>
      <a:lvl3pPr algn="r" rtl="0" fontAlgn="base">
        <a:lnSpc>
          <a:spcPts val="5400"/>
        </a:lnSpc>
        <a:spcBef>
          <a:spcPct val="0"/>
        </a:spcBef>
        <a:spcAft>
          <a:spcPct val="0"/>
        </a:spcAft>
        <a:defRPr sz="52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3pPr>
      <a:lvl4pPr algn="r" rtl="0" fontAlgn="base">
        <a:lnSpc>
          <a:spcPts val="5400"/>
        </a:lnSpc>
        <a:spcBef>
          <a:spcPct val="0"/>
        </a:spcBef>
        <a:spcAft>
          <a:spcPct val="0"/>
        </a:spcAft>
        <a:defRPr sz="52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4pPr>
      <a:lvl5pPr algn="r" rtl="0" fontAlgn="base">
        <a:lnSpc>
          <a:spcPts val="5400"/>
        </a:lnSpc>
        <a:spcBef>
          <a:spcPct val="0"/>
        </a:spcBef>
        <a:spcAft>
          <a:spcPct val="0"/>
        </a:spcAft>
        <a:defRPr sz="52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5pPr>
      <a:lvl6pPr marL="457200" algn="r" rtl="0" fontAlgn="base">
        <a:lnSpc>
          <a:spcPts val="5400"/>
        </a:lnSpc>
        <a:spcBef>
          <a:spcPct val="0"/>
        </a:spcBef>
        <a:spcAft>
          <a:spcPct val="0"/>
        </a:spcAft>
        <a:defRPr sz="52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6pPr>
      <a:lvl7pPr marL="914400" algn="r" rtl="0" fontAlgn="base">
        <a:lnSpc>
          <a:spcPts val="5400"/>
        </a:lnSpc>
        <a:spcBef>
          <a:spcPct val="0"/>
        </a:spcBef>
        <a:spcAft>
          <a:spcPct val="0"/>
        </a:spcAft>
        <a:defRPr sz="52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7pPr>
      <a:lvl8pPr marL="1371600" algn="r" rtl="0" fontAlgn="base">
        <a:lnSpc>
          <a:spcPts val="5400"/>
        </a:lnSpc>
        <a:spcBef>
          <a:spcPct val="0"/>
        </a:spcBef>
        <a:spcAft>
          <a:spcPct val="0"/>
        </a:spcAft>
        <a:defRPr sz="52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8pPr>
      <a:lvl9pPr marL="1828800" algn="r" rtl="0" fontAlgn="base">
        <a:lnSpc>
          <a:spcPts val="5400"/>
        </a:lnSpc>
        <a:spcBef>
          <a:spcPct val="0"/>
        </a:spcBef>
        <a:spcAft>
          <a:spcPct val="0"/>
        </a:spcAft>
        <a:defRPr sz="5200">
          <a:solidFill>
            <a:schemeClr val="bg1"/>
          </a:solidFill>
          <a:latin typeface="Calisto MT" charset="0"/>
          <a:ea typeface="ＭＳ Ｐゴシック" charset="0"/>
          <a:cs typeface="ＭＳ Ｐゴシック" charset="0"/>
        </a:defRPr>
      </a:lvl9pPr>
    </p:titleStyle>
    <p:bodyStyle>
      <a:lvl1pPr marL="282575" indent="-282575" algn="l" rtl="0" fontAlgn="base">
        <a:spcBef>
          <a:spcPts val="18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n"/>
        <a:defRPr sz="2000" kern="12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577850" indent="-295275" algn="l" rtl="0" fontAlgn="base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n"/>
        <a:defRPr kern="1200">
          <a:solidFill>
            <a:srgbClr val="262626"/>
          </a:solidFill>
          <a:latin typeface="+mn-lt"/>
          <a:ea typeface="ＭＳ Ｐゴシック" charset="0"/>
          <a:cs typeface="+mn-cs"/>
        </a:defRPr>
      </a:lvl2pPr>
      <a:lvl3pPr marL="8604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n"/>
        <a:defRPr kern="1200">
          <a:solidFill>
            <a:srgbClr val="262626"/>
          </a:solidFill>
          <a:latin typeface="+mn-lt"/>
          <a:ea typeface="ＭＳ Ｐゴシック" charset="0"/>
          <a:cs typeface="+mn-cs"/>
        </a:defRPr>
      </a:lvl3pPr>
      <a:lvl4pPr marL="1143000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n"/>
        <a:defRPr kern="1200">
          <a:solidFill>
            <a:srgbClr val="262626"/>
          </a:solidFill>
          <a:latin typeface="+mn-lt"/>
          <a:ea typeface="ＭＳ Ｐゴシック" charset="0"/>
          <a:cs typeface="+mn-cs"/>
        </a:defRPr>
      </a:lvl4pPr>
      <a:lvl5pPr marL="142557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n"/>
        <a:defRPr kern="1200">
          <a:solidFill>
            <a:srgbClr val="262626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composants</a:t>
            </a:r>
            <a:r>
              <a:rPr lang="en-US" dirty="0" smtClean="0"/>
              <a:t> </a:t>
            </a:r>
            <a:r>
              <a:rPr lang="en-US" dirty="0" err="1" smtClean="0"/>
              <a:t>d’une</a:t>
            </a:r>
            <a:r>
              <a:rPr lang="en-US" dirty="0" smtClean="0"/>
              <a:t> </a:t>
            </a:r>
            <a:r>
              <a:rPr lang="en-US" dirty="0" err="1" smtClean="0"/>
              <a:t>réaction</a:t>
            </a:r>
            <a:r>
              <a:rPr lang="en-US" dirty="0" smtClean="0"/>
              <a:t> </a:t>
            </a:r>
            <a:r>
              <a:rPr lang="en-US" dirty="0" err="1" smtClean="0"/>
              <a:t>chimique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442" y="2251882"/>
            <a:ext cx="7403925" cy="673061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 d’un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composé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442" y="3933056"/>
            <a:ext cx="2448272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2500" dirty="0" err="1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réactifs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les substances qui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vont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réagir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ensemble pour former le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produit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4024" y="3958366"/>
            <a:ext cx="44895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en-US" sz="25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produit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le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résultat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réaction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entre les </a:t>
            </a:r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réactifs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0442" y="3958366"/>
            <a:ext cx="2363366" cy="1990626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10574" y="2973190"/>
            <a:ext cx="36487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2Cl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↔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BeCl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94024" y="3994370"/>
            <a:ext cx="3674320" cy="82577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699792" y="2973190"/>
            <a:ext cx="1871413" cy="584775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076056" y="2973190"/>
            <a:ext cx="1115946" cy="5847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Curved Connector 17"/>
          <p:cNvCxnSpPr>
            <a:stCxn id="15" idx="1"/>
            <a:endCxn id="5" idx="0"/>
          </p:cNvCxnSpPr>
          <p:nvPr/>
        </p:nvCxnSpPr>
        <p:spPr>
          <a:xfrm rot="10800000" flipV="1">
            <a:off x="1704578" y="3265578"/>
            <a:ext cx="995214" cy="667478"/>
          </a:xfrm>
          <a:prstGeom prst="curvedConnector2">
            <a:avLst/>
          </a:prstGeom>
          <a:ln>
            <a:solidFill>
              <a:schemeClr val="accent3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16" idx="2"/>
            <a:endCxn id="12" idx="0"/>
          </p:cNvCxnSpPr>
          <p:nvPr/>
        </p:nvCxnSpPr>
        <p:spPr>
          <a:xfrm rot="16200000" flipH="1">
            <a:off x="5514404" y="3677589"/>
            <a:ext cx="436405" cy="197155"/>
          </a:xfrm>
          <a:prstGeom prst="curvedConnector3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39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 animBg="1"/>
      <p:bldP spid="11" grpId="0"/>
      <p:bldP spid="12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i="1" u="sng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</a:rPr>
              <a:t/>
            </a:r>
            <a:br>
              <a:rPr lang="fr-CA" b="1" i="1" u="sng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</a:rPr>
            </a:br>
            <a:r>
              <a:rPr lang="fr-CA" b="1" i="1" u="sng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</a:rPr>
              <a:t>Réaction </a:t>
            </a:r>
            <a:r>
              <a:rPr lang="fr-CA" b="1" i="1" u="sng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</a:rPr>
              <a:t>exothermique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Calisto MT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95536" y="2286000"/>
            <a:ext cx="8352928" cy="3951312"/>
          </a:xfrm>
        </p:spPr>
        <p:txBody>
          <a:bodyPr/>
          <a:lstStyle/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fr-CA" sz="3200" dirty="0">
                <a:solidFill>
                  <a:srgbClr val="000090"/>
                </a:solidFill>
                <a:latin typeface="Calisto MT" charset="0"/>
              </a:rPr>
              <a:t>Une réaction chimique qui libère de </a:t>
            </a:r>
            <a:r>
              <a:rPr lang="fr-CA" sz="3200" dirty="0" smtClean="0">
                <a:solidFill>
                  <a:srgbClr val="000090"/>
                </a:solidFill>
                <a:latin typeface="Calisto MT" charset="0"/>
              </a:rPr>
              <a:t>l’énergie</a:t>
            </a:r>
            <a:endParaRPr lang="en-US" sz="3200" dirty="0" smtClean="0">
              <a:solidFill>
                <a:srgbClr val="000090"/>
              </a:solidFill>
              <a:latin typeface="Calisto MT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fr-CA" sz="3200" dirty="0" smtClean="0">
                <a:solidFill>
                  <a:srgbClr val="000090"/>
                </a:solidFill>
                <a:latin typeface="Calisto MT" charset="0"/>
              </a:rPr>
              <a:t>Ex</a:t>
            </a:r>
            <a:r>
              <a:rPr lang="fr-CA" sz="3200" dirty="0">
                <a:solidFill>
                  <a:srgbClr val="000090"/>
                </a:solidFill>
                <a:latin typeface="Calisto MT" charset="0"/>
              </a:rPr>
              <a:t> : (un métal alcalin dans </a:t>
            </a:r>
            <a:r>
              <a:rPr lang="fr-CA" sz="3200" dirty="0" smtClean="0">
                <a:solidFill>
                  <a:srgbClr val="000090"/>
                </a:solidFill>
                <a:latin typeface="Calisto MT" charset="0"/>
              </a:rPr>
              <a:t>l’eau)</a:t>
            </a:r>
            <a:endParaRPr lang="en-US" sz="3200" dirty="0">
              <a:solidFill>
                <a:srgbClr val="000090"/>
              </a:solidFill>
              <a:latin typeface="Calisto MT" charset="0"/>
            </a:endParaRPr>
          </a:p>
          <a:p>
            <a:endParaRPr lang="en-US" dirty="0">
              <a:latin typeface="Calisto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1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39553" y="455613"/>
            <a:ext cx="7944048" cy="1323975"/>
          </a:xfrm>
        </p:spPr>
        <p:txBody>
          <a:bodyPr/>
          <a:lstStyle/>
          <a:p>
            <a:r>
              <a:rPr lang="fr-CA" b="1" i="1" u="sng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</a:rPr>
              <a:t/>
            </a:r>
            <a:br>
              <a:rPr lang="fr-CA" b="1" i="1" u="sng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</a:rPr>
            </a:br>
            <a:r>
              <a:rPr lang="fr-CA" b="1" i="1" u="sng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sto MT" charset="0"/>
              </a:rPr>
              <a:t>Réaction endothermique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Calisto MT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3200" dirty="0">
                <a:solidFill>
                  <a:srgbClr val="000090"/>
                </a:solidFill>
                <a:latin typeface="Calisto MT" charset="0"/>
              </a:rPr>
              <a:t>Une réaction chimique qui absorbe de </a:t>
            </a:r>
            <a:r>
              <a:rPr lang="fr-CA" sz="3200" dirty="0" smtClean="0">
                <a:solidFill>
                  <a:srgbClr val="000090"/>
                </a:solidFill>
                <a:latin typeface="Calisto MT" charset="0"/>
              </a:rPr>
              <a:t>l’énergie</a:t>
            </a:r>
          </a:p>
          <a:p>
            <a:r>
              <a:rPr lang="fr-CA" sz="3200" dirty="0" smtClean="0">
                <a:solidFill>
                  <a:srgbClr val="000090"/>
                </a:solidFill>
                <a:latin typeface="Calisto MT" charset="0"/>
              </a:rPr>
              <a:t>Autrement dit, on doit insérer l’énergie</a:t>
            </a:r>
            <a:endParaRPr lang="en-US" sz="3200" dirty="0">
              <a:solidFill>
                <a:srgbClr val="000090"/>
              </a:solidFill>
              <a:latin typeface="Calisto MT" charset="0"/>
            </a:endParaRPr>
          </a:p>
          <a:p>
            <a:r>
              <a:rPr lang="fr-CA" sz="3200" dirty="0">
                <a:solidFill>
                  <a:srgbClr val="000090"/>
                </a:solidFill>
                <a:latin typeface="Calisto MT" charset="0"/>
              </a:rPr>
              <a:t>Ex : la photosynthèse  (l’énergie solaire est absorbée)</a:t>
            </a:r>
            <a:endParaRPr lang="en-US" sz="3200" dirty="0">
              <a:solidFill>
                <a:srgbClr val="000090"/>
              </a:solidFill>
              <a:latin typeface="Calisto MT" charset="0"/>
            </a:endParaRPr>
          </a:p>
          <a:p>
            <a:endParaRPr lang="en-US" dirty="0">
              <a:latin typeface="Calisto MT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Récapitulons</a:t>
            </a:r>
            <a:r>
              <a:rPr lang="en-US" sz="4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286000"/>
            <a:ext cx="8424936" cy="3840163"/>
          </a:xfrm>
        </p:spPr>
        <p:txBody>
          <a:bodyPr/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en-US" sz="31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réactifs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interagissent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pour former le </a:t>
            </a:r>
            <a:r>
              <a:rPr lang="en-US" sz="31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produit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réaction</a:t>
            </a:r>
            <a:r>
              <a:rPr lang="en-US" sz="31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exothermique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produit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l’énergie</a:t>
            </a:r>
            <a:endParaRPr lang="en-US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réaction</a:t>
            </a:r>
            <a:r>
              <a:rPr lang="en-US" sz="31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endothermique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absorbe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l’énergie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40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dex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217</TotalTime>
  <Words>86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Calisto MT</vt:lpstr>
      <vt:lpstr>ＭＳ Ｐゴシック</vt:lpstr>
      <vt:lpstr>Times New Roman</vt:lpstr>
      <vt:lpstr>Wingdings</vt:lpstr>
      <vt:lpstr>Codex</vt:lpstr>
      <vt:lpstr>Les composants d’une réaction chimique</vt:lpstr>
      <vt:lpstr> Réaction exothermique</vt:lpstr>
      <vt:lpstr> Réaction endothermique</vt:lpstr>
      <vt:lpstr>Récapitulons!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réactions chimiques</dc:title>
  <dc:creator>Microsoft Office User</dc:creator>
  <cp:lastModifiedBy>Jeff O'Keefe</cp:lastModifiedBy>
  <cp:revision>12</cp:revision>
  <dcterms:created xsi:type="dcterms:W3CDTF">2009-10-09T19:46:09Z</dcterms:created>
  <dcterms:modified xsi:type="dcterms:W3CDTF">2015-09-27T02:21:55Z</dcterms:modified>
</cp:coreProperties>
</file>