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55" r:id="rId3"/>
    <p:sldId id="353" r:id="rId4"/>
    <p:sldId id="357" r:id="rId5"/>
    <p:sldId id="371" r:id="rId6"/>
    <p:sldId id="372" r:id="rId7"/>
    <p:sldId id="373" r:id="rId8"/>
    <p:sldId id="356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FFFF"/>
    <a:srgbClr val="000000"/>
    <a:srgbClr val="FFFF99"/>
    <a:srgbClr val="EED2C7"/>
    <a:srgbClr val="FF5050"/>
    <a:srgbClr val="E9CF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-62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50CF6-27EB-41A0-9C84-34076BD6925D}" type="datetimeFigureOut">
              <a:rPr lang="en-CA" smtClean="0"/>
              <a:t>10/01/2018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883D4-5722-4250-B091-0AD3656625B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384492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D3B73E-CA9C-4568-80F7-7D43C75C83DB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5546A8B-9A56-4591-A59D-49121D9417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4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7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171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82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9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2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004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22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631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56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3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8482-A743-4F07-A79A-6AFE07D89A39}" type="datetimeFigureOut">
              <a:rPr lang="en-US" smtClean="0"/>
              <a:t>1/10/2018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A6016-4E96-46C0-970F-5283C897F7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EE5Non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7506" y="1122363"/>
            <a:ext cx="9836989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5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 interne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 Terre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167391"/>
          </a:xfrm>
        </p:spPr>
        <p:txBody>
          <a:bodyPr>
            <a:no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Géologie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401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031" y="180109"/>
            <a:ext cx="11250769" cy="942109"/>
          </a:xfrm>
        </p:spPr>
        <p:txBody>
          <a:bodyPr>
            <a:normAutofit/>
          </a:bodyPr>
          <a:lstStyle/>
          <a:p>
            <a:pPr algn="ctr"/>
            <a:r>
              <a:rPr lang="en-CA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L’intérieur</a:t>
            </a:r>
            <a:r>
              <a:rPr lang="en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la Terre</a:t>
            </a:r>
            <a:endParaRPr lang="en-C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8326" y="2133781"/>
            <a:ext cx="5186100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endParaRPr lang="en-CA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1. Le </a:t>
            </a:r>
            <a:r>
              <a:rPr lang="en-CA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interne</a:t>
            </a:r>
          </a:p>
          <a:p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2. Le </a:t>
            </a:r>
            <a:r>
              <a:rPr lang="en-CA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externe</a:t>
            </a: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www.alloprof.qc.ca/BV/PublishingImages/pages/s1326/s1326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68" y="1962003"/>
            <a:ext cx="4948980" cy="472056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88326" y="3657275"/>
            <a:ext cx="5943599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CA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manteau</a:t>
            </a:r>
            <a:endParaRPr lang="en-CA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3. </a:t>
            </a: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CA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manteau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inférieur</a:t>
            </a:r>
            <a:endParaRPr lang="en-CA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4. Le </a:t>
            </a:r>
            <a:r>
              <a:rPr lang="en-CA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manteau</a:t>
            </a:r>
            <a:r>
              <a:rPr lang="en-CA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supérieur</a:t>
            </a:r>
            <a:endParaRPr lang="en-CA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8325" y="5180769"/>
            <a:ext cx="594359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La </a:t>
            </a:r>
            <a:r>
              <a:rPr lang="en-CA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croûte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CA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terrestre</a:t>
            </a:r>
            <a:endParaRPr lang="en-CA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2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4" y="249383"/>
            <a:ext cx="12102353" cy="1014641"/>
          </a:xfrm>
        </p:spPr>
        <p:txBody>
          <a:bodyPr>
            <a:normAutofit/>
          </a:bodyPr>
          <a:lstStyle/>
          <a:p>
            <a:pPr algn="ctr"/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croûte terrestre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427" y="5393340"/>
            <a:ext cx="975419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croûte continentale - Épaisseur d’entre 30 km et 100 km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4427" y="967747"/>
            <a:ext cx="1196314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FR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croûte terrestre est la </a:t>
            </a:r>
            <a:r>
              <a:rPr lang="fr-FR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mince couche </a:t>
            </a:r>
            <a:r>
              <a:rPr lang="fr-FR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externe de la </a:t>
            </a:r>
            <a:r>
              <a:rPr lang="fr-FR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Terre.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composée </a:t>
            </a:r>
            <a:r>
              <a:rPr lang="fr-FR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principalement de roches</a:t>
            </a:r>
            <a:r>
              <a:rPr lang="fr-FR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 du volume de la planète </a:t>
            </a:r>
            <a:endParaRPr lang="fr-CA" sz="31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427" y="6054698"/>
            <a:ext cx="975419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fr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croûte océanique </a:t>
            </a: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Épaisseur d’environ </a:t>
            </a:r>
            <a:r>
              <a:rPr lang="fr-CA" sz="31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CA" sz="3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km</a:t>
            </a:r>
          </a:p>
        </p:txBody>
      </p:sp>
      <p:pic>
        <p:nvPicPr>
          <p:cNvPr id="1028" name="Picture 4" descr="https://eoimages.gsfc.nasa.gov/images/imagerecords/78000/78349/arctic_vir_201214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1" t="6366" r="5996" b="6691"/>
          <a:stretch/>
        </p:blipFill>
        <p:spPr bwMode="auto">
          <a:xfrm>
            <a:off x="8087264" y="1729494"/>
            <a:ext cx="3562709" cy="3502325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oimages.gsfc.nasa.gov/images/imagerecords/91000/91507/ISS051-E-128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400" y="2652762"/>
            <a:ext cx="3872961" cy="2581974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peedboat racing along the open sea : Stock Phot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548" b="28143"/>
          <a:stretch/>
        </p:blipFill>
        <p:spPr bwMode="auto">
          <a:xfrm>
            <a:off x="1085637" y="2649845"/>
            <a:ext cx="2800860" cy="2579057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6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517841" y="2486666"/>
            <a:ext cx="4629336" cy="4295971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25365" y="3955312"/>
            <a:ext cx="2592476" cy="2827325"/>
          </a:xfrm>
          <a:prstGeom prst="rect">
            <a:avLst/>
          </a:prstGeom>
          <a:solidFill>
            <a:srgbClr val="FFFFFF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412" y="1068470"/>
            <a:ext cx="1214717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situé 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sous la croûte </a:t>
            </a: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terrestre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formé 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roches solides (directement sous la croûte terrestre) et de roches en fusion (au-dessus du noyau</a:t>
            </a: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constitue près de 81 % du volume de la Terre</a:t>
            </a:r>
            <a:endParaRPr lang="fr-CA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24" y="249383"/>
            <a:ext cx="12102353" cy="1014641"/>
          </a:xfrm>
        </p:spPr>
        <p:txBody>
          <a:bodyPr>
            <a:normAutofit/>
          </a:bodyPr>
          <a:lstStyle/>
          <a:p>
            <a:pPr algn="ctr"/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manteau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824" y="3567255"/>
            <a:ext cx="35868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manteau </a:t>
            </a: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supérieur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formée de roches en fusion (</a:t>
            </a: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magma)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entoure 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noyau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épaisseur 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d'environ 2100 km</a:t>
            </a:r>
            <a:endParaRPr lang="fr-F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upload.wikimedia.org/wikipedia/commons/thumb/5/58/Slice_earth.svg/509px-Slice_earth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8952" y="2251179"/>
            <a:ext cx="484822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25365" y="3907813"/>
            <a:ext cx="258242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Croûte continentale</a:t>
            </a:r>
            <a:endParaRPr lang="fr-F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5365" y="4399678"/>
            <a:ext cx="24744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Croûte océanique</a:t>
            </a:r>
            <a:endParaRPr lang="fr-F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5365" y="4891543"/>
            <a:ext cx="24744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Manteau supérieur</a:t>
            </a:r>
            <a:endParaRPr lang="fr-F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25365" y="5383408"/>
            <a:ext cx="24744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Manteau inférieur</a:t>
            </a:r>
            <a:endParaRPr lang="fr-F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5365" y="5875273"/>
            <a:ext cx="24744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Noyau extérieur</a:t>
            </a:r>
            <a:endParaRPr lang="fr-F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5365" y="6367139"/>
            <a:ext cx="24744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Noyau intérieur</a:t>
            </a:r>
            <a:endParaRPr lang="fr-FR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88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412" y="1068470"/>
            <a:ext cx="5826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formant 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centre de la </a:t>
            </a: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partie la plus chaude de la </a:t>
            </a: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824" y="249383"/>
            <a:ext cx="12102353" cy="1014641"/>
          </a:xfrm>
        </p:spPr>
        <p:txBody>
          <a:bodyPr>
            <a:normAutofit/>
          </a:bodyPr>
          <a:lstStyle/>
          <a:p>
            <a:pPr algn="ctr"/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noyau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10366" y="2987693"/>
            <a:ext cx="377082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noyau interne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olide</a:t>
            </a:r>
            <a:endParaRPr lang="fr-F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température 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peut y atteindre plus de </a:t>
            </a: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6000ºC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épaisseur d’environ 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1200 km.</a:t>
            </a:r>
            <a:endParaRPr lang="fr-F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13" y="2987693"/>
            <a:ext cx="37708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noyau externe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iquide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 d’environ 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3800 </a:t>
            </a: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ºC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épaisseur 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d’environ 2300 </a:t>
            </a:r>
            <a:r>
              <a:rPr lang="fr-F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  <a:r>
              <a:rPr lang="fr-F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3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25419" y="1068470"/>
            <a:ext cx="44438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formé de fer et de nickel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r-FR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17% du volume </a:t>
            </a:r>
            <a:r>
              <a:rPr lang="fr-FR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terrestre</a:t>
            </a:r>
            <a:endParaRPr lang="fr-FR" sz="3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upload.wikimedia.org/wikipedia/commons/thumb/b/bc/Dimensionsglobe.jpg/450px-Dimensionsglo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933" y="2783425"/>
            <a:ext cx="4286250" cy="2962276"/>
          </a:xfrm>
          <a:prstGeom prst="rect">
            <a:avLst/>
          </a:prstGeom>
          <a:noFill/>
          <a:ln>
            <a:solidFill>
              <a:srgbClr val="0033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404534" y="5850015"/>
            <a:ext cx="53829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 respectives des différentes couches </a:t>
            </a:r>
            <a:r>
              <a:rPr lang="fr-FR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températures </a:t>
            </a:r>
            <a:r>
              <a:rPr lang="fr-FR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approximatives qui y règnent.</a:t>
            </a:r>
            <a:endParaRPr lang="fr-FR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D’autres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divisions des couches de la Terre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1230" y="1609724"/>
            <a:ext cx="589504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plaques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tectoniques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lithosphère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composée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l’écorce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du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manteaux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supérieur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lithosphère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flotte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sur </a:t>
            </a:r>
            <a:r>
              <a:rPr lang="en-US" sz="31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asthénosphère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couche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partiellement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fondu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manteaux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supérieur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température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9" t="22665" r="4213" b="17221"/>
          <a:stretch/>
        </p:blipFill>
        <p:spPr>
          <a:xfrm>
            <a:off x="85725" y="1609723"/>
            <a:ext cx="6125504" cy="4501877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350201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courants de convection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7697" y="1719300"/>
            <a:ext cx="629756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courants de convection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consistent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soulèvement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magma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rechauffé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qui,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ensuite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refroidit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nouveau pour </a:t>
            </a:r>
            <a:r>
              <a:rPr lang="en-US" sz="3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être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rechauffé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 </a:t>
            </a:r>
            <a:r>
              <a:rPr lang="en-US" sz="31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courants de convection </a:t>
            </a:r>
            <a:r>
              <a:rPr lang="en-US" sz="3100" b="1" i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mantelliques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une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force responsible du </a:t>
            </a:r>
            <a:r>
              <a:rPr lang="en-US" sz="3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mouvement</a:t>
            </a: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des plaques. 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44" t="19906" r="6763" b="13870"/>
          <a:stretch/>
        </p:blipFill>
        <p:spPr>
          <a:xfrm>
            <a:off x="90289" y="1550020"/>
            <a:ext cx="5427408" cy="4724376"/>
          </a:xfrm>
          <a:prstGeom prst="rect">
            <a:avLst/>
          </a:prstGeom>
          <a:ln>
            <a:solidFill>
              <a:srgbClr val="003300"/>
            </a:solidFill>
          </a:ln>
        </p:spPr>
      </p:pic>
    </p:spTree>
    <p:extLst>
      <p:ext uri="{BB962C8B-B14F-4D97-AF65-F5344CB8AC3E}">
        <p14:creationId xmlns:p14="http://schemas.microsoft.com/office/powerpoint/2010/main" val="40696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824" y="249383"/>
            <a:ext cx="12102353" cy="1014641"/>
          </a:xfrm>
        </p:spPr>
        <p:txBody>
          <a:bodyPr>
            <a:normAutofit/>
          </a:bodyPr>
          <a:lstStyle/>
          <a:p>
            <a:pPr algn="ctr"/>
            <a:r>
              <a:rPr lang="fr-C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Récapitulons!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3" t="16924" r="11981" b="26968"/>
          <a:stretch/>
        </p:blipFill>
        <p:spPr>
          <a:xfrm>
            <a:off x="2425460" y="1662054"/>
            <a:ext cx="7341080" cy="3174521"/>
          </a:xfrm>
          <a:prstGeom prst="rect">
            <a:avLst/>
          </a:prstGeom>
          <a:ln>
            <a:solidFill>
              <a:srgbClr val="0033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212348" y="5234605"/>
            <a:ext cx="35852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hlinkClick r:id="rId3"/>
              </a:rPr>
              <a:t>http://bit.ly/2EE5Non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1125748" y="5234605"/>
            <a:ext cx="7086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Essayez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les questions sur le site web </a:t>
            </a:r>
            <a:r>
              <a:rPr lang="en-CA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suivant</a:t>
            </a:r>
            <a:r>
              <a:rPr lang="en-CA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92694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5652</TotalTime>
  <Words>316</Words>
  <Application>Microsoft Office PowerPoint</Application>
  <PresentationFormat>Custom</PresentationFormat>
  <Paragraphs>55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La structure interne de la Terre</vt:lpstr>
      <vt:lpstr>L’intérieur de la Terre</vt:lpstr>
      <vt:lpstr>La croûte terrestre</vt:lpstr>
      <vt:lpstr>Le manteau</vt:lpstr>
      <vt:lpstr>Le noyau</vt:lpstr>
      <vt:lpstr>D’autres divisions des couches de la Terre</vt:lpstr>
      <vt:lpstr>Les courants de convection</vt:lpstr>
      <vt:lpstr>Récapitulons!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composés 2</dc:title>
  <dc:creator>Jeff O'Keefe</dc:creator>
  <cp:lastModifiedBy>SD22</cp:lastModifiedBy>
  <cp:revision>524</cp:revision>
  <cp:lastPrinted>2015-10-30T20:00:59Z</cp:lastPrinted>
  <dcterms:created xsi:type="dcterms:W3CDTF">2014-10-10T03:39:54Z</dcterms:created>
  <dcterms:modified xsi:type="dcterms:W3CDTF">2018-01-10T19:01:41Z</dcterms:modified>
</cp:coreProperties>
</file>