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55" r:id="rId3"/>
    <p:sldId id="353" r:id="rId4"/>
    <p:sldId id="356" r:id="rId5"/>
    <p:sldId id="357" r:id="rId6"/>
    <p:sldId id="358" r:id="rId7"/>
    <p:sldId id="360" r:id="rId8"/>
    <p:sldId id="359" r:id="rId9"/>
    <p:sldId id="363" r:id="rId10"/>
    <p:sldId id="362" r:id="rId11"/>
    <p:sldId id="364" r:id="rId12"/>
    <p:sldId id="366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0000"/>
    <a:srgbClr val="FFFF99"/>
    <a:srgbClr val="FFFFFF"/>
    <a:srgbClr val="EED2C7"/>
    <a:srgbClr val="FF5050"/>
    <a:srgbClr val="E9C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9" d="100"/>
          <a:sy n="69" d="100"/>
        </p:scale>
        <p:origin x="-168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50CF6-27EB-41A0-9C84-34076BD6925D}" type="datetimeFigureOut">
              <a:rPr lang="en-CA" smtClean="0"/>
              <a:t>10/12/2015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883D4-5722-4250-B091-0AD3656625B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38449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0D3B73E-CA9C-4568-80F7-7D43C75C83DB}" type="datetimeFigureOut">
              <a:rPr lang="en-US" smtClean="0"/>
              <a:t>12/10/2015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5546A8B-9A56-4591-A59D-49121D9417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044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070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171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82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946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794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12/10/2015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021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12/10/2015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004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12/10/2015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228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12/10/2015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20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12/10/2015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631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12/10/2015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562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38482-A743-4F07-A79A-6AFE07D89A39}" type="datetimeFigureOut">
              <a:rPr lang="en-US" smtClean="0"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86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Evidence for Continental Drift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67391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PowerPoint 12.1</a:t>
            </a:r>
          </a:p>
        </p:txBody>
      </p:sp>
    </p:spTree>
    <p:extLst>
      <p:ext uri="{BB962C8B-B14F-4D97-AF65-F5344CB8AC3E}">
        <p14:creationId xmlns:p14="http://schemas.microsoft.com/office/powerpoint/2010/main" val="134016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936" y="180110"/>
            <a:ext cx="11132128" cy="803564"/>
          </a:xfrm>
        </p:spPr>
        <p:txBody>
          <a:bodyPr>
            <a:normAutofit/>
          </a:bodyPr>
          <a:lstStyle/>
          <a:p>
            <a:pPr algn="ctr"/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Evidence and Consequences of Plate Tectonic Theory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319" y="1692889"/>
            <a:ext cx="4572000" cy="3057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 t="10780" r="5976" b="10986"/>
          <a:stretch/>
        </p:blipFill>
        <p:spPr bwMode="auto">
          <a:xfrm>
            <a:off x="0" y="880234"/>
            <a:ext cx="6525491" cy="46828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5596369"/>
            <a:ext cx="1208116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Volcanoes and earthquakes often occur at plate boundaries due to friction and collisions between 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plates.  </a:t>
            </a:r>
          </a:p>
          <a:p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“Ring of Fire” on Pacific coastlines is so named due to this phenomenon.</a:t>
            </a: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00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1"/>
            <a:ext cx="10515600" cy="1035194"/>
          </a:xfrm>
        </p:spPr>
        <p:txBody>
          <a:bodyPr/>
          <a:lstStyle/>
          <a:p>
            <a:pPr algn="ctr"/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Volcanoes and Hot Spots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0106" y="4740617"/>
            <a:ext cx="1181792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Volcanoes can also occur over </a:t>
            </a:r>
            <a:r>
              <a:rPr lang="en-CA" sz="31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hot spots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 is the case of the Hawaiian Islands.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Scientists think that the Hawaiian Islands formed as the Pacific Plate moved toward the north-west over a hot spot. 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7" y="1001856"/>
            <a:ext cx="3105150" cy="3219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390" name="Picture 6" descr="A diagram illustrates the hotspot area of the crust in cross-section and states that the motion of the overtopping Pacific Plate in the lithosphere expands the plume head in the asthenosphere by dragging it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7" r="1217" b="4163"/>
          <a:stretch/>
        </p:blipFill>
        <p:spPr bwMode="auto">
          <a:xfrm>
            <a:off x="4217840" y="1001857"/>
            <a:ext cx="7018196" cy="3517970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08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8546"/>
            <a:ext cx="10515600" cy="1163782"/>
          </a:xfrm>
        </p:spPr>
        <p:txBody>
          <a:bodyPr>
            <a:normAutofit/>
          </a:bodyPr>
          <a:lstStyle/>
          <a:p>
            <a:pPr algn="ctr"/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28256"/>
            <a:ext cx="12067309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Earth’s crust is divided into </a:t>
            </a:r>
            <a:r>
              <a:rPr lang="en-CA" sz="31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tectonic plates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that move around on top of a molten layer.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Plate Tectonic Theory (formerly known as Continental Drift Theory) is supported by several factors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shape of continents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Geological and rock similarities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Fossil similarities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Climatic similarities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CA" sz="31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Mid-Atlantic Ridge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a divergent oceanic-oceanic plate boundary at which new rock surfaces, solidifies, and pushes older rock to either side.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31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Magnetic striping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supports this principle.</a:t>
            </a:r>
          </a:p>
        </p:txBody>
      </p:sp>
    </p:spTree>
    <p:extLst>
      <p:ext uri="{BB962C8B-B14F-4D97-AF65-F5344CB8AC3E}">
        <p14:creationId xmlns:p14="http://schemas.microsoft.com/office/powerpoint/2010/main" val="3880832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0109"/>
            <a:ext cx="10515600" cy="942109"/>
          </a:xfrm>
        </p:spPr>
        <p:txBody>
          <a:bodyPr>
            <a:normAutofit/>
          </a:bodyPr>
          <a:lstStyle/>
          <a:p>
            <a:pPr algn="ctr"/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Continental Drift Theory?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031" y="1186222"/>
            <a:ext cx="1165164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ontinents 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not 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always been 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their present locations but have “drifted” there over millions 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years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4" t="14740" r="17677" b="11789"/>
          <a:stretch/>
        </p:blipFill>
        <p:spPr bwMode="auto">
          <a:xfrm>
            <a:off x="290946" y="2232662"/>
            <a:ext cx="2646218" cy="2243776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8" t="6056" r="5458" b="6056"/>
          <a:stretch/>
        </p:blipFill>
        <p:spPr bwMode="auto">
          <a:xfrm>
            <a:off x="3048001" y="2232662"/>
            <a:ext cx="2646218" cy="22437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0" t="7923" r="6335" b="7923"/>
          <a:stretch/>
        </p:blipFill>
        <p:spPr bwMode="auto">
          <a:xfrm>
            <a:off x="5828495" y="2232662"/>
            <a:ext cx="2706951" cy="22437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3" t="6498" r="8801" b="10194"/>
          <a:stretch/>
        </p:blipFill>
        <p:spPr bwMode="auto">
          <a:xfrm>
            <a:off x="8664406" y="2232662"/>
            <a:ext cx="2799144" cy="22437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t="12295" r="11096" b="7341"/>
          <a:stretch/>
        </p:blipFill>
        <p:spPr bwMode="auto">
          <a:xfrm>
            <a:off x="4280268" y="4588265"/>
            <a:ext cx="2827901" cy="2243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42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9383"/>
            <a:ext cx="10515600" cy="1075089"/>
          </a:xfrm>
        </p:spPr>
        <p:txBody>
          <a:bodyPr>
            <a:normAutofit/>
          </a:bodyPr>
          <a:lstStyle/>
          <a:p>
            <a:pPr algn="ctr"/>
            <a:r>
              <a:rPr lang="fr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Supporting</a:t>
            </a:r>
            <a:r>
              <a:rPr lang="fr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Evidence</a:t>
            </a:r>
            <a:r>
              <a:rPr lang="fr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Continental Drift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365" y="3159532"/>
            <a:ext cx="3743325" cy="3571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4813775"/>
            <a:ext cx="715064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CA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fr-CA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Similar</a:t>
            </a:r>
            <a:r>
              <a:rPr lang="fr-CA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geological</a:t>
            </a:r>
            <a:r>
              <a:rPr lang="fr-CA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structures and </a:t>
            </a:r>
            <a:r>
              <a:rPr lang="fr-CA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rocks on </a:t>
            </a:r>
            <a:r>
              <a:rPr lang="fr-CA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either</a:t>
            </a:r>
            <a:r>
              <a:rPr lang="fr-CA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side</a:t>
            </a:r>
            <a:r>
              <a:rPr lang="fr-CA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Atlantic </a:t>
            </a:r>
            <a:r>
              <a:rPr lang="fr-CA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Ocean</a:t>
            </a:r>
            <a:r>
              <a:rPr lang="fr-CA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CA" sz="3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4" t="7802" r="5025" b="26628"/>
          <a:stretch/>
        </p:blipFill>
        <p:spPr bwMode="auto">
          <a:xfrm>
            <a:off x="220718" y="1416885"/>
            <a:ext cx="3961808" cy="26663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182525" y="2226857"/>
            <a:ext cx="7372165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CA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Continents fit </a:t>
            </a:r>
            <a:r>
              <a:rPr lang="fr-CA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together</a:t>
            </a:r>
            <a:r>
              <a:rPr lang="fr-CA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r>
              <a:rPr lang="fr-CA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puzzle </a:t>
            </a:r>
            <a:r>
              <a:rPr lang="fr-CA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pieces</a:t>
            </a:r>
            <a:r>
              <a:rPr lang="fr-CA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CA" sz="3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35414" y="2465383"/>
            <a:ext cx="1332416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1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Pangea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5067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4745"/>
            <a:ext cx="10515600" cy="1201089"/>
          </a:xfrm>
        </p:spPr>
        <p:txBody>
          <a:bodyPr/>
          <a:lstStyle/>
          <a:p>
            <a:pPr algn="ctr"/>
            <a:r>
              <a:rPr lang="fr-C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Supporting</a:t>
            </a: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Evidence</a:t>
            </a: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Continental Drift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778401"/>
            <a:ext cx="501343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fr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Similar</a:t>
            </a: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fossils</a:t>
            </a: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found</a:t>
            </a: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fr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continents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5" t="5319" r="4693" b="5010"/>
          <a:stretch/>
        </p:blipFill>
        <p:spPr bwMode="auto">
          <a:xfrm>
            <a:off x="5174971" y="1846808"/>
            <a:ext cx="6569613" cy="49096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94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4745"/>
            <a:ext cx="10515600" cy="1139483"/>
          </a:xfrm>
        </p:spPr>
        <p:txBody>
          <a:bodyPr/>
          <a:lstStyle/>
          <a:p>
            <a:pPr algn="ctr"/>
            <a:r>
              <a:rPr lang="fr-C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Supporting</a:t>
            </a: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Evidence</a:t>
            </a: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Continental Drift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110192"/>
            <a:ext cx="627467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fr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Climatic</a:t>
            </a: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evidence</a:t>
            </a:r>
            <a:endParaRPr lang="fr-CA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31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Paleoglaciation</a:t>
            </a: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indicates</a:t>
            </a: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tropical </a:t>
            </a:r>
            <a:r>
              <a:rPr lang="fr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regions</a:t>
            </a: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once </a:t>
            </a:r>
            <a:r>
              <a:rPr lang="fr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contained</a:t>
            </a: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glaciers.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Coal </a:t>
            </a:r>
            <a:r>
              <a:rPr lang="fr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deposits</a:t>
            </a: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r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ntarctica</a:t>
            </a: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indicate</a:t>
            </a: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continent </a:t>
            </a:r>
            <a:r>
              <a:rPr lang="fr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once </a:t>
            </a:r>
            <a:r>
              <a:rPr lang="fr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inhabited</a:t>
            </a: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 living </a:t>
            </a:r>
            <a:r>
              <a:rPr lang="fr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organisms</a:t>
            </a: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5" t="7930" r="8805" b="5939"/>
          <a:stretch/>
        </p:blipFill>
        <p:spPr bwMode="auto">
          <a:xfrm>
            <a:off x="6424307" y="1024758"/>
            <a:ext cx="3893800" cy="58332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88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Do Continents “Drift”?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42" name="TextBox 10641"/>
          <p:cNvSpPr txBox="1"/>
          <p:nvPr/>
        </p:nvSpPr>
        <p:spPr>
          <a:xfrm>
            <a:off x="-1" y="1966491"/>
            <a:ext cx="4752109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Earth’s crust is divided in large slabs of rock called </a:t>
            </a:r>
            <a:r>
              <a:rPr lang="en-CA" sz="31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tectonic plates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CA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plates spread apart and collide with another over millions of years.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Notice the </a:t>
            </a:r>
          </a:p>
          <a:p>
            <a:r>
              <a:rPr lang="en-CA" sz="31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Mid-Atlantic Ridge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730" name="Picture 5729" descr="Provincial Exam 2011.2012, Data Sheets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5" t="17810" r="18750" b="6411"/>
          <a:stretch/>
        </p:blipFill>
        <p:spPr>
          <a:xfrm>
            <a:off x="4752109" y="1855578"/>
            <a:ext cx="7065818" cy="4973783"/>
          </a:xfrm>
          <a:prstGeom prst="rect">
            <a:avLst/>
          </a:prstGeom>
          <a:ln>
            <a:solidFill>
              <a:srgbClr val="003300"/>
            </a:solidFill>
          </a:ln>
        </p:spPr>
      </p:pic>
      <p:cxnSp>
        <p:nvCxnSpPr>
          <p:cNvPr id="10644" name="Straight Arrow Connector 10643"/>
          <p:cNvCxnSpPr/>
          <p:nvPr/>
        </p:nvCxnSpPr>
        <p:spPr>
          <a:xfrm flipV="1">
            <a:off x="1717964" y="4752107"/>
            <a:ext cx="6165272" cy="1565566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24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Mid-Atlantic Ridge</a:t>
            </a:r>
            <a:endParaRPr lang="en-CA" dirty="0"/>
          </a:p>
        </p:txBody>
      </p:sp>
      <p:pic>
        <p:nvPicPr>
          <p:cNvPr id="4" name="Picture 2" descr="https://upload.wikimedia.org/wikipedia/commons/thumb/0/00/Iceland_mid_atlantic_ridge.JPG/800px-Iceland_mid_atlantic_rid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308" y="1888968"/>
            <a:ext cx="5123007" cy="3843966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68978" y="5872829"/>
            <a:ext cx="6269665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Mid-Atlantic Ridge on land in Iceland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http://whc.unesco.org/uploads/thumbs/activity_504-328-500-201410141455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20" y="1679716"/>
            <a:ext cx="31242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022475" y="1879862"/>
            <a:ext cx="581890" cy="581890"/>
          </a:xfrm>
          <a:prstGeom prst="ellipse">
            <a:avLst/>
          </a:prstGeom>
          <a:noFill/>
          <a:ln w="381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8" name="Straight Arrow Connector 7"/>
          <p:cNvCxnSpPr>
            <a:stCxn id="6" idx="5"/>
            <a:endCxn id="4" idx="1"/>
          </p:cNvCxnSpPr>
          <p:nvPr/>
        </p:nvCxnSpPr>
        <p:spPr>
          <a:xfrm>
            <a:off x="2519149" y="2376536"/>
            <a:ext cx="3423159" cy="1434415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1246909" y="1650275"/>
            <a:ext cx="2119746" cy="4821381"/>
          </a:xfrm>
          <a:custGeom>
            <a:avLst/>
            <a:gdLst>
              <a:gd name="connsiteX0" fmla="*/ 498764 w 2119746"/>
              <a:gd name="connsiteY0" fmla="*/ 512618 h 4821381"/>
              <a:gd name="connsiteX1" fmla="*/ 27709 w 2119746"/>
              <a:gd name="connsiteY1" fmla="*/ 1745672 h 4821381"/>
              <a:gd name="connsiteX2" fmla="*/ 0 w 2119746"/>
              <a:gd name="connsiteY2" fmla="*/ 2230581 h 4821381"/>
              <a:gd name="connsiteX3" fmla="*/ 221673 w 2119746"/>
              <a:gd name="connsiteY3" fmla="*/ 2452254 h 4821381"/>
              <a:gd name="connsiteX4" fmla="*/ 803564 w 2119746"/>
              <a:gd name="connsiteY4" fmla="*/ 2909454 h 4821381"/>
              <a:gd name="connsiteX5" fmla="*/ 831273 w 2119746"/>
              <a:gd name="connsiteY5" fmla="*/ 3588327 h 4821381"/>
              <a:gd name="connsiteX6" fmla="*/ 942109 w 2119746"/>
              <a:gd name="connsiteY6" fmla="*/ 4087091 h 4821381"/>
              <a:gd name="connsiteX7" fmla="*/ 1191491 w 2119746"/>
              <a:gd name="connsiteY7" fmla="*/ 4530436 h 4821381"/>
              <a:gd name="connsiteX8" fmla="*/ 1801091 w 2119746"/>
              <a:gd name="connsiteY8" fmla="*/ 4821381 h 4821381"/>
              <a:gd name="connsiteX9" fmla="*/ 2119746 w 2119746"/>
              <a:gd name="connsiteY9" fmla="*/ 4793672 h 4821381"/>
              <a:gd name="connsiteX10" fmla="*/ 2105891 w 2119746"/>
              <a:gd name="connsiteY10" fmla="*/ 4364181 h 4821381"/>
              <a:gd name="connsiteX11" fmla="*/ 1579418 w 2119746"/>
              <a:gd name="connsiteY11" fmla="*/ 2715491 h 4821381"/>
              <a:gd name="connsiteX12" fmla="*/ 692727 w 2119746"/>
              <a:gd name="connsiteY12" fmla="*/ 2064327 h 4821381"/>
              <a:gd name="connsiteX13" fmla="*/ 651164 w 2119746"/>
              <a:gd name="connsiteY13" fmla="*/ 1676400 h 4821381"/>
              <a:gd name="connsiteX14" fmla="*/ 1039091 w 2119746"/>
              <a:gd name="connsiteY14" fmla="*/ 969818 h 4821381"/>
              <a:gd name="connsiteX15" fmla="*/ 1773382 w 2119746"/>
              <a:gd name="connsiteY15" fmla="*/ 207818 h 4821381"/>
              <a:gd name="connsiteX16" fmla="*/ 2050473 w 2119746"/>
              <a:gd name="connsiteY16" fmla="*/ 0 h 4821381"/>
              <a:gd name="connsiteX17" fmla="*/ 1219200 w 2119746"/>
              <a:gd name="connsiteY17" fmla="*/ 41563 h 4821381"/>
              <a:gd name="connsiteX18" fmla="*/ 443346 w 2119746"/>
              <a:gd name="connsiteY18" fmla="*/ 637309 h 4821381"/>
              <a:gd name="connsiteX19" fmla="*/ 457200 w 2119746"/>
              <a:gd name="connsiteY19" fmla="*/ 568036 h 482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119746" h="4821381">
                <a:moveTo>
                  <a:pt x="498764" y="512618"/>
                </a:moveTo>
                <a:lnTo>
                  <a:pt x="27709" y="1745672"/>
                </a:lnTo>
                <a:lnTo>
                  <a:pt x="0" y="2230581"/>
                </a:lnTo>
                <a:lnTo>
                  <a:pt x="221673" y="2452254"/>
                </a:lnTo>
                <a:lnTo>
                  <a:pt x="803564" y="2909454"/>
                </a:lnTo>
                <a:lnTo>
                  <a:pt x="831273" y="3588327"/>
                </a:lnTo>
                <a:lnTo>
                  <a:pt x="942109" y="4087091"/>
                </a:lnTo>
                <a:lnTo>
                  <a:pt x="1191491" y="4530436"/>
                </a:lnTo>
                <a:lnTo>
                  <a:pt x="1801091" y="4821381"/>
                </a:lnTo>
                <a:lnTo>
                  <a:pt x="2119746" y="4793672"/>
                </a:lnTo>
                <a:lnTo>
                  <a:pt x="2105891" y="4364181"/>
                </a:lnTo>
                <a:lnTo>
                  <a:pt x="1579418" y="2715491"/>
                </a:lnTo>
                <a:lnTo>
                  <a:pt x="692727" y="2064327"/>
                </a:lnTo>
                <a:lnTo>
                  <a:pt x="651164" y="1676400"/>
                </a:lnTo>
                <a:lnTo>
                  <a:pt x="1039091" y="969818"/>
                </a:lnTo>
                <a:lnTo>
                  <a:pt x="1773382" y="207818"/>
                </a:lnTo>
                <a:lnTo>
                  <a:pt x="2050473" y="0"/>
                </a:lnTo>
                <a:lnTo>
                  <a:pt x="1219200" y="41563"/>
                </a:lnTo>
                <a:lnTo>
                  <a:pt x="443346" y="637309"/>
                </a:lnTo>
                <a:lnTo>
                  <a:pt x="457200" y="568036"/>
                </a:ln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024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Sea-Floor Spreading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" t="8051" r="4385" b="3471"/>
          <a:stretch/>
        </p:blipFill>
        <p:spPr bwMode="auto">
          <a:xfrm>
            <a:off x="5235037" y="1505526"/>
            <a:ext cx="6263980" cy="43688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40"/>
          <a:stretch/>
        </p:blipFill>
        <p:spPr bwMode="auto">
          <a:xfrm>
            <a:off x="560339" y="2026226"/>
            <a:ext cx="4077385" cy="332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2411995" y="2570359"/>
            <a:ext cx="374072" cy="374072"/>
          </a:xfrm>
          <a:prstGeom prst="ellipse">
            <a:avLst/>
          </a:prstGeom>
          <a:noFill/>
          <a:ln w="381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8" name="Straight Arrow Connector 7"/>
          <p:cNvCxnSpPr>
            <a:stCxn id="5" idx="5"/>
            <a:endCxn id="12291" idx="1"/>
          </p:cNvCxnSpPr>
          <p:nvPr/>
        </p:nvCxnSpPr>
        <p:spPr>
          <a:xfrm>
            <a:off x="2731285" y="2889649"/>
            <a:ext cx="2503752" cy="800278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00664" y="5815703"/>
            <a:ext cx="1064029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Convection currents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produced as magma which is less dense than its surroundings, wells up within the mantle.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64" y="194267"/>
            <a:ext cx="1696858" cy="169025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16"/>
          <p:cNvSpPr/>
          <p:nvPr/>
        </p:nvSpPr>
        <p:spPr>
          <a:xfrm>
            <a:off x="888723" y="28012"/>
            <a:ext cx="720739" cy="720739"/>
          </a:xfrm>
          <a:prstGeom prst="ellipse">
            <a:avLst/>
          </a:prstGeom>
          <a:noFill/>
          <a:ln w="381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2" name="Straight Arrow Connector 21"/>
          <p:cNvCxnSpPr>
            <a:stCxn id="17" idx="5"/>
            <a:endCxn id="7" idx="0"/>
          </p:cNvCxnSpPr>
          <p:nvPr/>
        </p:nvCxnSpPr>
        <p:spPr>
          <a:xfrm>
            <a:off x="1503912" y="643201"/>
            <a:ext cx="1095120" cy="1383025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95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Paleomagnetism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306" y="1969303"/>
            <a:ext cx="4067175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67891" y="563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pic>
        <p:nvPicPr>
          <p:cNvPr id="14341" name="Picture 5" descr="https://upload.wikimedia.org/wikipedia/commons/d/d5/Geodynamo_Between_Reversal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077" y="1469159"/>
            <a:ext cx="2423269" cy="2654732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http://easyscienceforkids.com/wp-content/uploads/2014/03/Fun-Facts-for-Kids-All-about-Earths-Magnetism-Image-of-the-Earths-Magnetic-Pole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1" r="11618"/>
          <a:stretch/>
        </p:blipFill>
        <p:spPr bwMode="auto">
          <a:xfrm>
            <a:off x="212440" y="1469159"/>
            <a:ext cx="2840182" cy="2673350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3052622" y="2258290"/>
            <a:ext cx="369451" cy="845128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0" y="4447056"/>
            <a:ext cx="6248400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reversals of Earth’s magnetic poles is captured in the iron-rich sea floor on either side of the Mid-Atlantic Ridge.</a:t>
            </a:r>
          </a:p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Discovered utilizing a </a:t>
            </a:r>
            <a:r>
              <a:rPr lang="en-CA" sz="31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magnetometer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82343" y="1387160"/>
            <a:ext cx="2758639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 smtClean="0">
                <a:ln>
                  <a:solidFill>
                    <a:srgbClr val="0000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 Polarity</a:t>
            </a:r>
            <a:endParaRPr lang="en-CA" sz="3100" dirty="0">
              <a:ln>
                <a:solidFill>
                  <a:srgbClr val="000000"/>
                </a:solidFill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45579" y="5406741"/>
            <a:ext cx="2897185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 smtClean="0">
                <a:ln>
                  <a:solidFill>
                    <a:srgbClr val="000000"/>
                  </a:solidFill>
                </a:ln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Reverse Polarity</a:t>
            </a:r>
            <a:endParaRPr lang="en-CA" sz="3100" dirty="0">
              <a:ln>
                <a:solidFill>
                  <a:srgbClr val="000000"/>
                </a:solidFill>
              </a:ln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>
            <a:stCxn id="13" idx="2"/>
          </p:cNvCxnSpPr>
          <p:nvPr/>
        </p:nvCxnSpPr>
        <p:spPr>
          <a:xfrm>
            <a:off x="7861663" y="1956547"/>
            <a:ext cx="575755" cy="1022180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861663" y="1969303"/>
            <a:ext cx="1379319" cy="1134115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4" idx="0"/>
          </p:cNvCxnSpPr>
          <p:nvPr/>
        </p:nvCxnSpPr>
        <p:spPr>
          <a:xfrm flipV="1">
            <a:off x="8194172" y="3645703"/>
            <a:ext cx="357150" cy="1761038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7509164" y="3817906"/>
            <a:ext cx="685008" cy="1504198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7861663" y="1969303"/>
            <a:ext cx="2238301" cy="1134115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8194172" y="3962400"/>
            <a:ext cx="1254628" cy="1444341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8194172" y="4294909"/>
            <a:ext cx="2182883" cy="1111832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37" name="TextBox 14336"/>
          <p:cNvSpPr txBox="1"/>
          <p:nvPr/>
        </p:nvSpPr>
        <p:spPr>
          <a:xfrm>
            <a:off x="7804893" y="1297468"/>
            <a:ext cx="2033185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Young rock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0" name="TextBox 14339"/>
          <p:cNvSpPr txBox="1"/>
          <p:nvPr/>
        </p:nvSpPr>
        <p:spPr>
          <a:xfrm>
            <a:off x="8015556" y="5823466"/>
            <a:ext cx="1896673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Older rock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Straight Arrow Connector 39"/>
          <p:cNvCxnSpPr>
            <a:stCxn id="14337" idx="2"/>
          </p:cNvCxnSpPr>
          <p:nvPr/>
        </p:nvCxnSpPr>
        <p:spPr>
          <a:xfrm>
            <a:off x="8821486" y="1866855"/>
            <a:ext cx="178180" cy="1530241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4340" idx="0"/>
          </p:cNvCxnSpPr>
          <p:nvPr/>
        </p:nvCxnSpPr>
        <p:spPr>
          <a:xfrm flipV="1">
            <a:off x="8963893" y="3809738"/>
            <a:ext cx="1413162" cy="2013728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4340" idx="0"/>
          </p:cNvCxnSpPr>
          <p:nvPr/>
        </p:nvCxnSpPr>
        <p:spPr>
          <a:xfrm flipH="1" flipV="1">
            <a:off x="7259783" y="4142248"/>
            <a:ext cx="1704110" cy="1681218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376341" y="6260821"/>
            <a:ext cx="3068469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Magnetic Striping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3" grpId="0"/>
      <p:bldP spid="13" grpId="1"/>
      <p:bldP spid="14" grpId="0"/>
      <p:bldP spid="14" grpId="1"/>
      <p:bldP spid="14337" grpId="0"/>
      <p:bldP spid="14340" grpId="0"/>
      <p:bldP spid="5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4955</TotalTime>
  <Words>374</Words>
  <Application>Microsoft Office PowerPoint</Application>
  <PresentationFormat>Custom</PresentationFormat>
  <Paragraphs>49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Evidence for Continental Drift</vt:lpstr>
      <vt:lpstr>What is the Continental Drift Theory?</vt:lpstr>
      <vt:lpstr>Supporting Evidence for Continental Drift</vt:lpstr>
      <vt:lpstr>Supporting Evidence for Continental Drift</vt:lpstr>
      <vt:lpstr>Supporting Evidence for Continental Drift</vt:lpstr>
      <vt:lpstr>How Do Continents “Drift”?</vt:lpstr>
      <vt:lpstr>Mid-Atlantic Ridge</vt:lpstr>
      <vt:lpstr>Sea-Floor Spreading</vt:lpstr>
      <vt:lpstr>Paleomagnetism</vt:lpstr>
      <vt:lpstr>Evidence and Consequences of Plate Tectonic Theory</vt:lpstr>
      <vt:lpstr>Volcanoes and Hot Spots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 composés 2</dc:title>
  <dc:creator>Jeff O'Keefe</dc:creator>
  <cp:lastModifiedBy>SD22</cp:lastModifiedBy>
  <cp:revision>471</cp:revision>
  <cp:lastPrinted>2015-10-30T20:00:59Z</cp:lastPrinted>
  <dcterms:created xsi:type="dcterms:W3CDTF">2014-10-10T03:39:54Z</dcterms:created>
  <dcterms:modified xsi:type="dcterms:W3CDTF">2015-12-11T02:14:37Z</dcterms:modified>
</cp:coreProperties>
</file>