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5" r:id="rId3"/>
    <p:sldId id="353" r:id="rId4"/>
    <p:sldId id="356" r:id="rId5"/>
    <p:sldId id="357" r:id="rId6"/>
    <p:sldId id="358" r:id="rId7"/>
    <p:sldId id="360" r:id="rId8"/>
    <p:sldId id="359" r:id="rId9"/>
    <p:sldId id="363" r:id="rId10"/>
    <p:sldId id="362" r:id="rId11"/>
    <p:sldId id="369" r:id="rId12"/>
    <p:sldId id="364" r:id="rId13"/>
    <p:sldId id="36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FFFF99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10/01/2018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derive des continents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Geologie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36" y="180110"/>
            <a:ext cx="1113212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preuves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conséquences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plaques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tectoniques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19" y="1908789"/>
            <a:ext cx="4572000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0780" r="5976" b="10986"/>
          <a:stretch/>
        </p:blipFill>
        <p:spPr bwMode="auto">
          <a:xfrm>
            <a:off x="0" y="1096134"/>
            <a:ext cx="6525491" cy="4682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80268"/>
            <a:ext cx="120811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tremblements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produisent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frontiers des plaques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tectoniques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cause de la friction et des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collsions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les plaques.  </a:t>
            </a:r>
          </a:p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cercle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feu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nommé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cause de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phénomène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7815" y="4588608"/>
            <a:ext cx="691662" cy="2461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03229" y="4588609"/>
            <a:ext cx="1019909" cy="2461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29966" y="4586736"/>
            <a:ext cx="1868157" cy="2480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77815" y="4526097"/>
            <a:ext cx="78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volcan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6592" y="4529211"/>
            <a:ext cx="22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tremblement de terre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5072" y="5211614"/>
            <a:ext cx="5420251" cy="5297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033937"/>
            <a:ext cx="618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12.6 </a:t>
            </a:r>
            <a:r>
              <a:rPr lang="en-US" dirty="0" smtClean="0"/>
              <a:t>Les </a:t>
            </a:r>
            <a:r>
              <a:rPr lang="en-US" dirty="0" err="1" smtClean="0"/>
              <a:t>tremblements</a:t>
            </a:r>
            <a:r>
              <a:rPr lang="en-US" dirty="0" smtClean="0"/>
              <a:t> de </a:t>
            </a:r>
            <a:r>
              <a:rPr lang="en-US" dirty="0" err="1" smtClean="0"/>
              <a:t>terre</a:t>
            </a:r>
            <a:r>
              <a:rPr lang="en-US" dirty="0" smtClean="0"/>
              <a:t> et les </a:t>
            </a:r>
            <a:r>
              <a:rPr lang="en-US" dirty="0" err="1" smtClean="0"/>
              <a:t>volcans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plus </a:t>
            </a:r>
            <a:r>
              <a:rPr lang="en-US" dirty="0" err="1" smtClean="0"/>
              <a:t>nombreux</a:t>
            </a:r>
            <a:r>
              <a:rPr lang="en-US" dirty="0" smtClean="0"/>
              <a:t> </a:t>
            </a:r>
            <a:r>
              <a:rPr lang="en-US" dirty="0"/>
              <a:t>aux </a:t>
            </a:r>
            <a:r>
              <a:rPr lang="en-US" dirty="0" err="1" smtClean="0"/>
              <a:t>frontières</a:t>
            </a:r>
            <a:r>
              <a:rPr lang="en-US" dirty="0" smtClean="0"/>
              <a:t> des plaques </a:t>
            </a:r>
            <a:r>
              <a:rPr lang="en-US" dirty="0" err="1" smtClean="0"/>
              <a:t>tectoniques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cercle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feu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9" t="20569" r="20937" b="15274"/>
          <a:stretch/>
        </p:blipFill>
        <p:spPr>
          <a:xfrm>
            <a:off x="2272145" y="1003261"/>
            <a:ext cx="7647710" cy="575775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8361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749120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points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chauds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70566"/>
            <a:ext cx="1181792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au-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dessus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chauds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géologistes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les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îles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Hawaii se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formées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plaque du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passée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nord-ouest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au-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dessus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point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chaud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explication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proposée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 Canadian, J.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Tuzo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Wilson.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1151116"/>
            <a:ext cx="3105150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0" name="Picture 6" descr="A diagram illustrates the hotspot area of the crust in cross-section and states that the motion of the overtopping Pacific Plate in the lithosphere expands the plume head in the asthenosphere by dragging i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r="1217" b="4163"/>
          <a:stretch/>
        </p:blipFill>
        <p:spPr bwMode="auto">
          <a:xfrm>
            <a:off x="4217840" y="852596"/>
            <a:ext cx="7018196" cy="351797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46"/>
            <a:ext cx="10515600" cy="1163782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28256"/>
            <a:ext cx="1206730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croute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terrestre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divisée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plaques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tectoniques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fusion.</a:t>
            </a: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théorie de la tectonique des plaques, auparavant connue sous le nom de la théorie de la dérive des continents, est soutenue par plusieurs facteurs.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dorsale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médio-atlantique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fontière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divergente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océanique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nouvelle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remonte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la surface, se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solidifie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vieille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bandes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magnétiques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soutiennent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8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80109"/>
            <a:ext cx="11250769" cy="94210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dérive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continents?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19894"/>
            <a:ext cx="116516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continents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n’étaient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toujours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endroits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actuels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fait,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dérivé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lentement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pendant des millions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d’années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14740" r="17677" b="11789"/>
          <a:stretch/>
        </p:blipFill>
        <p:spPr bwMode="auto">
          <a:xfrm>
            <a:off x="290946" y="2232662"/>
            <a:ext cx="2646218" cy="2243776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6056" r="5458" b="6056"/>
          <a:stretch/>
        </p:blipFill>
        <p:spPr bwMode="auto">
          <a:xfrm>
            <a:off x="3048001" y="2232662"/>
            <a:ext cx="2646218" cy="224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7923" r="6335" b="7923"/>
          <a:stretch/>
        </p:blipFill>
        <p:spPr bwMode="auto">
          <a:xfrm>
            <a:off x="5828495" y="2232662"/>
            <a:ext cx="2706951" cy="224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6498" r="8801" b="10194"/>
          <a:stretch/>
        </p:blipFill>
        <p:spPr bwMode="auto">
          <a:xfrm>
            <a:off x="8664406" y="2232662"/>
            <a:ext cx="2799144" cy="224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12295" r="11096" b="7341"/>
          <a:stretch/>
        </p:blipFill>
        <p:spPr bwMode="auto">
          <a:xfrm>
            <a:off x="4280268" y="4588265"/>
            <a:ext cx="2827901" cy="2243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017" y="4156364"/>
            <a:ext cx="1984076" cy="278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290" y="4110953"/>
            <a:ext cx="27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 y a 200 millions </a:t>
            </a:r>
            <a:r>
              <a:rPr lang="en-US" dirty="0" err="1" smtClean="0"/>
              <a:t>d’années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80336" y="4156364"/>
            <a:ext cx="1984076" cy="278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92582" y="4110953"/>
            <a:ext cx="27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 y a 180 millions </a:t>
            </a:r>
            <a:r>
              <a:rPr lang="en-US" dirty="0" err="1" smtClean="0"/>
              <a:t>d’années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64881" y="4156364"/>
            <a:ext cx="1984076" cy="278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77127" y="4110953"/>
            <a:ext cx="27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 y a 135 millions </a:t>
            </a:r>
            <a:r>
              <a:rPr lang="en-US" dirty="0" err="1" smtClean="0"/>
              <a:t>d’années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52160" y="4156364"/>
            <a:ext cx="1984076" cy="278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12500" y="4110953"/>
            <a:ext cx="2628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 y a 65 millions </a:t>
            </a:r>
            <a:r>
              <a:rPr lang="en-US" dirty="0" err="1" smtClean="0"/>
              <a:t>d’années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02813" y="6542392"/>
            <a:ext cx="1984076" cy="27851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53124" y="6488668"/>
            <a:ext cx="95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Présent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4" y="249383"/>
            <a:ext cx="12102353" cy="1014641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preuves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théorie de la dérive des continents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01" y="3186348"/>
            <a:ext cx="3743325" cy="357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813775"/>
            <a:ext cx="71506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Les structures géologiques similaires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chaque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côté 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l’océan Atlantique.</a:t>
            </a:r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 t="7802" r="5025" b="26628"/>
          <a:stretch/>
        </p:blipFill>
        <p:spPr bwMode="auto">
          <a:xfrm>
            <a:off x="220718" y="1416885"/>
            <a:ext cx="3961808" cy="266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82525" y="2226857"/>
            <a:ext cx="73721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Les plateaux continentaux correspondent comme les pièces d’un casse-tête.</a:t>
            </a:r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414" y="2465383"/>
            <a:ext cx="1332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1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Pangée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06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78401"/>
            <a:ext cx="50134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Des fossiles semblables sur des continents différents.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8" t="40125" r="29990" b="8232"/>
          <a:stretch/>
        </p:blipFill>
        <p:spPr>
          <a:xfrm>
            <a:off x="5174971" y="1846808"/>
            <a:ext cx="6569613" cy="468295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7153" y="1846808"/>
            <a:ext cx="2154620" cy="4339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174971" y="1846808"/>
            <a:ext cx="6569613" cy="0"/>
          </a:xfrm>
          <a:prstGeom prst="line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824" y="249383"/>
            <a:ext cx="12102353" cy="1014641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preuves la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de la dérive des continents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0192"/>
            <a:ext cx="627467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Des preuves climatiques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Paléoglaciation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 que les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régions tropicales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contenaient auparavant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glaciers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gisements de charbon en Antarctique indiquent le l’Antarctique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était auparavant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habitée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d’organismes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24" y="249383"/>
            <a:ext cx="12102353" cy="1014641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preuves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théorie de la dérive des continents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8" t="17271" r="18539" b="7467"/>
          <a:stretch/>
        </p:blipFill>
        <p:spPr>
          <a:xfrm>
            <a:off x="6433272" y="951726"/>
            <a:ext cx="3893800" cy="583455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3608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9" t="21304" r="18181" b="14294"/>
          <a:stretch/>
        </p:blipFill>
        <p:spPr>
          <a:xfrm>
            <a:off x="4752108" y="1855578"/>
            <a:ext cx="6788727" cy="497335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comment?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2" name="TextBox 10641"/>
          <p:cNvSpPr txBox="1"/>
          <p:nvPr/>
        </p:nvSpPr>
        <p:spPr>
          <a:xfrm>
            <a:off x="0" y="1103849"/>
            <a:ext cx="47521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surface de la Terre est séparée en grande plaques de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appelées </a:t>
            </a:r>
            <a:r>
              <a:rPr lang="fr-FR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plaques </a:t>
            </a:r>
            <a:r>
              <a:rPr lang="fr-FR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tectoniques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 plaques se sont séparées et se sont rentrées en collision pendant des millions d’années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Notez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endParaRPr lang="en-CA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crête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medio-atlantique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44" name="Straight Arrow Connector 10643"/>
          <p:cNvCxnSpPr/>
          <p:nvPr/>
        </p:nvCxnSpPr>
        <p:spPr>
          <a:xfrm flipV="1">
            <a:off x="2086708" y="4821382"/>
            <a:ext cx="5671837" cy="157941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médio-atlantique</a:t>
            </a:r>
            <a:endParaRPr lang="en-CA" dirty="0"/>
          </a:p>
        </p:txBody>
      </p:sp>
      <p:pic>
        <p:nvPicPr>
          <p:cNvPr id="4" name="Picture 2" descr="https://upload.wikimedia.org/wikipedia/commons/thumb/0/00/Iceland_mid_atlantic_ridge.JPG/800px-Iceland_mid_atlantic_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04" y="1879862"/>
            <a:ext cx="5123007" cy="384396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1109" y="5802454"/>
            <a:ext cx="58751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médio-atlantique dans une région terrestre en </a:t>
            </a:r>
            <a:r>
              <a:rPr lang="fr-F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hc.unesco.org/uploads/thumbs/activity_504-328-500-20141014145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0" y="1679716"/>
            <a:ext cx="3124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22475" y="1879862"/>
            <a:ext cx="581890" cy="581890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6" idx="5"/>
            <a:endCxn id="4" idx="1"/>
          </p:cNvCxnSpPr>
          <p:nvPr/>
        </p:nvCxnSpPr>
        <p:spPr>
          <a:xfrm>
            <a:off x="2519149" y="2376536"/>
            <a:ext cx="2228055" cy="142530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6909" y="1650275"/>
            <a:ext cx="2119746" cy="4821381"/>
          </a:xfrm>
          <a:custGeom>
            <a:avLst/>
            <a:gdLst>
              <a:gd name="connsiteX0" fmla="*/ 498764 w 2119746"/>
              <a:gd name="connsiteY0" fmla="*/ 512618 h 4821381"/>
              <a:gd name="connsiteX1" fmla="*/ 27709 w 2119746"/>
              <a:gd name="connsiteY1" fmla="*/ 1745672 h 4821381"/>
              <a:gd name="connsiteX2" fmla="*/ 0 w 2119746"/>
              <a:gd name="connsiteY2" fmla="*/ 2230581 h 4821381"/>
              <a:gd name="connsiteX3" fmla="*/ 221673 w 2119746"/>
              <a:gd name="connsiteY3" fmla="*/ 2452254 h 4821381"/>
              <a:gd name="connsiteX4" fmla="*/ 803564 w 2119746"/>
              <a:gd name="connsiteY4" fmla="*/ 2909454 h 4821381"/>
              <a:gd name="connsiteX5" fmla="*/ 831273 w 2119746"/>
              <a:gd name="connsiteY5" fmla="*/ 3588327 h 4821381"/>
              <a:gd name="connsiteX6" fmla="*/ 942109 w 2119746"/>
              <a:gd name="connsiteY6" fmla="*/ 4087091 h 4821381"/>
              <a:gd name="connsiteX7" fmla="*/ 1191491 w 2119746"/>
              <a:gd name="connsiteY7" fmla="*/ 4530436 h 4821381"/>
              <a:gd name="connsiteX8" fmla="*/ 1801091 w 2119746"/>
              <a:gd name="connsiteY8" fmla="*/ 4821381 h 4821381"/>
              <a:gd name="connsiteX9" fmla="*/ 2119746 w 2119746"/>
              <a:gd name="connsiteY9" fmla="*/ 4793672 h 4821381"/>
              <a:gd name="connsiteX10" fmla="*/ 2105891 w 2119746"/>
              <a:gd name="connsiteY10" fmla="*/ 4364181 h 4821381"/>
              <a:gd name="connsiteX11" fmla="*/ 1579418 w 2119746"/>
              <a:gd name="connsiteY11" fmla="*/ 2715491 h 4821381"/>
              <a:gd name="connsiteX12" fmla="*/ 692727 w 2119746"/>
              <a:gd name="connsiteY12" fmla="*/ 2064327 h 4821381"/>
              <a:gd name="connsiteX13" fmla="*/ 651164 w 2119746"/>
              <a:gd name="connsiteY13" fmla="*/ 1676400 h 4821381"/>
              <a:gd name="connsiteX14" fmla="*/ 1039091 w 2119746"/>
              <a:gd name="connsiteY14" fmla="*/ 969818 h 4821381"/>
              <a:gd name="connsiteX15" fmla="*/ 1773382 w 2119746"/>
              <a:gd name="connsiteY15" fmla="*/ 207818 h 4821381"/>
              <a:gd name="connsiteX16" fmla="*/ 2050473 w 2119746"/>
              <a:gd name="connsiteY16" fmla="*/ 0 h 4821381"/>
              <a:gd name="connsiteX17" fmla="*/ 1219200 w 2119746"/>
              <a:gd name="connsiteY17" fmla="*/ 41563 h 4821381"/>
              <a:gd name="connsiteX18" fmla="*/ 443346 w 2119746"/>
              <a:gd name="connsiteY18" fmla="*/ 637309 h 4821381"/>
              <a:gd name="connsiteX19" fmla="*/ 457200 w 2119746"/>
              <a:gd name="connsiteY19" fmla="*/ 568036 h 482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19746" h="4821381">
                <a:moveTo>
                  <a:pt x="498764" y="512618"/>
                </a:moveTo>
                <a:lnTo>
                  <a:pt x="27709" y="1745672"/>
                </a:lnTo>
                <a:lnTo>
                  <a:pt x="0" y="2230581"/>
                </a:lnTo>
                <a:lnTo>
                  <a:pt x="221673" y="2452254"/>
                </a:lnTo>
                <a:lnTo>
                  <a:pt x="803564" y="2909454"/>
                </a:lnTo>
                <a:lnTo>
                  <a:pt x="831273" y="3588327"/>
                </a:lnTo>
                <a:lnTo>
                  <a:pt x="942109" y="4087091"/>
                </a:lnTo>
                <a:lnTo>
                  <a:pt x="1191491" y="4530436"/>
                </a:lnTo>
                <a:lnTo>
                  <a:pt x="1801091" y="4821381"/>
                </a:lnTo>
                <a:lnTo>
                  <a:pt x="2119746" y="4793672"/>
                </a:lnTo>
                <a:lnTo>
                  <a:pt x="2105891" y="4364181"/>
                </a:lnTo>
                <a:lnTo>
                  <a:pt x="1579418" y="2715491"/>
                </a:lnTo>
                <a:lnTo>
                  <a:pt x="692727" y="2064327"/>
                </a:lnTo>
                <a:lnTo>
                  <a:pt x="651164" y="1676400"/>
                </a:lnTo>
                <a:lnTo>
                  <a:pt x="1039091" y="969818"/>
                </a:lnTo>
                <a:lnTo>
                  <a:pt x="1773382" y="207818"/>
                </a:lnTo>
                <a:lnTo>
                  <a:pt x="2050473" y="0"/>
                </a:lnTo>
                <a:lnTo>
                  <a:pt x="1219200" y="41563"/>
                </a:lnTo>
                <a:lnTo>
                  <a:pt x="443346" y="637309"/>
                </a:lnTo>
                <a:lnTo>
                  <a:pt x="457200" y="568036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2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267"/>
            <a:ext cx="10515600" cy="845127"/>
          </a:xfrm>
        </p:spPr>
        <p:txBody>
          <a:bodyPr/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L’expansion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oceanique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dorsale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d’expansion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0"/>
          <a:stretch/>
        </p:blipFill>
        <p:spPr bwMode="auto">
          <a:xfrm>
            <a:off x="58829" y="2024025"/>
            <a:ext cx="4077385" cy="332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10486" y="2565528"/>
            <a:ext cx="374072" cy="374072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>
            <a:stCxn id="5" idx="5"/>
            <a:endCxn id="3" idx="1"/>
          </p:cNvCxnSpPr>
          <p:nvPr/>
        </p:nvCxnSpPr>
        <p:spPr>
          <a:xfrm>
            <a:off x="2229776" y="2884818"/>
            <a:ext cx="2861737" cy="338977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69" y="5351425"/>
            <a:ext cx="752978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courants de convection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magma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rechauffé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dense monte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manteau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" y="875273"/>
            <a:ext cx="1103248" cy="109895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206080" y="677091"/>
            <a:ext cx="720739" cy="720739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>
            <a:stCxn id="17" idx="5"/>
            <a:endCxn id="7" idx="0"/>
          </p:cNvCxnSpPr>
          <p:nvPr/>
        </p:nvCxnSpPr>
        <p:spPr>
          <a:xfrm>
            <a:off x="821269" y="1292280"/>
            <a:ext cx="1276253" cy="73174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04101" y="5408195"/>
            <a:ext cx="399370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Proposée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premier par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l’Américan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Henry Hess.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0" t="20720" r="36713" b="21263"/>
          <a:stretch/>
        </p:blipFill>
        <p:spPr>
          <a:xfrm>
            <a:off x="5091513" y="1037461"/>
            <a:ext cx="6262287" cy="437266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036165" y="4956149"/>
            <a:ext cx="307624" cy="4442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Paléomagnetism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06" y="1969303"/>
            <a:ext cx="406717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7891" y="5467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14341" name="Picture 5" descr="https://upload.wikimedia.org/wikipedia/commons/d/d5/Geodynamo_Between_Reversal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7" y="1297468"/>
            <a:ext cx="2423269" cy="265473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easyscienceforkids.com/wp-content/uploads/2014/03/Fun-Facts-for-Kids-All-about-Earths-Magnetism-Image-of-the-Earths-Magnetic-Po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618"/>
          <a:stretch/>
        </p:blipFill>
        <p:spPr bwMode="auto">
          <a:xfrm>
            <a:off x="212440" y="1297468"/>
            <a:ext cx="2840182" cy="26733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052622" y="2086599"/>
            <a:ext cx="369451" cy="84512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-48803" y="3952200"/>
            <a:ext cx="68437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champ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magnétique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terrestre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capturée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 fond de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riche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dorsale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médio-atlantique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été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découvert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l’aide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magnétomèter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8989" y="1387160"/>
            <a:ext cx="29119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Polarité</a:t>
            </a:r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normale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5579" y="5406741"/>
            <a:ext cx="289718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Polarité</a:t>
            </a:r>
            <a:r>
              <a:rPr lang="en-CA" sz="31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inversée</a:t>
            </a:r>
            <a:endParaRPr lang="en-CA" sz="3100" dirty="0">
              <a:ln>
                <a:solidFill>
                  <a:srgbClr val="000000"/>
                </a:solidFill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13" idx="2"/>
          </p:cNvCxnSpPr>
          <p:nvPr/>
        </p:nvCxnSpPr>
        <p:spPr>
          <a:xfrm>
            <a:off x="7784986" y="1956547"/>
            <a:ext cx="652432" cy="102218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61663" y="1969303"/>
            <a:ext cx="1379319" cy="113411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</p:cNvCxnSpPr>
          <p:nvPr/>
        </p:nvCxnSpPr>
        <p:spPr>
          <a:xfrm flipV="1">
            <a:off x="8194172" y="3645703"/>
            <a:ext cx="357150" cy="176103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509164" y="3817906"/>
            <a:ext cx="685008" cy="150419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61663" y="1969303"/>
            <a:ext cx="2238301" cy="113411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194172" y="3962400"/>
            <a:ext cx="1254628" cy="144434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194172" y="4294909"/>
            <a:ext cx="2182883" cy="111183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" name="TextBox 14336"/>
          <p:cNvSpPr txBox="1"/>
          <p:nvPr/>
        </p:nvSpPr>
        <p:spPr>
          <a:xfrm>
            <a:off x="7804893" y="1297468"/>
            <a:ext cx="202811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14339"/>
          <p:cNvSpPr txBox="1"/>
          <p:nvPr/>
        </p:nvSpPr>
        <p:spPr>
          <a:xfrm>
            <a:off x="7918743" y="5437891"/>
            <a:ext cx="21611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vieille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roche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>
            <a:stCxn id="14337" idx="2"/>
          </p:cNvCxnSpPr>
          <p:nvPr/>
        </p:nvCxnSpPr>
        <p:spPr>
          <a:xfrm>
            <a:off x="8818953" y="1866855"/>
            <a:ext cx="180713" cy="153024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340" idx="0"/>
          </p:cNvCxnSpPr>
          <p:nvPr/>
        </p:nvCxnSpPr>
        <p:spPr>
          <a:xfrm flipV="1">
            <a:off x="8999328" y="3991891"/>
            <a:ext cx="1353844" cy="144600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340" idx="0"/>
          </p:cNvCxnSpPr>
          <p:nvPr/>
        </p:nvCxnSpPr>
        <p:spPr>
          <a:xfrm flipH="1" flipV="1">
            <a:off x="7188283" y="4299000"/>
            <a:ext cx="1811045" cy="113889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16598" y="6206485"/>
            <a:ext cx="432842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bandes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magnétiques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/>
      <p:bldP spid="13" grpId="1"/>
      <p:bldP spid="14" grpId="0"/>
      <p:bldP spid="14" grpId="1"/>
      <p:bldP spid="14337" grpId="0"/>
      <p:bldP spid="14340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5402</TotalTime>
  <Words>517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 théorie de la derive des continents</vt:lpstr>
      <vt:lpstr>Qu’est-ce que c’est la théorie de la dérive des continents?</vt:lpstr>
      <vt:lpstr>Des preuves la théorie de la dérive des continents</vt:lpstr>
      <vt:lpstr>Des preuves la théorie de la dérive des continents</vt:lpstr>
      <vt:lpstr>Des preuves la théorie de la dérive des continents</vt:lpstr>
      <vt:lpstr>Mais comment?</vt:lpstr>
      <vt:lpstr>La dorsale médio-atlantique</vt:lpstr>
      <vt:lpstr>L’expansion oceanique et la dorsale d’expansion</vt:lpstr>
      <vt:lpstr>Paléomagnetism</vt:lpstr>
      <vt:lpstr>Les preuves et les conséquences de la théorie des plaques tectoniques</vt:lpstr>
      <vt:lpstr>Le cercle de feu</vt:lpstr>
      <vt:lpstr>Les volcans et les points chauds</vt:lpstr>
      <vt:lpstr>Récapitulons!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509</cp:revision>
  <cp:lastPrinted>2015-10-30T20:00:59Z</cp:lastPrinted>
  <dcterms:created xsi:type="dcterms:W3CDTF">2014-10-10T03:39:54Z</dcterms:created>
  <dcterms:modified xsi:type="dcterms:W3CDTF">2018-01-10T19:09:44Z</dcterms:modified>
</cp:coreProperties>
</file>