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  <p:sldMasterId id="2147483679" r:id="rId2"/>
    <p:sldMasterId id="2147483683" r:id="rId3"/>
  </p:sldMasterIdLst>
  <p:notesMasterIdLst>
    <p:notesMasterId r:id="rId42"/>
  </p:notesMasterIdLst>
  <p:sldIdLst>
    <p:sldId id="256" r:id="rId4"/>
    <p:sldId id="289" r:id="rId5"/>
    <p:sldId id="279" r:id="rId6"/>
    <p:sldId id="257" r:id="rId7"/>
    <p:sldId id="280" r:id="rId8"/>
    <p:sldId id="258" r:id="rId9"/>
    <p:sldId id="281" r:id="rId10"/>
    <p:sldId id="259" r:id="rId11"/>
    <p:sldId id="282" r:id="rId12"/>
    <p:sldId id="260" r:id="rId13"/>
    <p:sldId id="283" r:id="rId14"/>
    <p:sldId id="261" r:id="rId15"/>
    <p:sldId id="263" r:id="rId16"/>
    <p:sldId id="290" r:id="rId17"/>
    <p:sldId id="262" r:id="rId18"/>
    <p:sldId id="264" r:id="rId19"/>
    <p:sldId id="284" r:id="rId20"/>
    <p:sldId id="265" r:id="rId21"/>
    <p:sldId id="266" r:id="rId22"/>
    <p:sldId id="267" r:id="rId23"/>
    <p:sldId id="291" r:id="rId24"/>
    <p:sldId id="268" r:id="rId25"/>
    <p:sldId id="292" r:id="rId26"/>
    <p:sldId id="269" r:id="rId27"/>
    <p:sldId id="270" r:id="rId28"/>
    <p:sldId id="285" r:id="rId29"/>
    <p:sldId id="271" r:id="rId30"/>
    <p:sldId id="272" r:id="rId31"/>
    <p:sldId id="286" r:id="rId32"/>
    <p:sldId id="273" r:id="rId33"/>
    <p:sldId id="274" r:id="rId34"/>
    <p:sldId id="293" r:id="rId35"/>
    <p:sldId id="275" r:id="rId36"/>
    <p:sldId id="277" r:id="rId37"/>
    <p:sldId id="294" r:id="rId38"/>
    <p:sldId id="276" r:id="rId39"/>
    <p:sldId id="295" r:id="rId40"/>
    <p:sldId id="296" r:id="rId41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043CF9-8003-BF41-AC34-9DFDFB041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19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20BD43-E6FF-F14D-8C71-896902BFC01B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3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45ED1F-AAEB-CF4B-93A4-D736D502C0DC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0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EEE827-F776-9540-A3AA-B5B1902A2D55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9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5814C0-76C8-9344-A2C3-40E9311B3F79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318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9CD794-479B-D049-9437-B9AE6F5012AB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50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3D7DD2-1670-B746-97E4-96D6BF815502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52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89C077-BF27-0749-99AD-C787E296721B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77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754123-1AE6-B541-805A-F938CBEDC1C6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4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112CCE-F745-F94C-AF5F-E6B156957EC1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52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C2D8A9-71E7-7F43-AC59-01887B465333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290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25FAAD-9522-964B-9E7A-04BE62586469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70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043CF9-8003-BF41-AC34-9DFDFB04117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33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16D7B6-C596-C74B-9C2A-562D0D358ECB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19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E717C0-31B4-8E4A-98D1-AE9559E4E6E0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43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EFC1FD4-5B60-ED49-83F8-EF4271D11028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71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81BC68-CEEE-BB45-A77E-9D71C372FBB2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8DF086-4338-4042-8342-6EEADA75A6EB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12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890088F-2D71-D84A-8285-6508810850D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25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16C4F1-2BC1-CD4D-9062-3DA4C5A2A1E0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6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456408C-8E86-C74E-A30E-9BE03A6CFAA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28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AC2E06-8100-0941-8687-B1E0D86D706F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62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B7DC42-FC78-2A4E-9C28-8FD287E87930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22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815D06-7AAD-7D40-BFC5-78E52DDE111D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5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6096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200400"/>
            <a:ext cx="60960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245225"/>
            <a:ext cx="16319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58B1-B11E-6643-AB50-BE1115587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9661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68E0-866D-C549-A0B5-2E4CE61F6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02215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457200"/>
            <a:ext cx="1562100" cy="56689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457200"/>
            <a:ext cx="4533900" cy="56689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0F6A-6108-9B48-B3D3-4D2CDEC94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36432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ABDD-8CA1-7E4D-B08E-D9A72D53D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3405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05F46-F974-8C45-8335-36EDB862F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88060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A26C-B5AC-1746-95F3-1D2EE1C82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670178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29B4-3C5B-FC4D-9CC1-D9A3B7252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0581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2E83-4808-AC46-B8BB-D89FAC243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24854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05E18-9FF3-1144-AE24-5AB09E7CD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4233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A53A-F2EE-7247-B49D-594254DAE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10175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89E86-AA3B-2941-A080-A903A297E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320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904A-013F-6B40-B104-02284C1B7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89883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818B9-5DB4-1341-B983-821BA1BC0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82727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1062E-1081-094D-B35E-FCFE5A883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60716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346D-5633-C249-A172-7471761AE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85524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65" charset="2"/>
              <a:buNone/>
              <a:defRPr/>
            </a:lvl1pPr>
          </a:lstStyle>
          <a:p>
            <a:r>
              <a:rPr lang="fr-CA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19FDB28-0A4C-5343-8F93-0E47D9F1008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6117655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9059F-0ED7-B347-84C2-3D5FAD6DC45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655666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6EB82-8E51-994C-ABE6-44AB03F35AC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6813129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7034B-ECE2-8741-8FF9-00F6B88CD20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3816983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31D0-EAFD-7440-99F5-DBA35E40E43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4261704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66B69-C44D-374C-9BF4-87C444574EF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0590178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FC582-1D29-9645-A44D-4665CF37DE6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3557893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479BA-B699-0F48-8EB4-383332B5A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58254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5F589-8542-3843-8884-156D88F137A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2950387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73B59-C41F-C249-A7FF-FFFA74CB57E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882744"/>
      </p:ext>
    </p:extLst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F3A7D-B8EB-014B-A071-374BA334EA4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2736056"/>
      </p:ext>
    </p:extLst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A6584-92D4-154C-BDE5-492FF3AD21A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213830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0480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2CCFA-01CE-C64E-B7FA-DFE43F89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17520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B724B-6B4D-C341-9166-87C458A94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84880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82733-1AEE-CC40-9620-299F27A4F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1266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AA1D8-D5D6-D442-BB74-05439412A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21178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EC1B0-E1C6-9A4F-82FF-9D7366CBC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4873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D23A-35D7-2D42-ADF5-8EA5A2BE2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7478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457200"/>
            <a:ext cx="6248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62484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600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rebuchet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245225"/>
            <a:ext cx="1622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charset="0"/>
              </a:defRPr>
            </a:lvl1pPr>
          </a:lstStyle>
          <a:p>
            <a:pPr>
              <a:defRPr/>
            </a:pPr>
            <a:fld id="{2B89B837-82E4-FE4B-B6E9-DAA07C2C4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65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65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65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65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28C0BC-030B-004B-ACB6-3F33E682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sz="2400">
              <a:latin typeface="Tahoma" charset="0"/>
            </a:endParaRPr>
          </a:p>
        </p:txBody>
      </p:sp>
      <p:sp>
        <p:nvSpPr>
          <p:cNvPr id="2560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charset="0"/>
              </a:defRPr>
            </a:lvl1pPr>
          </a:lstStyle>
          <a:p>
            <a:pPr>
              <a:defRPr/>
            </a:pPr>
            <a:fld id="{7696F54E-514F-5743-A759-65106FE63E2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5" charset="2"/>
        <a:buChar char="n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.wikipedia.org/wiki/File:DNA_orbit_animated_static_thumb.png" TargetMode="Externa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fr-CA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 Rounded MT Bold" charset="0"/>
              </a:rPr>
              <a:t>Les fonctions des organites</a:t>
            </a:r>
            <a:endParaRPr lang="fr-CA" b="1" dirty="0">
              <a:effectLst>
                <a:outerShdw blurRad="38100" dist="38100" dir="2700000" algn="tl">
                  <a:srgbClr val="DDDDDD"/>
                </a:outerShdw>
              </a:effectLst>
              <a:latin typeface="Arial Rounded MT Bold" charset="0"/>
            </a:endParaRP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6854825" y="65230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09943" y="4221088"/>
            <a:ext cx="3733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2.1.3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93038" cy="623888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La mitochondrie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51203" name="Picture 5" descr="Mitochondr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9144000" cy="633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fr-CA" sz="4000" dirty="0" smtClean="0">
                <a:latin typeface="Helvetica" charset="0"/>
              </a:rPr>
              <a:t>Chloroplaste</a:t>
            </a:r>
            <a:endParaRPr lang="en-US" sz="4000" dirty="0">
              <a:latin typeface="Tahom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2017713"/>
            <a:ext cx="8631238" cy="4114800"/>
          </a:xfrm>
        </p:spPr>
        <p:txBody>
          <a:bodyPr/>
          <a:lstStyle/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CA" sz="3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organite qui contient la chlorophylle permettant aux plantes de produire des glucides (sucres) par photosynthèse </a:t>
            </a:r>
          </a:p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énergie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+ CO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O 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endParaRPr lang="fr-CA" sz="32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r-CA" sz="3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présent seulement chez </a:t>
            </a:r>
            <a:r>
              <a:rPr lang="fr-CA" sz="3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 cellules </a:t>
            </a:r>
            <a:r>
              <a:rPr lang="fr-CA" sz="3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végétales et certains organismes unicellulaire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en-US" sz="3200" dirty="0" smtClean="0">
              <a:latin typeface="Helvetica" charset="0"/>
              <a:ea typeface="ＭＳ Ｐゴシック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93037" cy="695325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 chloroplaste</a:t>
            </a:r>
          </a:p>
        </p:txBody>
      </p:sp>
      <p:pic>
        <p:nvPicPr>
          <p:cNvPr id="55298" name="Picture 5" descr="http://www.ustboniface.mb.ca/cusb/abernier/Biologie/Cellule/Images/chloroplaste_proc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196975"/>
            <a:ext cx="615632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7" descr="http://www.astrosurf.com/luxorion/Bio/cell-chloropla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2900"/>
            <a:ext cx="3810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93037" cy="623888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Ribosomes</a:t>
            </a:r>
          </a:p>
        </p:txBody>
      </p:sp>
      <p:pic>
        <p:nvPicPr>
          <p:cNvPr id="58370" name="Picture 7" descr="L'image “http://www.pbs.org/wgbh/nova/photo51/images/pict-2001ribosome.jpg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85775"/>
            <a:ext cx="6372225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petits organites dépourvus de membrane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peuvent flotter dans le cytoplasme ou être liés au réticulum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endoplasmique, le R.E.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site de fabrication des </a:t>
            </a:r>
            <a:r>
              <a:rPr lang="fr-C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protéines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372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60419" name="Picture 4" descr="http://srv2.lycoming.edu/~newman/courses/bio43704/ribosome/ribosom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93038" cy="550863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Les ribosomes en action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62467" name="Picture 5" descr="L'image “http://ead.univ-angers.fr/~jaspard/Page2/TexteTD/5TDBioCellL1/1TDComparProEucar/3Figures/2Organites/3Figures/99Ribosome.gif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9144000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Tahoma" charset="0"/>
              </a:rPr>
              <a:t>Réticulum</a:t>
            </a:r>
            <a:r>
              <a:rPr lang="en-US" sz="4000" dirty="0">
                <a:latin typeface="Tahoma" charset="0"/>
              </a:rPr>
              <a:t> </a:t>
            </a:r>
            <a:r>
              <a:rPr lang="en-US" sz="4000" dirty="0" err="1" smtClean="0">
                <a:latin typeface="Tahoma" charset="0"/>
              </a:rPr>
              <a:t>endoplasmique</a:t>
            </a:r>
            <a:r>
              <a:rPr lang="en-US" sz="4000" dirty="0" smtClean="0">
                <a:latin typeface="Tahoma" charset="0"/>
              </a:rPr>
              <a:t>, R.E.</a:t>
            </a:r>
            <a:endParaRPr lang="en-US" sz="4000" dirty="0">
              <a:latin typeface="Tahoma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membrane </a:t>
            </a:r>
            <a:r>
              <a:rPr lang="fr-CA" sz="3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repliée qui forme un réseau de canaux par </a:t>
            </a:r>
            <a:r>
              <a:rPr lang="fr-CA" sz="3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lesquels </a:t>
            </a:r>
            <a:r>
              <a:rPr lang="fr-FR" sz="3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des protéines et d’autres substances </a:t>
            </a:r>
            <a:r>
              <a:rPr lang="fr-CA" sz="3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fr-CA" sz="3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sont synthétisées ou transformées</a:t>
            </a:r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93037" cy="695325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 réticulum endoplasmique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65539" name="Picture 5" descr="http://www.astrosurf.com/luxorion/Bio/cell-resendoplasmiq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5538"/>
            <a:ext cx="7729538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0"/>
            <a:ext cx="7793038" cy="623888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 réticulum endoplasmique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67587" name="Picture 5" descr="http://bio.m2osw.com/gcartable/imagesbio/mrreticul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057275"/>
            <a:ext cx="40290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Lesquels</a:t>
            </a:r>
            <a:r>
              <a:rPr lang="en-US" dirty="0" smtClean="0"/>
              <a:t> de </a:t>
            </a:r>
            <a:r>
              <a:rPr lang="en-US" dirty="0" err="1" smtClean="0"/>
              <a:t>ces</a:t>
            </a:r>
            <a:r>
              <a:rPr lang="en-US" dirty="0" smtClean="0"/>
              <a:t> mots </a:t>
            </a:r>
            <a:r>
              <a:rPr lang="en-US" dirty="0" err="1" smtClean="0"/>
              <a:t>connaissez-vous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2060" y="2735048"/>
            <a:ext cx="2525216" cy="54719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Chloroplaste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877272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Mitochondrie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26190" y="2345641"/>
            <a:ext cx="2775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Appareil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Golgi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3209" y="3067706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8243" y="6059709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cellulaire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711" y="3835969"/>
            <a:ext cx="23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Paroi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cellulaire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0868" y="5275483"/>
            <a:ext cx="3937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Réticulum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endoplasmique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9015" y="4083022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Ribosome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0617" y="4780694"/>
            <a:ext cx="134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Vacuole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4021808"/>
            <a:ext cx="1438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Vésicule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9015" y="3041938"/>
            <a:ext cx="1639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Lysosome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6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93037" cy="742950"/>
          </a:xfrm>
        </p:spPr>
        <p:txBody>
          <a:bodyPr/>
          <a:lstStyle/>
          <a:p>
            <a:pPr eaLnBrk="1" hangingPunct="1">
              <a:defRPr/>
            </a:pPr>
            <a:r>
              <a:rPr lang="fr-CA" sz="4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 réticulum endoplasmique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69635" name="Picture 5" descr="http://www.ac-nancy-metz.fr/enseign/SVT/program/fichacti/fich2/cellule/0153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23900"/>
            <a:ext cx="76676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Vésicule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retrouvées aux extrémités de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R.E. et de l’appareil de Golgi</a:t>
            </a:r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transporte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nouvelles protéines vers l’appareil de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Golgi et, ensuite, vers un autre endroit dans la cellule ou à l’extérieur de la cellule.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968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93037" cy="768350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Les vésicules</a:t>
            </a:r>
          </a:p>
        </p:txBody>
      </p:sp>
      <p:pic>
        <p:nvPicPr>
          <p:cNvPr id="71682" name="Picture 5" descr="http://ead.univ-angers.fr/~jaspard/Page2/TexteTD/5TDBioCellL1/1TDComparProEucar/3Figures/2Organites/3Figures/9golg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54864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L’appareil</a:t>
            </a:r>
            <a:r>
              <a:rPr lang="en-US" dirty="0" smtClean="0"/>
              <a:t> de Golgi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dirty="0"/>
              <a:t>fait le triage et l’organisation des protéines pour les </a:t>
            </a:r>
            <a:r>
              <a:rPr lang="fr-CA" dirty="0" smtClean="0"/>
              <a:t>transporter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029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93037" cy="695325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</a:t>
            </a:r>
            <a:r>
              <a:rPr lang="ja-JP" alt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’</a:t>
            </a: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appareil de Golgi</a:t>
            </a:r>
          </a:p>
        </p:txBody>
      </p:sp>
      <p:pic>
        <p:nvPicPr>
          <p:cNvPr id="73730" name="Picture 5" descr="http://www.rkm.com.au/CELL/organelles/organelleimages/gol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52513"/>
            <a:ext cx="5348288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93037" cy="912813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</a:t>
            </a:r>
            <a:r>
              <a:rPr lang="ja-JP" alt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’</a:t>
            </a: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appareil de Golgi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75779" name="Picture 5" descr="http://www.lifesci.sussex.ac.uk/home/Julian_Thorpe/gol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164387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fr-CA" sz="4000" dirty="0" smtClean="0">
                <a:latin typeface="Helvetica" charset="0"/>
              </a:rPr>
              <a:t>Vacuole</a:t>
            </a:r>
            <a:endParaRPr lang="en-US" sz="4000" dirty="0">
              <a:latin typeface="Tahoma" charset="0"/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organite </a:t>
            </a:r>
            <a:r>
              <a:rPr lang="fr-CA" sz="3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rempli de liquide servant à stocker l’eau, la nourriture, les déchets et autres </a:t>
            </a:r>
            <a:r>
              <a:rPr lang="fr-CA" sz="3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substances</a:t>
            </a:r>
          </a:p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l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cellules végétales contiennent souvent de petites vacuoles pour entreposer de l’amidon et une grosse vacuole pour emmagasiner de l’eau.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eaLnBrk="1" hangingPunct="1">
              <a:lnSpc>
                <a:spcPct val="90000"/>
              </a:lnSpc>
            </a:pPr>
            <a:endParaRPr lang="fr-CA" sz="3200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93037" cy="741363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Vacuoles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78851" name="Picture 5" descr="http://cell.sio2.be/chloroplastes/images/cellchlo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93037" cy="911225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La vacuole</a:t>
            </a:r>
          </a:p>
        </p:txBody>
      </p:sp>
      <p:pic>
        <p:nvPicPr>
          <p:cNvPr id="80898" name="Picture 5" descr="http://membres.lycos.fr/acell/images/vacu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836613"/>
            <a:ext cx="4440237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fr-CA" sz="4000" b="1" dirty="0">
                <a:latin typeface="Times New Roman" charset="0"/>
                <a:cs typeface="Times New Roman" charset="0"/>
              </a:rPr>
              <a:t>	</a:t>
            </a:r>
            <a:r>
              <a:rPr lang="fr-CA" sz="4000" b="1" dirty="0" smtClean="0">
                <a:latin typeface="Helvetica" charset="0"/>
              </a:rPr>
              <a:t>Noyau</a:t>
            </a:r>
            <a:endParaRPr lang="en-US" sz="4000" b="1" dirty="0">
              <a:latin typeface="Tahoma" charset="0"/>
            </a:endParaRPr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200" dirty="0">
                <a:latin typeface="Helvetica" charset="0"/>
                <a:ea typeface="ＭＳ Ｐゴシック" charset="0"/>
              </a:rPr>
              <a:t>o</a:t>
            </a:r>
            <a:r>
              <a:rPr lang="fr-CA" sz="3200" dirty="0" smtClean="0">
                <a:latin typeface="Helvetica" charset="0"/>
                <a:ea typeface="ＭＳ Ｐゴシック" charset="0"/>
              </a:rPr>
              <a:t>rganite </a:t>
            </a:r>
            <a:r>
              <a:rPr lang="fr-CA" sz="3200" dirty="0">
                <a:latin typeface="Helvetica" charset="0"/>
                <a:ea typeface="ＭＳ Ｐゴシック" charset="0"/>
              </a:rPr>
              <a:t>qui commande toutes les activées cellulaires</a:t>
            </a:r>
          </a:p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Helvetica" charset="0"/>
                <a:ea typeface="ＭＳ Ｐゴシック" charset="0"/>
              </a:rPr>
              <a:t>contient l’ADN, l’information </a:t>
            </a:r>
            <a:r>
              <a:rPr lang="fr-CA" sz="3200" dirty="0"/>
              <a:t>génétique</a:t>
            </a:r>
            <a:endParaRPr lang="fr-CA" sz="3200" dirty="0" smtClean="0">
              <a:latin typeface="Helvetica" charset="0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200" dirty="0"/>
              <a:t>entouré de la </a:t>
            </a:r>
            <a:r>
              <a:rPr lang="fr-CA" sz="3200" b="1" i="1" dirty="0"/>
              <a:t>membrane nucléaire </a:t>
            </a:r>
            <a:r>
              <a:rPr lang="fr-CA" sz="3200" dirty="0"/>
              <a:t>qui protège le contenu du </a:t>
            </a:r>
            <a:r>
              <a:rPr lang="fr-CA" sz="3200" dirty="0" smtClean="0"/>
              <a:t>noyau</a:t>
            </a:r>
            <a:endParaRPr lang="fr-CA" sz="3200" dirty="0">
              <a:latin typeface="Helvetica" charset="0"/>
              <a:ea typeface="ＭＳ Ｐゴシック" charset="0"/>
            </a:endParaRPr>
          </a:p>
          <a:p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fr-CA" sz="4000" dirty="0">
                <a:latin typeface="Helvetica" charset="0"/>
              </a:rPr>
              <a:t>Membrane </a:t>
            </a:r>
            <a:r>
              <a:rPr lang="fr-CA" sz="4000" dirty="0" smtClean="0">
                <a:latin typeface="Helvetica" charset="0"/>
              </a:rPr>
              <a:t>cellulaire</a:t>
            </a:r>
            <a:endParaRPr lang="en-US" sz="4000" dirty="0">
              <a:latin typeface="Tahoma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600" dirty="0" smtClean="0">
                <a:latin typeface="Helvetica" charset="0"/>
                <a:ea typeface="ＭＳ Ｐゴシック" charset="0"/>
              </a:rPr>
              <a:t>enveloppe </a:t>
            </a:r>
            <a:r>
              <a:rPr lang="fr-CA" sz="3600" dirty="0">
                <a:latin typeface="Helvetica" charset="0"/>
                <a:ea typeface="ＭＳ Ｐゴシック" charset="0"/>
              </a:rPr>
              <a:t>qui protège la cellule</a:t>
            </a:r>
          </a:p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600" dirty="0" smtClean="0">
                <a:latin typeface="Helvetica" charset="0"/>
                <a:ea typeface="ＭＳ Ｐゴシック" charset="0"/>
              </a:rPr>
              <a:t>sa </a:t>
            </a:r>
            <a:r>
              <a:rPr lang="fr-CA" sz="3600" dirty="0">
                <a:latin typeface="Helvetica" charset="0"/>
                <a:ea typeface="ＭＳ Ｐゴシック" charset="0"/>
              </a:rPr>
              <a:t>structure aide à commander l’entrée et la sortie des substances dans la cellule</a:t>
            </a:r>
          </a:p>
          <a:p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93037" cy="623888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 noyau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83971" name="Picture 5" descr="L'image “http://www.chimie-sup.fr/OGM_fichiers/image006.jpg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092200"/>
            <a:ext cx="7812087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93037" cy="695325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 noyau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86019" name="Picture 5" descr="http://academics.hamilton.edu/biology/kbart/image/nucl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92150"/>
            <a:ext cx="5254625" cy="616585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nucléole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dirty="0"/>
              <a:t>organite qui flotte à l’intérieur du noyau</a:t>
            </a:r>
            <a:endParaRPr lang="en-US" dirty="0"/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dirty="0"/>
              <a:t>dépourvu de membrane</a:t>
            </a:r>
            <a:endParaRPr lang="en-US" dirty="0"/>
          </a:p>
          <a:p>
            <a:pPr lvl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dirty="0"/>
              <a:t>fabrique les ribosomes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0113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93037" cy="623888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 nucléole</a:t>
            </a:r>
          </a:p>
        </p:txBody>
      </p:sp>
      <p:pic>
        <p:nvPicPr>
          <p:cNvPr id="88066" name="Picture 5" descr="L'image “http://www.ac-orleans-tours.fr/svt/theme3/noyau.jpg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92150"/>
            <a:ext cx="4506913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Line 6"/>
          <p:cNvSpPr>
            <a:spLocks noChangeShapeType="1"/>
          </p:cNvSpPr>
          <p:nvPr/>
        </p:nvSpPr>
        <p:spPr bwMode="auto">
          <a:xfrm flipH="1">
            <a:off x="4356100" y="4005263"/>
            <a:ext cx="2520950" cy="71437"/>
          </a:xfrm>
          <a:prstGeom prst="line">
            <a:avLst/>
          </a:prstGeom>
          <a:noFill/>
          <a:ln w="76200" cap="sq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8068" name="Text Box 7"/>
          <p:cNvSpPr txBox="1">
            <a:spLocks noChangeArrowheads="1"/>
          </p:cNvSpPr>
          <p:nvPr/>
        </p:nvSpPr>
        <p:spPr bwMode="auto">
          <a:xfrm>
            <a:off x="6877050" y="3789363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 b="1"/>
              <a:t>nucléole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93037" cy="623888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 nucléole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90115" name="Picture 5" descr="L'image “http://academics.hamilton.edu/biology/kbart/image/nucleus.jpg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275"/>
            <a:ext cx="4943475" cy="580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Line 6"/>
          <p:cNvSpPr>
            <a:spLocks noChangeShapeType="1"/>
          </p:cNvSpPr>
          <p:nvPr/>
        </p:nvSpPr>
        <p:spPr bwMode="auto">
          <a:xfrm flipH="1" flipV="1">
            <a:off x="3059113" y="3860800"/>
            <a:ext cx="3817937" cy="144463"/>
          </a:xfrm>
          <a:prstGeom prst="line">
            <a:avLst/>
          </a:prstGeom>
          <a:noFill/>
          <a:ln w="76200" cap="sq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0117" name="Text Box 7"/>
          <p:cNvSpPr txBox="1">
            <a:spLocks noChangeArrowheads="1"/>
          </p:cNvSpPr>
          <p:nvPr/>
        </p:nvSpPr>
        <p:spPr bwMode="auto">
          <a:xfrm>
            <a:off x="6877050" y="3789363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 b="1"/>
              <a:t>nucléole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Pores </a:t>
            </a:r>
            <a:r>
              <a:rPr lang="en-US" dirty="0" err="1" smtClean="0"/>
              <a:t>nucléaires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dirty="0" smtClean="0"/>
              <a:t>trous </a:t>
            </a:r>
            <a:r>
              <a:rPr lang="fr-CA" dirty="0"/>
              <a:t>par </a:t>
            </a:r>
            <a:r>
              <a:rPr lang="fr-CA" dirty="0" smtClean="0"/>
              <a:t>lesquels sortent </a:t>
            </a:r>
            <a:r>
              <a:rPr lang="fr-CA" dirty="0"/>
              <a:t>les ribosomes et d’autres substances du </a:t>
            </a:r>
            <a:r>
              <a:rPr lang="fr-CA" dirty="0" smtClean="0"/>
              <a:t>noyau</a:t>
            </a:r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dirty="0" smtClean="0"/>
              <a:t>se trouvent sur </a:t>
            </a:r>
            <a:r>
              <a:rPr lang="fr-CA" dirty="0"/>
              <a:t>la membrane nucléaire</a:t>
            </a:r>
            <a:endParaRPr lang="en-US" dirty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fr-CA" dirty="0" smtClean="0"/>
          </a:p>
          <a:p>
            <a:pPr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834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93037" cy="623888"/>
          </a:xfrm>
        </p:spPr>
        <p:txBody>
          <a:bodyPr/>
          <a:lstStyle/>
          <a:p>
            <a:pPr eaLnBrk="1" hangingPunct="1">
              <a:defRPr/>
            </a:pPr>
            <a:r>
              <a:rPr lang="fr-CA" sz="3600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Les pores nucléaires</a:t>
            </a:r>
          </a:p>
        </p:txBody>
      </p:sp>
      <p:pic>
        <p:nvPicPr>
          <p:cNvPr id="92162" name="Picture 5" descr="http://cell.sio2.be/noyau/images/membr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5549900" cy="630872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Line 6"/>
          <p:cNvSpPr>
            <a:spLocks noChangeShapeType="1"/>
          </p:cNvSpPr>
          <p:nvPr/>
        </p:nvSpPr>
        <p:spPr bwMode="auto">
          <a:xfrm flipH="1">
            <a:off x="3132138" y="2492375"/>
            <a:ext cx="3313112" cy="0"/>
          </a:xfrm>
          <a:prstGeom prst="line">
            <a:avLst/>
          </a:prstGeom>
          <a:noFill/>
          <a:ln w="76200" cap="sq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64" name="Line 7"/>
          <p:cNvSpPr>
            <a:spLocks noChangeShapeType="1"/>
          </p:cNvSpPr>
          <p:nvPr/>
        </p:nvSpPr>
        <p:spPr bwMode="auto">
          <a:xfrm flipH="1">
            <a:off x="4572000" y="5229225"/>
            <a:ext cx="2016125" cy="0"/>
          </a:xfrm>
          <a:prstGeom prst="line">
            <a:avLst/>
          </a:prstGeom>
          <a:noFill/>
          <a:ln w="76200" cap="sq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65" name="Line 8"/>
          <p:cNvSpPr>
            <a:spLocks noChangeShapeType="1"/>
          </p:cNvSpPr>
          <p:nvPr/>
        </p:nvSpPr>
        <p:spPr bwMode="auto">
          <a:xfrm flipH="1">
            <a:off x="1979613" y="1773238"/>
            <a:ext cx="4392612" cy="0"/>
          </a:xfrm>
          <a:prstGeom prst="line">
            <a:avLst/>
          </a:prstGeom>
          <a:noFill/>
          <a:ln w="76200" cap="sq">
            <a:solidFill>
              <a:schemeClr val="accent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66" name="Text Box 9"/>
          <p:cNvSpPr txBox="1">
            <a:spLocks noChangeArrowheads="1"/>
          </p:cNvSpPr>
          <p:nvPr/>
        </p:nvSpPr>
        <p:spPr bwMode="auto">
          <a:xfrm>
            <a:off x="6372225" y="1484313"/>
            <a:ext cx="2447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/>
              <a:t>Membrane nucléaire</a:t>
            </a:r>
          </a:p>
        </p:txBody>
      </p:sp>
      <p:sp>
        <p:nvSpPr>
          <p:cNvPr id="92167" name="Text Box 10"/>
          <p:cNvSpPr txBox="1">
            <a:spLocks noChangeArrowheads="1"/>
          </p:cNvSpPr>
          <p:nvPr/>
        </p:nvSpPr>
        <p:spPr bwMode="auto">
          <a:xfrm>
            <a:off x="6516688" y="2276475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/>
              <a:t>Pores nucléaire</a:t>
            </a:r>
          </a:p>
        </p:txBody>
      </p:sp>
      <p:sp>
        <p:nvSpPr>
          <p:cNvPr id="92168" name="Text Box 11"/>
          <p:cNvSpPr txBox="1">
            <a:spLocks noChangeArrowheads="1"/>
          </p:cNvSpPr>
          <p:nvPr/>
        </p:nvSpPr>
        <p:spPr bwMode="auto">
          <a:xfrm>
            <a:off x="6659563" y="5084763"/>
            <a:ext cx="194468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sz="1800"/>
              <a:t>Pores nucléaire</a:t>
            </a:r>
          </a:p>
          <a:p>
            <a:pPr eaLnBrk="1" hangingPunct="1">
              <a:spcBef>
                <a:spcPct val="50000"/>
              </a:spcBef>
            </a:pPr>
            <a:endParaRPr lang="fr-CA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u="sng" dirty="0"/>
              <a:t>Acide désoxyribonucléique, </a:t>
            </a:r>
            <a:r>
              <a:rPr lang="fr-CA" b="1" u="sng" dirty="0" smtClean="0"/>
              <a:t>ADN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dirty="0"/>
              <a:t>molécule biologique présente dans le noyau cellulaire et contenant l’information génétique</a:t>
            </a:r>
            <a:endParaRPr lang="en-CA" dirty="0"/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dirty="0"/>
              <a:t>transmise de génération en génération durant la reproduction</a:t>
            </a:r>
            <a:r>
              <a:rPr lang="fr-CA" dirty="0" smtClean="0"/>
              <a:t>.</a:t>
            </a:r>
            <a:endParaRPr lang="en-CA" dirty="0"/>
          </a:p>
        </p:txBody>
      </p:sp>
      <p:pic>
        <p:nvPicPr>
          <p:cNvPr id="4" name="Picture 2" descr="http://upload.wikimedia.org/wikipedia/commons/thumb/d/db/DNA_orbit_animated_static_thumb.png/170px-DNA_orbit_animated_static_thumb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3149" y="4029819"/>
            <a:ext cx="1619250" cy="300990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17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Membrane </a:t>
            </a:r>
            <a:r>
              <a:rPr lang="en-CA" dirty="0" err="1" smtClean="0"/>
              <a:t>nucléaire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2203375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CA" dirty="0" smtClean="0"/>
              <a:t>Membrane </a:t>
            </a:r>
            <a:r>
              <a:rPr lang="fr-CA" dirty="0"/>
              <a:t>externe mince entourant le noyau</a:t>
            </a:r>
            <a:endParaRPr lang="en-CA" dirty="0"/>
          </a:p>
          <a:p>
            <a:pPr lvl="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dirty="0"/>
              <a:t>séparant le contenu du noyau de celui du </a:t>
            </a:r>
            <a:r>
              <a:rPr lang="fr-CA" dirty="0" smtClean="0"/>
              <a:t>cytoplasme</a:t>
            </a:r>
            <a:endParaRPr lang="en-CA" dirty="0"/>
          </a:p>
        </p:txBody>
      </p:sp>
      <p:pic>
        <p:nvPicPr>
          <p:cNvPr id="1026" name="Picture 2" descr="http://upload.wikimedia.org/wikipedia/commons/thumb/f/f9/Diagram_human_cell_nucleus_fr.svg/462px-Diagram_human_cell_nucleus_f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 b="7791"/>
          <a:stretch/>
        </p:blipFill>
        <p:spPr bwMode="auto">
          <a:xfrm>
            <a:off x="4572000" y="3594970"/>
            <a:ext cx="4400550" cy="316908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67744" y="5179512"/>
            <a:ext cx="13869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CA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25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CA" sz="25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67744" y="5179512"/>
            <a:ext cx="1386918" cy="477054"/>
          </a:xfrm>
          <a:prstGeom prst="rect">
            <a:avLst/>
          </a:prstGeom>
          <a:noFill/>
          <a:ln w="12700" cap="sq" cmpd="sng" algn="ctr">
            <a:solidFill>
              <a:srgbClr val="0033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</a:endParaRPr>
          </a:p>
        </p:txBody>
      </p:sp>
      <p:cxnSp>
        <p:nvCxnSpPr>
          <p:cNvPr id="9" name="Straight Arrow Connector 8"/>
          <p:cNvCxnSpPr>
            <a:stCxn id="7" idx="3"/>
            <a:endCxn id="1026" idx="1"/>
          </p:cNvCxnSpPr>
          <p:nvPr/>
        </p:nvCxnSpPr>
        <p:spPr bwMode="auto">
          <a:xfrm flipV="1">
            <a:off x="3654662" y="5179513"/>
            <a:ext cx="917338" cy="23852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0033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297851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93038" cy="985837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La membrane cellulaire</a:t>
            </a:r>
          </a:p>
        </p:txBody>
      </p:sp>
      <p:pic>
        <p:nvPicPr>
          <p:cNvPr id="41986" name="Picture 7" descr="http://upload.wikimedia.org/wikipedia/commons/thumb/b/bc/Diagrame_d%C3%A9taill%C3%A9_membrane_cellulaire.svg/800px-Diagrame_d%C3%A9taill%C3%A9_membrane_cellulai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9144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fr-CA" sz="4000" dirty="0">
                <a:latin typeface="Helvetica" charset="0"/>
              </a:rPr>
              <a:t>Paroi </a:t>
            </a:r>
            <a:r>
              <a:rPr lang="fr-CA" sz="4000" dirty="0" smtClean="0">
                <a:latin typeface="Helvetica" charset="0"/>
              </a:rPr>
              <a:t>cellulaire</a:t>
            </a:r>
            <a:endParaRPr lang="en-US" sz="4000" dirty="0">
              <a:latin typeface="Tahoma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Helvetica" charset="0"/>
                <a:ea typeface="ＭＳ Ｐゴシック" charset="0"/>
              </a:rPr>
              <a:t>paroi </a:t>
            </a:r>
            <a:r>
              <a:rPr lang="fr-CA" sz="3200" dirty="0">
                <a:latin typeface="Helvetica" charset="0"/>
                <a:ea typeface="ＭＳ Ｐゴシック" charset="0"/>
              </a:rPr>
              <a:t>rigide qui entoure la membrane cellulaire</a:t>
            </a:r>
          </a:p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200" dirty="0">
                <a:latin typeface="Helvetica" charset="0"/>
                <a:ea typeface="ＭＳ Ｐゴシック" charset="0"/>
              </a:rPr>
              <a:t>i</a:t>
            </a:r>
            <a:r>
              <a:rPr lang="fr-CA" sz="3200" dirty="0" smtClean="0">
                <a:latin typeface="Helvetica" charset="0"/>
                <a:ea typeface="ＭＳ Ｐゴシック" charset="0"/>
              </a:rPr>
              <a:t>l protège </a:t>
            </a:r>
            <a:r>
              <a:rPr lang="fr-CA" sz="3200" dirty="0">
                <a:latin typeface="Helvetica" charset="0"/>
                <a:ea typeface="ＭＳ Ｐゴシック" charset="0"/>
              </a:rPr>
              <a:t>et supporte la cellule</a:t>
            </a:r>
          </a:p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Helvetica" charset="0"/>
                <a:ea typeface="ＭＳ Ｐゴシック" charset="0"/>
              </a:rPr>
              <a:t>présente chez les cellules végétales, </a:t>
            </a:r>
            <a:r>
              <a:rPr lang="fr-CA" sz="3200" dirty="0">
                <a:latin typeface="Helvetica" charset="0"/>
                <a:ea typeface="ＭＳ Ｐゴシック" charset="0"/>
              </a:rPr>
              <a:t>les champignons et certaines bactéries</a:t>
            </a:r>
          </a:p>
          <a:p>
            <a:endParaRPr lang="en-US" dirty="0">
              <a:latin typeface="Tahoma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93037" cy="768350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La paroi cellulaire</a:t>
            </a:r>
          </a:p>
        </p:txBody>
      </p:sp>
      <p:pic>
        <p:nvPicPr>
          <p:cNvPr id="45058" name="Picture 5" descr="L'image “http://www.dossiersdunet.com/IMG/gif/4.gif” ne peut être affichée car elle contient des erreur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20725"/>
            <a:ext cx="7667625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fr-CA" sz="4000" dirty="0" smtClean="0">
                <a:latin typeface="Helvetica" charset="0"/>
              </a:rPr>
              <a:t>Cytoplasme</a:t>
            </a:r>
            <a:endParaRPr lang="en-US" sz="4000" dirty="0">
              <a:latin typeface="Tahoma" charset="0"/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Helvetica" charset="0"/>
                <a:ea typeface="ＭＳ Ｐゴシック" charset="0"/>
              </a:rPr>
              <a:t>substance </a:t>
            </a:r>
            <a:r>
              <a:rPr lang="fr-CA" sz="3200" dirty="0">
                <a:latin typeface="Helvetica" charset="0"/>
                <a:ea typeface="ＭＳ Ｐゴシック" charset="0"/>
              </a:rPr>
              <a:t>gélatineuse qui contient et supporte les organites de la </a:t>
            </a:r>
            <a:r>
              <a:rPr lang="fr-CA" sz="3200" dirty="0" smtClean="0">
                <a:latin typeface="Helvetica" charset="0"/>
                <a:ea typeface="ＭＳ Ｐゴシック" charset="0"/>
              </a:rPr>
              <a:t>cellule.</a:t>
            </a:r>
          </a:p>
          <a:p>
            <a:pPr lvl="3" eaLnBrk="1" hangingPunct="1">
              <a:lnSpc>
                <a:spcPct val="9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fr-CA" sz="3200" dirty="0" smtClean="0">
                <a:latin typeface="Helvetica" charset="0"/>
                <a:ea typeface="ＭＳ Ｐゴシック" charset="0"/>
              </a:rPr>
              <a:t>Composé majoritairement de l’eau.</a:t>
            </a:r>
            <a:endParaRPr lang="fr-CA" sz="3200" dirty="0">
              <a:latin typeface="Helvetica" charset="0"/>
              <a:ea typeface="ＭＳ Ｐゴシック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93037" cy="669925"/>
          </a:xfrm>
        </p:spPr>
        <p:txBody>
          <a:bodyPr/>
          <a:lstStyle/>
          <a:p>
            <a:pPr eaLnBrk="1" hangingPunct="1">
              <a:defRPr/>
            </a:pPr>
            <a:r>
              <a:rPr lang="fr-CA" b="1"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Le cytoplasme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Tahoma" charset="0"/>
            </a:endParaRPr>
          </a:p>
        </p:txBody>
      </p:sp>
      <p:pic>
        <p:nvPicPr>
          <p:cNvPr id="48131" name="Picture 5" descr="http://images.encarta.msn.com/xrefmedia/sharemed/targets/images/pho/t012/T01263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795338"/>
            <a:ext cx="7667625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Helvetica" charset="0"/>
              </a:rPr>
              <a:t>Mitochondrie</a:t>
            </a:r>
            <a:endParaRPr lang="en-US" dirty="0">
              <a:latin typeface="Tahoma" charset="0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3" indent="-457200"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fr-FR" sz="3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</a:t>
            </a:r>
            <a:r>
              <a:rPr lang="fr-FR" sz="32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rganite </a:t>
            </a:r>
            <a:r>
              <a:rPr lang="fr-FR" sz="32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ovale responsable de transformer le glucose en énergie utilisable et nécessaire à la cellule.</a:t>
            </a:r>
            <a:endParaRPr lang="fr-CA" sz="3200" dirty="0" smtClean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457200" lvl="3" indent="-457200"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de la respiration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cellulaire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3" indent="-457200">
              <a:buClr>
                <a:srgbClr val="C00000"/>
              </a:buClr>
              <a:buSzPct val="60000"/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buFont typeface="Wingdings" charset="0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charset="0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charset="0"/>
              </a:rPr>
              <a:t>énergie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charset="0"/>
              </a:rPr>
              <a:t> + 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charset="0"/>
              </a:rPr>
              <a:t> +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charset="0"/>
              </a:rPr>
              <a:t>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rrored buildings design template">
  <a:themeElements>
    <a:clrScheme name="Mirrored buildings design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Mirrored buildings design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Mirrored building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rrored building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rrored building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rrored building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rrored building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rrored building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rrored building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rrored building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rrored building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rrored building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rrored building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rrored building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Mirrored buildings design template</Template>
  <TotalTime>553</TotalTime>
  <Words>486</Words>
  <Application>Microsoft Office PowerPoint</Application>
  <PresentationFormat>On-screen Show (4:3)</PresentationFormat>
  <Paragraphs>113</Paragraphs>
  <Slides>38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Rounded MT Bold</vt:lpstr>
      <vt:lpstr>Helvetica</vt:lpstr>
      <vt:lpstr>ＭＳ Ｐゴシック</vt:lpstr>
      <vt:lpstr>Tahoma</vt:lpstr>
      <vt:lpstr>Times New Roman</vt:lpstr>
      <vt:lpstr>Trebuchet MS</vt:lpstr>
      <vt:lpstr>Wingdings</vt:lpstr>
      <vt:lpstr>Mirrored buildings design template</vt:lpstr>
      <vt:lpstr>WritingDesignTemplate</vt:lpstr>
      <vt:lpstr>Blends</vt:lpstr>
      <vt:lpstr>Les fonctions des organites</vt:lpstr>
      <vt:lpstr>Lesquels de ces mots connaissez-vous?</vt:lpstr>
      <vt:lpstr>Membrane cellulaire</vt:lpstr>
      <vt:lpstr>La membrane cellulaire</vt:lpstr>
      <vt:lpstr>Paroi cellulaire</vt:lpstr>
      <vt:lpstr>La paroi cellulaire</vt:lpstr>
      <vt:lpstr>Cytoplasme</vt:lpstr>
      <vt:lpstr>Le cytoplasme</vt:lpstr>
      <vt:lpstr>Mitochondrie</vt:lpstr>
      <vt:lpstr>La mitochondrie</vt:lpstr>
      <vt:lpstr>Chloroplaste</vt:lpstr>
      <vt:lpstr>Le chloroplaste</vt:lpstr>
      <vt:lpstr>Ribosomes</vt:lpstr>
      <vt:lpstr>Ribosome</vt:lpstr>
      <vt:lpstr>PowerPoint Presentation</vt:lpstr>
      <vt:lpstr>Les ribosomes en action</vt:lpstr>
      <vt:lpstr>Réticulum endoplasmique, R.E.</vt:lpstr>
      <vt:lpstr>Le réticulum endoplasmique</vt:lpstr>
      <vt:lpstr>Le réticulum endoplasmique</vt:lpstr>
      <vt:lpstr>Le réticulum endoplasmique</vt:lpstr>
      <vt:lpstr>Vésicule</vt:lpstr>
      <vt:lpstr>Les vésicules</vt:lpstr>
      <vt:lpstr>L’appareil de Golgi</vt:lpstr>
      <vt:lpstr>L’appareil de Golgi</vt:lpstr>
      <vt:lpstr>L’appareil de Golgi</vt:lpstr>
      <vt:lpstr>Vacuole</vt:lpstr>
      <vt:lpstr>Vacuoles</vt:lpstr>
      <vt:lpstr>La vacuole</vt:lpstr>
      <vt:lpstr> Noyau</vt:lpstr>
      <vt:lpstr>Le noyau</vt:lpstr>
      <vt:lpstr>Le noyau</vt:lpstr>
      <vt:lpstr>nucléole</vt:lpstr>
      <vt:lpstr>Le nucléole</vt:lpstr>
      <vt:lpstr>Le nucléole</vt:lpstr>
      <vt:lpstr>Pores nucléaires</vt:lpstr>
      <vt:lpstr>Les pores nucléaires</vt:lpstr>
      <vt:lpstr>Acide désoxyribonucléique, ADN</vt:lpstr>
      <vt:lpstr>Membrane nucléaire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cellules et ses organites 101</dc:title>
  <dc:creator>Kevin Yapps</dc:creator>
  <cp:lastModifiedBy>Jeff O'Keefe</cp:lastModifiedBy>
  <cp:revision>37</cp:revision>
  <dcterms:created xsi:type="dcterms:W3CDTF">2007-10-10T05:39:16Z</dcterms:created>
  <dcterms:modified xsi:type="dcterms:W3CDTF">2015-10-13T14:10:30Z</dcterms:modified>
</cp:coreProperties>
</file>