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67" r:id="rId2"/>
  </p:sldMasterIdLst>
  <p:notesMasterIdLst>
    <p:notesMasterId r:id="rId17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>
      <p:cViewPr varScale="1">
        <p:scale>
          <a:sx n="69" d="100"/>
          <a:sy n="69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C9B895-1AF9-9440-BC62-D49E97BFF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4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179955-6A91-724D-A002-B61969413ED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64EEA-5109-694A-8C7A-A918DA741C2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7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987177-9C0D-4B44-BCE8-2FD80A5A692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00D493-F3D0-5C41-B5E1-B5B324B71D8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5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3A8CB3-5803-0D44-9D17-4BD5E2CAE03B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726539-79A8-2C47-AE4D-5BE6589EEF94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8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5B7F28-8AF8-6344-BA1E-DA310E13165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72E3C-E008-254A-AFD7-B8F435E4CEE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58EDB-269F-E84A-A6EB-7373A1424A3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CACF84-8680-F44B-BEA6-21409FD91FD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9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5F4A35-274B-3040-80C9-E9C43C0946A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191C23-F5BC-C944-B70E-00AD005E4E2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1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7E1340-510A-CD41-83A8-502C89BFC99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2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9DB28-BCCE-114C-B6FF-229C17BD7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624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8EBF-8401-A544-BED2-54FEBB6D4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834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07E5D-168F-A746-B31D-EDBC5290F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788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7391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7391400" cy="609600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DEC55-BB2D-4E4C-B0AF-1EF73CF42C4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7348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A954E-ED76-DF46-9C4B-737EB6296D8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56427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A12A3-2B17-C242-8FFB-FADB33817CD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988723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1EC70-5222-C84C-95B1-D4BD2CF6DB9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70213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28D56-278D-9E44-8560-087E55203EF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77143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89404-231B-064F-998B-29D32ABD89D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886667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92AD-D603-F044-A2A4-C06DAEB5629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57283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74EEA-EA90-FE42-8807-3E4CD13A76E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02649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96DA1-45B2-5440-AA3F-8613916C8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831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74C48-D117-3140-824C-C0ED70889BE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865554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192E7-1B8D-E241-80AB-0C8EEA49D9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243515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B7A06-1C0F-DE4F-95B4-07AA5418F4B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464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4D74-090B-DA48-B9FD-439A7BED7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9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1F77D-C317-4640-A5EE-C284D19A6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33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662D8-A09B-B349-A753-E8A7F7C6E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448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2ACB4-C958-DF46-AE1F-B159B3957B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07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21E9-B9AF-3E42-9F0D-2E38CDE5F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486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2DC16-971B-204A-84F9-9563F9F7A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8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95E16-0725-0749-AAB1-2EDD59461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02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BDFBBF-27AF-F64C-995F-370762DF9C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914400"/>
            <a:ext cx="7086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36BFC-671D-5549-825C-6AFB46D0842A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o"/>
        <a:defRPr sz="3200" b="1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 b="1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391400" cy="609600"/>
          </a:xfrm>
        </p:spPr>
        <p:txBody>
          <a:bodyPr/>
          <a:lstStyle/>
          <a:p>
            <a:pPr marL="457200" indent="-457200" eaLnBrk="1" hangingPunct="1"/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racked" charset="0"/>
                <a:ea typeface="ＭＳ Ｐゴシック" charset="0"/>
                <a:cs typeface="ＭＳ Ｐゴシック" charset="0"/>
              </a:rPr>
              <a:t>Le développement embryonnaire :  l</a:t>
            </a:r>
            <a:r>
              <a:rPr lang="ja-JP" alt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racke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racked" charset="0"/>
                <a:ea typeface="ＭＳ Ｐゴシック" charset="0"/>
                <a:cs typeface="ＭＳ Ｐゴシック" charset="0"/>
              </a:rPr>
              <a:t>embryologie</a:t>
            </a:r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8 semaines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60" name="Picture 4" descr="http://www.cours.fse.ulaval.ca/ten-20727/sitesdescours/000_3automne2000/bebe_1/foetus%202%20mo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0515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Le deuxième trimestre :  la croissance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</a:br>
            <a:endParaRPr lang="fr-CA" sz="3200" b="1">
              <a:effectLst>
                <a:outerShdw blurRad="38100" dist="38100" dir="2700000" algn="tl">
                  <a:srgbClr val="000000"/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211763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20 semaines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la mère peut sentir le fœtus bouger</a:t>
            </a:r>
          </a:p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24 semaines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le fœtus a une masse de 650g et mesure 35cm</a:t>
            </a:r>
            <a:endParaRPr lang="en-US">
              <a:solidFill>
                <a:srgbClr val="161616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fr-CA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20 semaines</a:t>
            </a:r>
          </a:p>
        </p:txBody>
      </p:sp>
      <p:pic>
        <p:nvPicPr>
          <p:cNvPr id="49155" name="Picture 4" descr="foetus%205%20moi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908050"/>
            <a:ext cx="4300537" cy="540067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38200"/>
          </a:xfrm>
        </p:spPr>
        <p:txBody>
          <a:bodyPr/>
          <a:lstStyle/>
          <a:p>
            <a:pPr eaLnBrk="1" hangingPunct="1"/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Le troisième trimestre : la croissance continue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fr-CA" sz="3200" b="1"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26 à 38 semaines </a:t>
            </a:r>
            <a:endParaRPr lang="en-US">
              <a:solidFill>
                <a:srgbClr val="161616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développement important du cerveau</a:t>
            </a:r>
          </a:p>
          <a:p>
            <a:pPr lvl="2"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dépôts de gras se forment sous la peau</a:t>
            </a:r>
          </a:p>
          <a:p>
            <a:pPr lvl="2"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le fœtus a une masse de 3300g et mesure 40-50cm</a:t>
            </a:r>
            <a:endParaRPr lang="en-US">
              <a:solidFill>
                <a:srgbClr val="161616"/>
              </a:solidFill>
              <a:latin typeface="Century Gothic" charset="0"/>
              <a:ea typeface="ＭＳ Ｐゴシック" charset="0"/>
            </a:endParaRPr>
          </a:p>
        </p:txBody>
      </p:sp>
      <p:pic>
        <p:nvPicPr>
          <p:cNvPr id="51204" name="Picture 5" descr="foetus%208%20mo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31972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411413" y="6453188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sz="2000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</a:rPr>
              <a:t>32 semaines (8 mois)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58343" y="3104080"/>
            <a:ext cx="3747246" cy="465880"/>
          </a:xfrm>
          <a:prstGeom prst="rect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Récapitulons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8" name="Picture 4" descr="https://mladzema.files.wordpress.com/2013/03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" y="852541"/>
            <a:ext cx="1472311" cy="109016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8/81/Gray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88" y="833427"/>
            <a:ext cx="1168110" cy="112839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7561" y="1853259"/>
            <a:ext cx="110799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500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jour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5" r="67332" b="34591"/>
          <a:stretch/>
        </p:blipFill>
        <p:spPr bwMode="auto">
          <a:xfrm>
            <a:off x="3506535" y="838200"/>
            <a:ext cx="1119001" cy="1119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t="37381" r="35920" b="34591"/>
          <a:stretch/>
        </p:blipFill>
        <p:spPr bwMode="auto">
          <a:xfrm>
            <a:off x="4625536" y="838200"/>
            <a:ext cx="1025764" cy="1119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 t="36212" r="737" b="35759"/>
          <a:stretch/>
        </p:blipFill>
        <p:spPr bwMode="auto">
          <a:xfrm>
            <a:off x="5666368" y="838200"/>
            <a:ext cx="1072390" cy="1119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71334" r="68588" b="4142"/>
          <a:stretch/>
        </p:blipFill>
        <p:spPr bwMode="auto">
          <a:xfrm>
            <a:off x="6753826" y="838200"/>
            <a:ext cx="1225588" cy="1119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 t="70080" r="34662" b="3059"/>
          <a:stretch/>
        </p:blipFill>
        <p:spPr bwMode="auto">
          <a:xfrm>
            <a:off x="7994161" y="838200"/>
            <a:ext cx="1119015" cy="11190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2396" y="1967941"/>
            <a:ext cx="295465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500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6224104" y="-864747"/>
            <a:ext cx="97935" cy="5741861"/>
          </a:xfrm>
          <a:prstGeom prst="leftBrac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68912" b="724"/>
          <a:stretch/>
        </p:blipFill>
        <p:spPr bwMode="auto">
          <a:xfrm>
            <a:off x="7763172" y="2085885"/>
            <a:ext cx="1225703" cy="129614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6428" y="3292834"/>
            <a:ext cx="203132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500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3" y="4006870"/>
            <a:ext cx="2638875" cy="121952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35829" y="5104081"/>
            <a:ext cx="294824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ctoderme</a:t>
            </a:r>
            <a:endParaRPr lang="en-US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ésoderem</a:t>
            </a:r>
            <a:endParaRPr lang="en-US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endoderme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://www.cours.fse.ulaval.ca/ten-20727/sitesdescours/000_3automne2000/bebe_1/foetus%202%20moi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49" y="4046887"/>
            <a:ext cx="1403877" cy="141345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0750" y="5386871"/>
            <a:ext cx="168507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500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semaines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upload.wikimedia.org/wikipedia/commons/7/77/Sucking_his_thumb_and_wav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92" y="3955544"/>
            <a:ext cx="1328777" cy="18025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27064" y="5663869"/>
            <a:ext cx="176843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500" u="sng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à 24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semaines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upload.wikimedia.org/wikipedia/commons/e/ea/40_weeks_pregna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13" y="4506547"/>
            <a:ext cx="1143000" cy="1143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121722" y="4701020"/>
            <a:ext cx="18756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5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à 38 </a:t>
            </a:r>
            <a:r>
              <a:rPr lang="en-US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semaines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www.babymagz.com/images/baby-cute-images-adorable-angel-baby-cute-infant-smile-inspiring-picture-on-1758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9340" r="27961" b="14668"/>
          <a:stretch/>
        </p:blipFill>
        <p:spPr bwMode="auto">
          <a:xfrm>
            <a:off x="1409211" y="2680617"/>
            <a:ext cx="1593143" cy="15417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267" y="3265361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naissance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607416" y="1020367"/>
            <a:ext cx="292946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154853" y="1047136"/>
            <a:ext cx="292946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flipV="1">
            <a:off x="6186702" y="2671250"/>
            <a:ext cx="1500198" cy="415809"/>
          </a:xfrm>
          <a:prstGeom prst="ben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5400000" flipV="1">
            <a:off x="6963738" y="3235162"/>
            <a:ext cx="574369" cy="866394"/>
          </a:xfrm>
          <a:prstGeom prst="ben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flipH="1">
            <a:off x="6228183" y="4299502"/>
            <a:ext cx="215293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flipH="1">
            <a:off x="4523100" y="4299502"/>
            <a:ext cx="215293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flipH="1">
            <a:off x="2874531" y="4299502"/>
            <a:ext cx="215293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 flipH="1">
            <a:off x="2172109" y="4007309"/>
            <a:ext cx="215293" cy="71429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303" y="3076377"/>
            <a:ext cx="38202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25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endParaRPr lang="en-US" sz="25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21723" y="1868234"/>
            <a:ext cx="203132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sz="25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500" u="sng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44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Le développement embryonnaire</a:t>
            </a:r>
            <a:endParaRPr lang="fr-CA" b="1"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913"/>
            <a:ext cx="8856984" cy="2808039"/>
          </a:xfrm>
        </p:spPr>
        <p:txBody>
          <a:bodyPr/>
          <a:lstStyle/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Période spécifique du développement.</a:t>
            </a:r>
          </a:p>
          <a:p>
            <a:pPr eaLnBrk="1" hangingPunct="1"/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	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	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d’u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 </a:t>
            </a:r>
          </a:p>
          <a:p>
            <a:pPr marL="0" indent="0" eaLnBrk="1" hangingPunct="1">
              <a:buNone/>
            </a:pP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organisme </a:t>
            </a:r>
            <a:r>
              <a:rPr lang="fr-CA" sz="2500" dirty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multicellulaire après 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u="sng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	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2500" dirty="0">
              <a:solidFill>
                <a:srgbClr val="161616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Pour les humains, il se </a:t>
            </a:r>
            <a:r>
              <a:rPr lang="fr-CA" sz="2500" dirty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déroule pendant 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</a:t>
            </a:r>
            <a:r>
              <a:rPr lang="fr-CA" sz="2500" u="sng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		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dirty="0" smtClean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solidFill>
                  <a:srgbClr val="16161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suivant la fécondation</a:t>
            </a:r>
            <a:endParaRPr lang="en-US" sz="2500" dirty="0">
              <a:solidFill>
                <a:srgbClr val="161616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endParaRPr lang="fr-CA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5" descr="http://users.skynet.be/sb020785/BI/BI001_files/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59769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6984" cy="838200"/>
          </a:xfrm>
        </p:spPr>
        <p:txBody>
          <a:bodyPr/>
          <a:lstStyle/>
          <a:p>
            <a:pPr eaLnBrk="1" hangingPunct="1"/>
            <a:r>
              <a:rPr lang="fr-CA" sz="4000" dirty="0">
                <a:latin typeface="Britannic Bold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4000" dirty="0">
                <a:latin typeface="Britannic Bol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dirty="0">
                <a:latin typeface="Britannic Bold" charset="0"/>
                <a:ea typeface="ＭＳ Ｐゴシック" charset="0"/>
                <a:cs typeface="ＭＳ Ｐゴシック" charset="0"/>
              </a:rPr>
              <a:t>algorithme d</a:t>
            </a:r>
            <a:r>
              <a:rPr lang="ja-JP" altLang="fr-CA" sz="4000" dirty="0">
                <a:latin typeface="Britannic Bold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dirty="0">
                <a:latin typeface="Britannic Bold" charset="0"/>
                <a:ea typeface="ＭＳ Ｐゴシック" charset="0"/>
                <a:cs typeface="ＭＳ Ｐゴシック" charset="0"/>
              </a:rPr>
              <a:t>embryologie initiale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eaLnBrk="1" hangingPunct="1"/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Initialement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 : 	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		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, </a:t>
            </a:r>
            <a:endParaRPr lang="fr-CA" sz="2400" dirty="0" smtClean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                              spermatozoïde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+ ovule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endParaRPr lang="fr-CA" sz="2400" u="sng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7 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jours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,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le zygote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subit plusieurs mitoses et donne une boule de cellules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	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0,2 mm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diamètre)</a:t>
            </a:r>
            <a:endParaRPr lang="fr-CA" sz="2400" u="sng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14 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jours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, morula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subit plusieurs mitoses formant une sphère de cellules creuses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	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1,5 mm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diamètre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21 jours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, les cellules commencent à se spécialiser, formant un trois couches distinctes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	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(3-4 mm diamètre)</a:t>
            </a:r>
          </a:p>
          <a:p>
            <a:pPr eaLnBrk="1" hangingPunct="1"/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58 jours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, les jambes, les bras, et la tête sont formés et des mouvements mineurs sont possibles </a:t>
            </a:r>
            <a:r>
              <a:rPr lang="fr-CA" sz="2400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		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(30 mm diamètre)</a:t>
            </a:r>
            <a:endParaRPr lang="fr-CA" sz="2400" dirty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Zygote (ABC) 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Lucida Grande" charset="0"/>
              </a:rPr>
              <a:t>→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morula (DEFGH) 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Lucida Grande" charset="0"/>
              </a:rPr>
              <a:t>→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 blastula (I)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5" descr="L'image “http://www.usp.br/cbm/artigos/ourico/prancha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7308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38200"/>
          </a:xfrm>
        </p:spPr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La gastrula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</a:br>
            <a:endParaRPr lang="fr-CA" b="1">
              <a:effectLst>
                <a:outerShdw blurRad="38100" dist="38100" dir="2700000" algn="tl">
                  <a:srgbClr val="000000"/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eaLnBrk="1" hangingPunct="1"/>
            <a:r>
              <a:rPr lang="fr-CA" sz="2400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Stage du développement embryonnaire au cours duquel les cellules de la blastula se répartissent en </a:t>
            </a:r>
            <a:r>
              <a:rPr lang="fr-CA" sz="2400" i="1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trois couches :</a:t>
            </a:r>
            <a:endParaRPr lang="en-US" sz="2400" dirty="0">
              <a:solidFill>
                <a:srgbClr val="161616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fr-CA" i="1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</a:t>
            </a:r>
            <a:r>
              <a:rPr lang="fr-CA" i="1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				</a:t>
            </a:r>
            <a:r>
              <a:rPr lang="fr-CA" i="1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 :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les cellules de cette couche formeront finalement la peau et le système nerveux</a:t>
            </a:r>
            <a:endParaRPr lang="fr-CA" i="1" dirty="0">
              <a:solidFill>
                <a:srgbClr val="161616"/>
              </a:solidFill>
              <a:latin typeface="Century Gothic" charset="0"/>
              <a:ea typeface="ＭＳ Ｐゴシック" charset="0"/>
            </a:endParaRPr>
          </a:p>
          <a:p>
            <a:pPr lvl="1" eaLnBrk="1" hangingPunct="1"/>
            <a:r>
              <a:rPr lang="fr-CA" i="1" u="sng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</a:t>
            </a:r>
            <a:r>
              <a:rPr lang="fr-CA" i="1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				</a:t>
            </a:r>
            <a:r>
              <a:rPr lang="fr-CA" i="1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 :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les cellules de cette couche formeront les reins, les muscles, les vaisseaux sanguins, les organes reproducteurs et les os</a:t>
            </a:r>
            <a:endParaRPr lang="fr-CA" i="1" dirty="0">
              <a:solidFill>
                <a:srgbClr val="161616"/>
              </a:solidFill>
              <a:latin typeface="Century Gothic" charset="0"/>
              <a:ea typeface="ＭＳ Ｐゴシック" charset="0"/>
            </a:endParaRPr>
          </a:p>
          <a:p>
            <a:pPr lvl="1" eaLnBrk="1" hangingPunct="1"/>
            <a:r>
              <a:rPr lang="fr-CA" i="1" u="sng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</a:t>
            </a:r>
            <a:r>
              <a:rPr lang="fr-CA" i="1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				</a:t>
            </a:r>
            <a:r>
              <a:rPr lang="fr-CA" i="1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 :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 les cellules de cette couche formeront les poumons, le foie et les parois de l</a:t>
            </a:r>
            <a:r>
              <a:rPr lang="ja-JP" altLang="fr-CA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’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</a:rPr>
              <a:t>appareil digestif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La gastrula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133600"/>
            <a:ext cx="91408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38200"/>
          </a:xfrm>
        </p:spPr>
        <p:txBody>
          <a:bodyPr/>
          <a:lstStyle/>
          <a:p>
            <a:pPr eaLnBrk="1" hangingPunct="1"/>
            <a:r>
              <a:rPr lang="fr-CA" sz="40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Le développement fœtal :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</a:br>
            <a:endParaRPr lang="fr-CA" sz="4000" b="1">
              <a:effectLst>
                <a:outerShdw blurRad="38100" dist="38100" dir="2700000" algn="tl">
                  <a:srgbClr val="000000"/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Les couches de gastrula formeront les organes et les tissus du bébé 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il s</a:t>
            </a:r>
            <a:r>
              <a:rPr lang="ja-JP" alt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agit de la </a:t>
            </a:r>
            <a:r>
              <a:rPr lang="fr-CA" i="1" u="sng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fr-CA" i="1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</a:t>
            </a:r>
            <a:r>
              <a:rPr lang="fr-CA" i="1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i="1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i="1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se produit durant 38 semaines 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 dirty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est divisée en </a:t>
            </a:r>
            <a:r>
              <a:rPr lang="fr-CA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trois </a:t>
            </a:r>
            <a:r>
              <a:rPr lang="fr-CA" u="sng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solidFill>
                <a:srgbClr val="161616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5" descr="http://www.lyc-luynes.ac-aix-marseille.fr/activites/tpe/stress_foetus/images/foetu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3972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5" descr="L'image “http://www.md.ucl.ac.be/didac/anat110/Chapitre1/Whole%20embryo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38200"/>
          </a:xfrm>
        </p:spPr>
        <p:txBody>
          <a:bodyPr/>
          <a:lstStyle/>
          <a:p>
            <a:pPr eaLnBrk="1" hangingPunct="1"/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>Le premier trimestre :  le développement des organes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fr-CA" sz="2800" b="1"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211763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Tous les organes commencent à se développer</a:t>
            </a:r>
          </a:p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4 semaines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cerveau et moelle épinière se développent</a:t>
            </a:r>
          </a:p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8 semaines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cellules des os se forment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l</a:t>
            </a:r>
            <a:r>
              <a:rPr lang="ja-JP" alt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embryon est appelé </a:t>
            </a:r>
            <a:r>
              <a:rPr lang="fr-CA" i="1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fœtus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12 semaines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les organes sont formés</a:t>
            </a:r>
          </a:p>
          <a:p>
            <a:pPr eaLnBrk="1" hangingPunct="1"/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À la fin de ce trimestre 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Lucida Grande" charset="0"/>
              </a:rPr>
              <a:t>→</a:t>
            </a:r>
            <a:r>
              <a:rPr lang="fr-CA">
                <a:solidFill>
                  <a:srgbClr val="161616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fœtus a une masse de 28g et mesure 9cm</a:t>
            </a:r>
            <a:endParaRPr lang="en-US">
              <a:solidFill>
                <a:srgbClr val="161616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ashell visions design template">
  <a:themeElements>
    <a:clrScheme name="Seashell visions design template 9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eashell vision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ashell visio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ell visio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ell visions design template 12">
        <a:dk1>
          <a:srgbClr val="336699"/>
        </a:dk1>
        <a:lt1>
          <a:srgbClr val="EAEAEA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C8C8C8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546</TotalTime>
  <Words>197</Words>
  <Application>Microsoft Office PowerPoint</Application>
  <PresentationFormat>On-screen Show (4:3)</PresentationFormat>
  <Paragraphs>75</Paragraphs>
  <Slides>14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WritingDesignTemplate</vt:lpstr>
      <vt:lpstr>Seashell visions design template</vt:lpstr>
      <vt:lpstr>PowerPoint Presentation</vt:lpstr>
      <vt:lpstr>Le développement embryonnaire</vt:lpstr>
      <vt:lpstr>L’algorithme d’embryologie initiale</vt:lpstr>
      <vt:lpstr>Zygote (ABC) →morula (DEFGH) → blastula (I)</vt:lpstr>
      <vt:lpstr>La gastrula </vt:lpstr>
      <vt:lpstr>La gastrula</vt:lpstr>
      <vt:lpstr>Le développement fœtal : </vt:lpstr>
      <vt:lpstr>PowerPoint Presentation</vt:lpstr>
      <vt:lpstr>Le premier trimestre :  le développement des organes </vt:lpstr>
      <vt:lpstr>8 semaines</vt:lpstr>
      <vt:lpstr>Le deuxième trimestre :  la croissance </vt:lpstr>
      <vt:lpstr>20 semaines</vt:lpstr>
      <vt:lpstr>Le troisième trimestre : la croissance continue 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Yapps</dc:creator>
  <cp:lastModifiedBy>SD22</cp:lastModifiedBy>
  <cp:revision>32</cp:revision>
  <dcterms:created xsi:type="dcterms:W3CDTF">2009-12-02T20:20:26Z</dcterms:created>
  <dcterms:modified xsi:type="dcterms:W3CDTF">2015-01-05T20:59:32Z</dcterms:modified>
</cp:coreProperties>
</file>