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AE2DE-F221-A84B-B714-FD336C145E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0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93BDC-50FE-0641-87E2-62C1F5390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3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49BD2-04EF-BE42-8EE4-C2793BCC7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206C8-F034-2A43-8F04-3AB34B998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7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1241F-2B73-1C4C-867B-64CDEFF6A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E3A8F-1D7F-E84C-B959-B2BED40B13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3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A4154-CFE1-E846-9589-AA9CBBF921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1AECB-E45F-C149-A5CE-D84F97496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1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A73C0-D5BA-0049-8909-94F134589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8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16606-5B51-D140-BB3A-589193CB56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0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BA5A1-CF5D-9048-80B2-4BBBA65E1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25E1D0-4DA9-9D41-8CBF-D980AAD60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38200" indent="-838200" eaLnBrk="1" hangingPunct="1"/>
            <a:r>
              <a:rPr lang="fr-CA" b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Les techniques de reproduction assistée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3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1. L</a:t>
            </a:r>
            <a:r>
              <a:rPr lang="ja-JP" altLang="fr-CA" sz="3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sz="3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insémination </a:t>
            </a:r>
            <a:r>
              <a:rPr lang="fr-CA" sz="3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artificielle, IA </a:t>
            </a:r>
            <a:r>
              <a:rPr lang="en-US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</a:br>
            <a:endParaRPr lang="fr-CA" sz="34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consiste de recueillir le sperme d</a:t>
            </a:r>
            <a:r>
              <a:rPr lang="ja-JP" altLang="fr-CA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un mâle puis à l</a:t>
            </a:r>
            <a:r>
              <a:rPr lang="ja-JP" altLang="fr-CA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injecter dans une femelle</a:t>
            </a:r>
          </a:p>
          <a:p>
            <a:pPr eaLnBrk="1" hangingPunct="1"/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souvent utiliser pour la reproduction des animaux d</a:t>
            </a:r>
            <a:r>
              <a:rPr lang="ja-JP" altLang="fr-CA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élevage 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lvl="2" eaLnBrk="1" hangingPunct="1"/>
            <a:r>
              <a:rPr lang="fr-CA">
                <a:latin typeface="Tahoma" charset="0"/>
                <a:ea typeface="ＭＳ Ｐゴシック" charset="0"/>
              </a:rPr>
              <a:t>ex : bovins laitiers</a:t>
            </a: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fr-CA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2. La </a:t>
            </a:r>
            <a:r>
              <a:rPr lang="fr-CA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fécondation </a:t>
            </a:r>
            <a:r>
              <a:rPr lang="fr-CA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in vitro </a:t>
            </a:r>
            <a:r>
              <a:rPr lang="fr-CA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(FIV)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36504"/>
          </a:xfrm>
        </p:spPr>
        <p:txBody>
          <a:bodyPr/>
          <a:lstStyle/>
          <a:p>
            <a:pPr eaLnBrk="1" hangingPunct="1"/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La fécondation d</a:t>
            </a:r>
            <a:r>
              <a:rPr lang="ja-JP" altLang="fr-CA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un ovule dans une boîte de Pétri </a:t>
            </a:r>
          </a:p>
          <a:p>
            <a:pPr eaLnBrk="1" hangingPunct="1"/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« </a:t>
            </a:r>
            <a:r>
              <a:rPr lang="fr-CA" i="1" dirty="0">
                <a:latin typeface="Tahoma" charset="0"/>
                <a:ea typeface="ＭＳ Ｐゴシック" charset="0"/>
                <a:cs typeface="ＭＳ Ｐゴシック" charset="0"/>
              </a:rPr>
              <a:t>in vitro</a:t>
            </a:r>
            <a:r>
              <a:rPr lang="fr-CA" dirty="0">
                <a:latin typeface="Tahoma" charset="0"/>
                <a:ea typeface="ＭＳ Ｐゴシック" charset="0"/>
                <a:cs typeface="ＭＳ Ｐゴシック" charset="0"/>
              </a:rPr>
              <a:t> » signifie « dans le verre 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»</a:t>
            </a:r>
          </a:p>
          <a:p>
            <a:pPr eaLnBrk="1" hangingPunct="1"/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Augmentation des chances de grossesses multiple puisque plusieurs embryons fécondés sont introduits simultanément dans l’utérus.</a:t>
            </a:r>
          </a:p>
          <a:p>
            <a:pPr eaLnBrk="1" hangingPunct="1"/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Utilisée souvent quand les trompes de </a:t>
            </a:r>
            <a:r>
              <a:rPr lang="fr-CA" dirty="0" err="1" smtClean="0">
                <a:latin typeface="Tahoma" charset="0"/>
                <a:ea typeface="ＭＳ Ｐゴシック" charset="0"/>
                <a:cs typeface="ＭＳ Ｐゴシック" charset="0"/>
              </a:rPr>
              <a:t>Fallopes</a:t>
            </a:r>
            <a:r>
              <a:rPr lang="fr-CA" dirty="0" smtClean="0">
                <a:latin typeface="Tahoma" charset="0"/>
                <a:ea typeface="ＭＳ Ｐゴシック" charset="0"/>
                <a:cs typeface="ＭＳ Ｐゴシック" charset="0"/>
              </a:rPr>
              <a:t> sont bloquées.</a:t>
            </a:r>
            <a:endParaRPr lang="fr-CA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3. Le </a:t>
            </a:r>
            <a:r>
              <a:rPr lang="fr-CA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transfert tubaire des gamètes</a:t>
            </a:r>
            <a:r>
              <a:rPr lang="en-US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</a:br>
            <a:endParaRPr lang="fr-CA" sz="34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3886200"/>
          </a:xfrm>
        </p:spPr>
        <p:txBody>
          <a:bodyPr/>
          <a:lstStyle/>
          <a:p>
            <a:pPr eaLnBrk="1" hangingPunct="1"/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Prélèvement d</a:t>
            </a:r>
            <a:r>
              <a:rPr lang="ja-JP" altLang="fr-CA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ovules et de spermatozoïdes</a:t>
            </a:r>
          </a:p>
          <a:p>
            <a:pPr eaLnBrk="1" hangingPunct="1"/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Production d</a:t>
            </a:r>
            <a:r>
              <a:rPr lang="ja-JP" altLang="fr-CA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un « mélange » des gamètes qui est injecté dans les trompes de Fallope pour avoir formation d</a:t>
            </a:r>
            <a:r>
              <a:rPr lang="ja-JP" altLang="fr-CA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un embryon à l</a:t>
            </a:r>
            <a:r>
              <a:rPr lang="ja-JP" altLang="fr-CA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>
                <a:latin typeface="Tahoma" charset="0"/>
                <a:ea typeface="ＭＳ Ｐゴシック" charset="0"/>
                <a:cs typeface="ＭＳ Ｐゴシック" charset="0"/>
              </a:rPr>
              <a:t>intérieur du corps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fr-CA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8435" name="Picture 4" descr="L'image “http://membres.lycos.fr/pow2/Embryo/8anomalie.gif” ne peut être affichée car elle contient des erreu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4. L</a:t>
            </a:r>
            <a:r>
              <a:rPr lang="ja-JP" altLang="fr-CA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injection </a:t>
            </a:r>
            <a:r>
              <a:rPr lang="fr-CA" sz="3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intracytoplasmique</a:t>
            </a:r>
            <a:r>
              <a:rPr lang="fr-CA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d</a:t>
            </a:r>
            <a:r>
              <a:rPr lang="ja-JP" altLang="fr-CA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sz="3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un </a:t>
            </a:r>
            <a:r>
              <a:rPr lang="fr-CA" sz="3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spermatozoïde, IICS </a:t>
            </a:r>
            <a:endParaRPr lang="fr-CA" sz="34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2231"/>
            <a:ext cx="8229600" cy="1758778"/>
          </a:xfrm>
        </p:spPr>
        <p:txBody>
          <a:bodyPr/>
          <a:lstStyle/>
          <a:p>
            <a:pPr eaLnBrk="1" hangingPunct="1"/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Injection d</a:t>
            </a:r>
            <a:r>
              <a:rPr lang="ja-JP" alt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sz="2500" u="sng" dirty="0" smtClean="0">
                <a:latin typeface="Tahoma" charset="0"/>
                <a:ea typeface="ＭＳ Ｐゴシック" charset="0"/>
                <a:cs typeface="ＭＳ Ｐゴシック" charset="0"/>
              </a:rPr>
              <a:t>un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fr-CA" sz="2500" u="sng" dirty="0" smtClean="0">
                <a:latin typeface="Tahoma" charset="0"/>
                <a:ea typeface="ＭＳ Ｐゴシック" charset="0"/>
                <a:cs typeface="ＭＳ Ｐゴシック" charset="0"/>
              </a:rPr>
              <a:t>seul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spermatozoïde dans un ovule soit directement dans l</a:t>
            </a:r>
            <a:r>
              <a:rPr lang="ja-JP" alt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utérus de la femme ou dans un ovule prélevé</a:t>
            </a:r>
          </a:p>
          <a:p>
            <a:pPr eaLnBrk="1" hangingPunct="1"/>
            <a:r>
              <a:rPr lang="fr-CA" sz="2500" dirty="0" smtClean="0">
                <a:latin typeface="Tahoma" charset="0"/>
                <a:ea typeface="ＭＳ Ｐゴシック" charset="0"/>
                <a:cs typeface="ＭＳ Ｐゴシック" charset="0"/>
              </a:rPr>
              <a:t> 25% taux de succès</a:t>
            </a:r>
          </a:p>
        </p:txBody>
      </p:sp>
      <p:pic>
        <p:nvPicPr>
          <p:cNvPr id="1026" name="Picture 2" descr="http://upload.wikimedia.org/wikipedia/commons/7/79/Ic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3504389" cy="2628292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591162"/>
            <a:ext cx="381642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fr-CA" sz="2500" kern="0" dirty="0">
                <a:solidFill>
                  <a:srgbClr val="3A566E"/>
                </a:solidFill>
              </a:rPr>
              <a:t>Utilisée pour de graves problèmes d’infertilité chez l’homme ou si la fécondation </a:t>
            </a:r>
            <a:r>
              <a:rPr lang="fr-CA" sz="2500" i="1" kern="0" dirty="0">
                <a:solidFill>
                  <a:srgbClr val="3A566E"/>
                </a:solidFill>
              </a:rPr>
              <a:t>in vitro </a:t>
            </a:r>
            <a:r>
              <a:rPr lang="fr-CA" sz="2500" kern="0" dirty="0">
                <a:solidFill>
                  <a:srgbClr val="3A566E"/>
                </a:solidFill>
              </a:rPr>
              <a:t>ne fonctionne pas</a:t>
            </a:r>
            <a:r>
              <a:rPr lang="fr-CA" sz="2500" kern="0" dirty="0" smtClean="0">
                <a:solidFill>
                  <a:srgbClr val="3A566E"/>
                </a:solidFill>
              </a:rPr>
              <a:t>.</a:t>
            </a:r>
            <a:endParaRPr lang="en-US" sz="2500" kern="0" dirty="0">
              <a:solidFill>
                <a:srgbClr val="3A56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L’insémination</a:t>
            </a:r>
            <a:r>
              <a:rPr lang="en-US" dirty="0" smtClean="0"/>
              <a:t> intra-uterine, IIU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532112"/>
          </a:xfrm>
        </p:spPr>
        <p:txBody>
          <a:bodyPr/>
          <a:lstStyle/>
          <a:p>
            <a:r>
              <a:rPr lang="fr-CA" dirty="0"/>
              <a:t>Un échantillon de sperme est collectionné, purifié, et </a:t>
            </a:r>
            <a:r>
              <a:rPr lang="fr-CA" dirty="0" smtClean="0"/>
              <a:t>lavé.</a:t>
            </a:r>
          </a:p>
          <a:p>
            <a:r>
              <a:rPr lang="fr-CA" dirty="0" smtClean="0"/>
              <a:t>Les </a:t>
            </a:r>
            <a:r>
              <a:rPr lang="fr-CA" dirty="0"/>
              <a:t>spermatozoïdes </a:t>
            </a:r>
            <a:r>
              <a:rPr lang="fr-CA" dirty="0" smtClean="0"/>
              <a:t>sont, ensuite, injectés </a:t>
            </a:r>
            <a:r>
              <a:rPr lang="fr-CA" dirty="0"/>
              <a:t>dans l’utérus de la femme pour effectuer la fécondation dans le corps de la femme.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7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14" y="586971"/>
            <a:ext cx="8229600" cy="1143000"/>
          </a:xfrm>
        </p:spPr>
        <p:txBody>
          <a:bodyPr/>
          <a:lstStyle/>
          <a:p>
            <a:r>
              <a:rPr lang="en-US" dirty="0" err="1" smtClean="0"/>
              <a:t>Récapitulons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7221" y="2085268"/>
            <a:ext cx="38747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err="1" smtClean="0">
                <a:solidFill>
                  <a:srgbClr val="003300"/>
                </a:solidFill>
              </a:rPr>
              <a:t>Fécondation</a:t>
            </a:r>
            <a:r>
              <a:rPr lang="en-US" sz="2500" dirty="0" smtClean="0">
                <a:solidFill>
                  <a:srgbClr val="003300"/>
                </a:solidFill>
              </a:rPr>
              <a:t> </a:t>
            </a:r>
            <a:r>
              <a:rPr lang="en-US" sz="2500" dirty="0" err="1" smtClean="0">
                <a:solidFill>
                  <a:srgbClr val="003300"/>
                </a:solidFill>
              </a:rPr>
              <a:t>dans</a:t>
            </a:r>
            <a:r>
              <a:rPr lang="en-US" sz="2500" dirty="0" smtClean="0">
                <a:solidFill>
                  <a:srgbClr val="003300"/>
                </a:solidFill>
              </a:rPr>
              <a:t> le corps</a:t>
            </a:r>
            <a:endParaRPr lang="en-US" sz="2500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894021"/>
            <a:ext cx="37705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err="1" smtClean="0">
                <a:solidFill>
                  <a:srgbClr val="003300"/>
                </a:solidFill>
              </a:rPr>
              <a:t>Fécondation</a:t>
            </a:r>
            <a:r>
              <a:rPr lang="en-US" sz="2500" dirty="0">
                <a:solidFill>
                  <a:srgbClr val="003300"/>
                </a:solidFill>
              </a:rPr>
              <a:t> </a:t>
            </a:r>
            <a:r>
              <a:rPr lang="en-US" sz="2500" dirty="0" smtClean="0">
                <a:solidFill>
                  <a:srgbClr val="003300"/>
                </a:solidFill>
              </a:rPr>
              <a:t>à </a:t>
            </a:r>
            <a:r>
              <a:rPr lang="en-US" sz="2500" dirty="0" err="1" smtClean="0">
                <a:solidFill>
                  <a:srgbClr val="003300"/>
                </a:solidFill>
              </a:rPr>
              <a:t>l’extérieur</a:t>
            </a:r>
            <a:r>
              <a:rPr lang="en-US" sz="2500" dirty="0" smtClean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en-US" sz="2500" dirty="0" smtClean="0">
                <a:solidFill>
                  <a:srgbClr val="003300"/>
                </a:solidFill>
              </a:rPr>
              <a:t>du corps</a:t>
            </a:r>
            <a:endParaRPr lang="en-US" sz="2500" dirty="0">
              <a:solidFill>
                <a:srgbClr val="00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221" y="2708920"/>
            <a:ext cx="4174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err="1"/>
              <a:t>Insémination</a:t>
            </a:r>
            <a:r>
              <a:rPr lang="en-US" dirty="0"/>
              <a:t> </a:t>
            </a:r>
            <a:r>
              <a:rPr lang="en-US" dirty="0" err="1"/>
              <a:t>artificielle</a:t>
            </a:r>
            <a:r>
              <a:rPr lang="en-US" dirty="0"/>
              <a:t>, </a:t>
            </a:r>
            <a:r>
              <a:rPr lang="en-US" dirty="0" smtClean="0"/>
              <a:t>IA.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 err="1"/>
              <a:t>transfert</a:t>
            </a:r>
            <a:r>
              <a:rPr lang="en-US" dirty="0"/>
              <a:t> </a:t>
            </a:r>
            <a:r>
              <a:rPr lang="en-US" dirty="0" err="1"/>
              <a:t>tubaire</a:t>
            </a:r>
            <a:r>
              <a:rPr lang="en-US" dirty="0"/>
              <a:t> des </a:t>
            </a:r>
            <a:r>
              <a:rPr lang="en-US" dirty="0" smtClean="0"/>
              <a:t>gametes.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Insémination</a:t>
            </a:r>
            <a:r>
              <a:rPr lang="en-US" dirty="0"/>
              <a:t> intra-</a:t>
            </a:r>
            <a:r>
              <a:rPr lang="en-US" dirty="0" err="1"/>
              <a:t>utérine</a:t>
            </a:r>
            <a:r>
              <a:rPr lang="en-US" dirty="0"/>
              <a:t>, IIU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2708920"/>
            <a:ext cx="3898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Fécondation</a:t>
            </a:r>
            <a:r>
              <a:rPr lang="en-US" dirty="0"/>
              <a:t> in vitro, </a:t>
            </a:r>
            <a:r>
              <a:rPr lang="en-US" dirty="0" smtClean="0"/>
              <a:t>FIV.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L’injection</a:t>
            </a:r>
            <a:r>
              <a:rPr lang="en-US" dirty="0" smtClean="0"/>
              <a:t> </a:t>
            </a:r>
            <a:r>
              <a:rPr lang="en-US" dirty="0" err="1"/>
              <a:t>intracytoplasmique</a:t>
            </a:r>
            <a:r>
              <a:rPr lang="en-US" dirty="0"/>
              <a:t> d’un </a:t>
            </a:r>
            <a:r>
              <a:rPr lang="en-US" dirty="0" err="1"/>
              <a:t>spermatozoïde</a:t>
            </a:r>
            <a:r>
              <a:rPr lang="en-US" dirty="0"/>
              <a:t>, IICS.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88024" y="1894021"/>
            <a:ext cx="0" cy="261509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97221" y="2729231"/>
            <a:ext cx="7861387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110443293"/>
      </p:ext>
    </p:extLst>
  </p:cSld>
  <p:clrMapOvr>
    <a:masterClrMapping/>
  </p:clrMapOvr>
</p:sld>
</file>

<file path=ppt/theme/theme1.xml><?xml version="1.0" encoding="utf-8"?>
<a:theme xmlns:a="http://schemas.openxmlformats.org/drawingml/2006/main" name="Orbit design template [2]">
  <a:themeElements>
    <a:clrScheme name="Orbit design template [2]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Orbit design template [2]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lnDef>
  </a:objectDefaults>
  <a:extraClrSchemeLst>
    <a:extraClrScheme>
      <a:clrScheme name="Orbit design template [2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[2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[2]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 design template [2]</Template>
  <TotalTime>252</TotalTime>
  <Words>221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Orbit design template [2]</vt:lpstr>
      <vt:lpstr>Les techniques de reproduction assistée</vt:lpstr>
      <vt:lpstr>1. L’insémination artificielle, IA  </vt:lpstr>
      <vt:lpstr>2. La fécondation in vitro (FIV)</vt:lpstr>
      <vt:lpstr>3. Le transfert tubaire des gamètes </vt:lpstr>
      <vt:lpstr>PowerPoint Presentation</vt:lpstr>
      <vt:lpstr>4. L’injection intracytoplasmique d’un spermatozoïde, IICS </vt:lpstr>
      <vt:lpstr>5. L’insémination intra-uterine, IIU</vt:lpstr>
      <vt:lpstr>Récapitulons!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techniques de reproduction assistée</dc:title>
  <dc:creator>Kevin Yapps</dc:creator>
  <cp:lastModifiedBy>SD22</cp:lastModifiedBy>
  <cp:revision>18</cp:revision>
  <dcterms:created xsi:type="dcterms:W3CDTF">2011-02-10T05:26:15Z</dcterms:created>
  <dcterms:modified xsi:type="dcterms:W3CDTF">2015-01-06T16:11:45Z</dcterms:modified>
</cp:coreProperties>
</file>