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AE2DE-F221-A84B-B714-FD336C145E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0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993BDC-50FE-0641-87E2-62C1F5390A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3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79438"/>
            <a:ext cx="2057400" cy="5211762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79438"/>
            <a:ext cx="6019800" cy="5211762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49BD2-04EF-BE42-8EE4-C2793BCC7F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5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A206C8-F034-2A43-8F04-3AB34B9988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7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1241F-2B73-1C4C-867B-64CDEFF6A0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9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4E3A8F-1D7F-E84C-B959-B2BED40B13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3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5A4154-CFE1-E846-9589-AA9CBBF921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2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E1AECB-E45F-C149-A5CE-D84F974964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11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5A73C0-D5BA-0049-8909-94F1345894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83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016606-5B51-D140-BB3A-589193CB56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0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BA5A1-CF5D-9048-80B2-4BBBA65E1A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794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925E1D0-4DA9-9D41-8CBF-D980AAD601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-111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-111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-111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-111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-11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-11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-11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2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838200" indent="-838200" eaLnBrk="1" hangingPunct="1"/>
            <a:r>
              <a:rPr lang="fr-CA" b="1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Les techniques de reproduction assistée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579438"/>
            <a:ext cx="8856984" cy="1143000"/>
          </a:xfrm>
        </p:spPr>
        <p:txBody>
          <a:bodyPr/>
          <a:lstStyle/>
          <a:p>
            <a:pPr eaLnBrk="1" hangingPunct="1"/>
            <a:r>
              <a:rPr lang="fr-CA" sz="25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1. L</a:t>
            </a:r>
            <a:r>
              <a:rPr lang="ja-JP" altLang="fr-CA" sz="25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fr-CA" altLang="ja-JP" sz="2500" b="1" u="sng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	</a:t>
            </a:r>
            <a:r>
              <a:rPr lang="fr-CA" altLang="ja-JP" sz="2500" b="1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			</a:t>
            </a:r>
            <a:r>
              <a:rPr lang="fr-CA" altLang="ja-JP" sz="25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fr-CA" altLang="ja-JP" sz="2500" b="1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				</a:t>
            </a:r>
            <a:r>
              <a:rPr lang="fr-CA" sz="25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, </a:t>
            </a:r>
            <a:r>
              <a:rPr lang="fr-CA" sz="25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IA </a:t>
            </a:r>
            <a:endParaRPr lang="fr-CA" sz="2500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dirty="0">
                <a:latin typeface="Tahoma" charset="0"/>
                <a:ea typeface="ＭＳ Ｐゴシック" charset="0"/>
                <a:cs typeface="ＭＳ Ｐゴシック" charset="0"/>
              </a:rPr>
              <a:t>consiste de recueillir le </a:t>
            </a:r>
            <a:r>
              <a:rPr lang="fr-CA" u="sng" dirty="0">
                <a:latin typeface="Tahoma" charset="0"/>
                <a:ea typeface="ＭＳ Ｐゴシック" charset="0"/>
                <a:cs typeface="ＭＳ Ｐゴシック" charset="0"/>
              </a:rPr>
              <a:t>	</a:t>
            </a:r>
            <a:r>
              <a:rPr lang="fr-CA" u="sng" dirty="0" smtClean="0">
                <a:latin typeface="Tahoma" charset="0"/>
                <a:ea typeface="ＭＳ Ｐゴシック" charset="0"/>
                <a:cs typeface="ＭＳ Ｐゴシック" charset="0"/>
              </a:rPr>
              <a:t>		</a:t>
            </a:r>
            <a:r>
              <a:rPr lang="fr-CA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fr-CA" dirty="0">
                <a:latin typeface="Tahoma" charset="0"/>
                <a:ea typeface="ＭＳ Ｐゴシック" charset="0"/>
                <a:cs typeface="ＭＳ Ｐゴシック" charset="0"/>
              </a:rPr>
              <a:t>d</a:t>
            </a:r>
            <a:r>
              <a:rPr lang="ja-JP" altLang="fr-CA" dirty="0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fr-CA" dirty="0">
                <a:latin typeface="Tahoma" charset="0"/>
                <a:ea typeface="ＭＳ Ｐゴシック" charset="0"/>
                <a:cs typeface="ＭＳ Ｐゴシック" charset="0"/>
              </a:rPr>
              <a:t>un mâle puis à </a:t>
            </a:r>
            <a:r>
              <a:rPr lang="fr-CA" dirty="0" smtClean="0">
                <a:latin typeface="Tahoma" charset="0"/>
                <a:ea typeface="ＭＳ Ｐゴシック" charset="0"/>
                <a:cs typeface="ＭＳ Ｐゴシック" charset="0"/>
              </a:rPr>
              <a:t>l’</a:t>
            </a:r>
            <a:r>
              <a:rPr lang="fr-CA" u="sng" dirty="0" smtClean="0">
                <a:latin typeface="Tahoma" charset="0"/>
                <a:ea typeface="ＭＳ Ｐゴシック" charset="0"/>
                <a:cs typeface="ＭＳ Ｐゴシック" charset="0"/>
              </a:rPr>
              <a:t>				</a:t>
            </a:r>
            <a:r>
              <a:rPr lang="fr-CA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fr-CA" dirty="0">
                <a:latin typeface="Tahoma" charset="0"/>
                <a:ea typeface="ＭＳ Ｐゴシック" charset="0"/>
                <a:cs typeface="ＭＳ Ｐゴシック" charset="0"/>
              </a:rPr>
              <a:t>dans une femelle</a:t>
            </a:r>
          </a:p>
          <a:p>
            <a:pPr eaLnBrk="1" hangingPunct="1"/>
            <a:r>
              <a:rPr lang="fr-CA" dirty="0">
                <a:latin typeface="Tahoma" charset="0"/>
                <a:ea typeface="ＭＳ Ｐゴシック" charset="0"/>
                <a:cs typeface="ＭＳ Ｐゴシック" charset="0"/>
              </a:rPr>
              <a:t>souvent utiliser pour la reproduction des animaux d</a:t>
            </a:r>
            <a:r>
              <a:rPr lang="ja-JP" altLang="fr-CA" dirty="0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fr-CA" dirty="0">
                <a:latin typeface="Tahoma" charset="0"/>
                <a:ea typeface="ＭＳ Ｐゴシック" charset="0"/>
                <a:cs typeface="ＭＳ Ｐゴシック" charset="0"/>
              </a:rPr>
              <a:t>élevage 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2" eaLnBrk="1" hangingPunct="1"/>
            <a:r>
              <a:rPr lang="fr-CA" dirty="0">
                <a:latin typeface="Tahoma" charset="0"/>
                <a:ea typeface="ＭＳ Ｐゴシック" charset="0"/>
              </a:rPr>
              <a:t>ex : bovins laitiers</a:t>
            </a:r>
            <a:endParaRPr lang="en-US" dirty="0">
              <a:latin typeface="Tahoma" charset="0"/>
              <a:ea typeface="ＭＳ Ｐゴシック" charset="0"/>
            </a:endParaRPr>
          </a:p>
          <a:p>
            <a:pPr eaLnBrk="1" hangingPunct="1">
              <a:buFontTx/>
              <a:buNone/>
            </a:pPr>
            <a:endParaRPr lang="fr-CA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579438"/>
            <a:ext cx="8928992" cy="1143000"/>
          </a:xfrm>
        </p:spPr>
        <p:txBody>
          <a:bodyPr/>
          <a:lstStyle/>
          <a:p>
            <a:pPr eaLnBrk="1" hangingPunct="1"/>
            <a:r>
              <a:rPr lang="fr-CA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2. La </a:t>
            </a:r>
            <a:r>
              <a:rPr lang="fr-CA" b="1" u="sng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	</a:t>
            </a:r>
            <a:r>
              <a:rPr lang="fr-CA" b="1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			</a:t>
            </a:r>
            <a:r>
              <a:rPr lang="fr-CA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fr-CA" b="1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	</a:t>
            </a:r>
            <a:r>
              <a:rPr lang="fr-CA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fr-CA" b="1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		</a:t>
            </a:r>
            <a:r>
              <a:rPr lang="fr-CA" b="1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fr-CA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(FIV)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507288" cy="4536504"/>
          </a:xfrm>
        </p:spPr>
        <p:txBody>
          <a:bodyPr/>
          <a:lstStyle/>
          <a:p>
            <a:pPr eaLnBrk="1" hangingPunct="1"/>
            <a:r>
              <a:rPr lang="fr-CA" dirty="0">
                <a:latin typeface="Tahoma" charset="0"/>
                <a:ea typeface="ＭＳ Ｐゴシック" charset="0"/>
                <a:cs typeface="ＭＳ Ｐゴシック" charset="0"/>
              </a:rPr>
              <a:t>La </a:t>
            </a:r>
            <a:r>
              <a:rPr lang="fr-CA" u="sng" dirty="0">
                <a:latin typeface="Tahoma" charset="0"/>
                <a:ea typeface="ＭＳ Ｐゴシック" charset="0"/>
                <a:cs typeface="ＭＳ Ｐゴシック" charset="0"/>
              </a:rPr>
              <a:t>	</a:t>
            </a:r>
            <a:r>
              <a:rPr lang="fr-CA" u="sng" dirty="0" smtClean="0">
                <a:latin typeface="Tahoma" charset="0"/>
                <a:ea typeface="ＭＳ Ｐゴシック" charset="0"/>
                <a:cs typeface="ＭＳ Ｐゴシック" charset="0"/>
              </a:rPr>
              <a:t>			</a:t>
            </a:r>
            <a:r>
              <a:rPr lang="fr-CA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fr-CA" dirty="0">
                <a:latin typeface="Tahoma" charset="0"/>
                <a:ea typeface="ＭＳ Ｐゴシック" charset="0"/>
                <a:cs typeface="ＭＳ Ｐゴシック" charset="0"/>
              </a:rPr>
              <a:t>d</a:t>
            </a:r>
            <a:r>
              <a:rPr lang="ja-JP" altLang="fr-CA" dirty="0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fr-CA" dirty="0">
                <a:latin typeface="Tahoma" charset="0"/>
                <a:ea typeface="ＭＳ Ｐゴシック" charset="0"/>
                <a:cs typeface="ＭＳ Ｐゴシック" charset="0"/>
              </a:rPr>
              <a:t>un ovule dans </a:t>
            </a:r>
            <a:r>
              <a:rPr lang="fr-CA" dirty="0" smtClean="0">
                <a:latin typeface="Tahoma" charset="0"/>
                <a:ea typeface="ＭＳ Ｐゴシック" charset="0"/>
                <a:cs typeface="ＭＳ Ｐゴシック" charset="0"/>
              </a:rPr>
              <a:t>une</a:t>
            </a:r>
          </a:p>
          <a:p>
            <a:pPr marL="0" indent="0" eaLnBrk="1" hangingPunct="1">
              <a:buNone/>
            </a:pPr>
            <a:r>
              <a:rPr lang="fr-CA" u="sng" dirty="0">
                <a:latin typeface="Tahoma" charset="0"/>
                <a:ea typeface="ＭＳ Ｐゴシック" charset="0"/>
                <a:cs typeface="ＭＳ Ｐゴシック" charset="0"/>
              </a:rPr>
              <a:t>	</a:t>
            </a:r>
            <a:r>
              <a:rPr lang="fr-CA" u="sng" dirty="0" smtClean="0">
                <a:latin typeface="Tahoma" charset="0"/>
                <a:ea typeface="ＭＳ Ｐゴシック" charset="0"/>
                <a:cs typeface="ＭＳ Ｐゴシック" charset="0"/>
              </a:rPr>
              <a:t>		</a:t>
            </a:r>
            <a:r>
              <a:rPr lang="fr-CA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fr-CA" u="sng" dirty="0" smtClean="0">
                <a:latin typeface="Tahoma" charset="0"/>
                <a:ea typeface="ＭＳ Ｐゴシック" charset="0"/>
                <a:cs typeface="ＭＳ Ｐゴシック" charset="0"/>
              </a:rPr>
              <a:t>	</a:t>
            </a:r>
            <a:r>
              <a:rPr lang="fr-CA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fr-CA" u="sng" dirty="0" smtClean="0">
                <a:latin typeface="Tahoma" charset="0"/>
                <a:ea typeface="ＭＳ Ｐゴシック" charset="0"/>
                <a:cs typeface="ＭＳ Ｐゴシック" charset="0"/>
              </a:rPr>
              <a:t>			</a:t>
            </a:r>
            <a:r>
              <a:rPr lang="fr-CA" dirty="0" smtClean="0">
                <a:latin typeface="Tahoma" charset="0"/>
                <a:ea typeface="ＭＳ Ｐゴシック" charset="0"/>
                <a:cs typeface="ＭＳ Ｐゴシック" charset="0"/>
              </a:rPr>
              <a:t>.</a:t>
            </a:r>
            <a:r>
              <a:rPr lang="fr-CA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endParaRPr lang="fr-CA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fr-CA" dirty="0">
                <a:latin typeface="Tahoma" charset="0"/>
                <a:ea typeface="ＭＳ Ｐゴシック" charset="0"/>
                <a:cs typeface="ＭＳ Ｐゴシック" charset="0"/>
              </a:rPr>
              <a:t>« </a:t>
            </a:r>
            <a:r>
              <a:rPr lang="fr-CA" i="1" dirty="0">
                <a:latin typeface="Tahoma" charset="0"/>
                <a:ea typeface="ＭＳ Ｐゴシック" charset="0"/>
                <a:cs typeface="ＭＳ Ｐゴシック" charset="0"/>
              </a:rPr>
              <a:t>in vitro</a:t>
            </a:r>
            <a:r>
              <a:rPr lang="fr-CA" dirty="0">
                <a:latin typeface="Tahoma" charset="0"/>
                <a:ea typeface="ＭＳ Ｐゴシック" charset="0"/>
                <a:cs typeface="ＭＳ Ｐゴシック" charset="0"/>
              </a:rPr>
              <a:t> » signifie « dans le verre </a:t>
            </a:r>
            <a:r>
              <a:rPr lang="fr-CA" dirty="0" smtClean="0">
                <a:latin typeface="Tahoma" charset="0"/>
                <a:ea typeface="ＭＳ Ｐゴシック" charset="0"/>
                <a:cs typeface="ＭＳ Ｐゴシック" charset="0"/>
              </a:rPr>
              <a:t>»</a:t>
            </a:r>
          </a:p>
          <a:p>
            <a:pPr eaLnBrk="1" hangingPunct="1"/>
            <a:r>
              <a:rPr lang="fr-CA" dirty="0" smtClean="0">
                <a:latin typeface="Tahoma" charset="0"/>
                <a:ea typeface="ＭＳ Ｐゴシック" charset="0"/>
                <a:cs typeface="ＭＳ Ｐゴシック" charset="0"/>
              </a:rPr>
              <a:t>Augmentation des chances </a:t>
            </a:r>
            <a:r>
              <a:rPr lang="fr-CA" dirty="0" smtClean="0">
                <a:latin typeface="Tahoma" charset="0"/>
                <a:ea typeface="ＭＳ Ｐゴシック" charset="0"/>
                <a:cs typeface="ＭＳ Ｐゴシック" charset="0"/>
              </a:rPr>
              <a:t>de </a:t>
            </a:r>
            <a:r>
              <a:rPr lang="fr-CA" u="sng" dirty="0" smtClean="0">
                <a:latin typeface="Tahoma" charset="0"/>
                <a:ea typeface="ＭＳ Ｐゴシック" charset="0"/>
                <a:cs typeface="ＭＳ Ｐゴシック" charset="0"/>
              </a:rPr>
              <a:t>							</a:t>
            </a:r>
            <a:r>
              <a:rPr lang="fr-CA" dirty="0" smtClean="0">
                <a:latin typeface="Tahoma" charset="0"/>
                <a:ea typeface="ＭＳ Ｐゴシック" charset="0"/>
                <a:cs typeface="ＭＳ Ｐゴシック" charset="0"/>
              </a:rPr>
              <a:t> puisque </a:t>
            </a:r>
            <a:r>
              <a:rPr lang="fr-CA" dirty="0" smtClean="0">
                <a:latin typeface="Tahoma" charset="0"/>
                <a:ea typeface="ＭＳ Ｐゴシック" charset="0"/>
                <a:cs typeface="ＭＳ Ｐゴシック" charset="0"/>
              </a:rPr>
              <a:t>plusieurs embryons fécondés sont introduits simultanément dans l’utérus.</a:t>
            </a:r>
          </a:p>
          <a:p>
            <a:pPr eaLnBrk="1" hangingPunct="1"/>
            <a:r>
              <a:rPr lang="fr-CA" dirty="0" smtClean="0">
                <a:latin typeface="Tahoma" charset="0"/>
                <a:ea typeface="ＭＳ Ｐゴシック" charset="0"/>
                <a:cs typeface="ＭＳ Ｐゴシック" charset="0"/>
              </a:rPr>
              <a:t>Utilisée souvent quand les trompes de </a:t>
            </a:r>
            <a:r>
              <a:rPr lang="fr-CA" dirty="0" err="1" smtClean="0">
                <a:latin typeface="Tahoma" charset="0"/>
                <a:ea typeface="ＭＳ Ｐゴシック" charset="0"/>
                <a:cs typeface="ＭＳ Ｐゴシック" charset="0"/>
              </a:rPr>
              <a:t>Fallopes</a:t>
            </a:r>
            <a:r>
              <a:rPr lang="fr-CA" dirty="0" smtClean="0">
                <a:latin typeface="Tahoma" charset="0"/>
                <a:ea typeface="ＭＳ Ｐゴシック" charset="0"/>
                <a:cs typeface="ＭＳ Ｐゴシック" charset="0"/>
              </a:rPr>
              <a:t> sont bloquées.</a:t>
            </a:r>
            <a:endParaRPr lang="fr-CA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79438"/>
            <a:ext cx="8496944" cy="1143000"/>
          </a:xfrm>
        </p:spPr>
        <p:txBody>
          <a:bodyPr/>
          <a:lstStyle/>
          <a:p>
            <a:pPr eaLnBrk="1" hangingPunct="1"/>
            <a:r>
              <a:rPr lang="fr-CA" sz="3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3. Le </a:t>
            </a:r>
            <a:r>
              <a:rPr lang="fr-CA" sz="3400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			</a:t>
            </a:r>
            <a:r>
              <a:rPr lang="fr-CA" sz="3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fr-CA" sz="3400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				</a:t>
            </a:r>
            <a:br>
              <a:rPr lang="fr-CA" sz="3400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fr-CA" sz="3400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fr-CA" sz="3400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	</a:t>
            </a:r>
            <a:r>
              <a:rPr lang="fr-CA" sz="3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fr-CA" sz="3400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				</a:t>
            </a:r>
            <a:endParaRPr lang="fr-CA" sz="3400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807"/>
            <a:ext cx="8229600" cy="3453805"/>
          </a:xfrm>
        </p:spPr>
        <p:txBody>
          <a:bodyPr/>
          <a:lstStyle/>
          <a:p>
            <a:pPr eaLnBrk="1" hangingPunct="1"/>
            <a:r>
              <a:rPr lang="fr-CA" dirty="0">
                <a:latin typeface="Tahoma" charset="0"/>
                <a:ea typeface="ＭＳ Ｐゴシック" charset="0"/>
                <a:cs typeface="ＭＳ Ｐゴシック" charset="0"/>
              </a:rPr>
              <a:t>Prélèvement d</a:t>
            </a:r>
            <a:r>
              <a:rPr lang="ja-JP" altLang="fr-CA" dirty="0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fr-CA" dirty="0">
                <a:latin typeface="Tahoma" charset="0"/>
                <a:ea typeface="ＭＳ Ｐゴシック" charset="0"/>
                <a:cs typeface="ＭＳ Ｐゴシック" charset="0"/>
              </a:rPr>
              <a:t>ovules et de spermatozoïdes</a:t>
            </a:r>
          </a:p>
          <a:p>
            <a:pPr eaLnBrk="1" hangingPunct="1"/>
            <a:r>
              <a:rPr lang="fr-CA" dirty="0">
                <a:latin typeface="Tahoma" charset="0"/>
                <a:ea typeface="ＭＳ Ｐゴシック" charset="0"/>
                <a:cs typeface="ＭＳ Ｐゴシック" charset="0"/>
              </a:rPr>
              <a:t>Production d</a:t>
            </a:r>
            <a:r>
              <a:rPr lang="ja-JP" altLang="fr-CA" dirty="0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fr-CA" dirty="0">
                <a:latin typeface="Tahoma" charset="0"/>
                <a:ea typeface="ＭＳ Ｐゴシック" charset="0"/>
                <a:cs typeface="ＭＳ Ｐゴシック" charset="0"/>
              </a:rPr>
              <a:t>un « mélange » des gamètes qui est injecté dans les trompes de Fallope pour avoir formation d</a:t>
            </a:r>
            <a:r>
              <a:rPr lang="ja-JP" altLang="fr-CA" dirty="0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fr-CA" dirty="0">
                <a:latin typeface="Tahoma" charset="0"/>
                <a:ea typeface="ＭＳ Ｐゴシック" charset="0"/>
                <a:cs typeface="ＭＳ Ｐゴシック" charset="0"/>
              </a:rPr>
              <a:t>un embryon à l</a:t>
            </a:r>
            <a:r>
              <a:rPr lang="ja-JP" altLang="fr-CA" dirty="0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fr-CA" dirty="0">
                <a:latin typeface="Tahoma" charset="0"/>
                <a:ea typeface="ＭＳ Ｐゴシック" charset="0"/>
                <a:cs typeface="ＭＳ Ｐゴシック" charset="0"/>
              </a:rPr>
              <a:t>intérieur du corps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fr-CA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8435" name="Picture 4" descr="L'image “http://membres.lycos.fr/pow2/Embryo/8anomalie.gif” ne peut être affichée car elle contient des erreur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3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4. </a:t>
            </a:r>
            <a:r>
              <a:rPr lang="fr-CA" sz="3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L</a:t>
            </a:r>
            <a:r>
              <a:rPr lang="fr-CA" sz="3400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’				</a:t>
            </a:r>
            <a:r>
              <a:rPr lang="fr-CA" sz="3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fr-CA" sz="3400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				</a:t>
            </a:r>
            <a:r>
              <a:rPr lang="fr-CA" sz="3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fr-CA" sz="3400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	</a:t>
            </a:r>
            <a:r>
              <a:rPr lang="fr-CA" sz="3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fr-CA" sz="3400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				</a:t>
            </a:r>
            <a:r>
              <a:rPr lang="fr-CA" sz="3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, </a:t>
            </a:r>
            <a:r>
              <a:rPr lang="fr-CA" sz="3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IICS </a:t>
            </a:r>
            <a:endParaRPr lang="fr-CA" sz="3400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42231"/>
            <a:ext cx="8229600" cy="1758778"/>
          </a:xfrm>
        </p:spPr>
        <p:txBody>
          <a:bodyPr/>
          <a:lstStyle/>
          <a:p>
            <a:pPr eaLnBrk="1" hangingPunct="1"/>
            <a:r>
              <a:rPr lang="fr-CA" sz="2500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fr-CA" sz="2500" u="sng" dirty="0" smtClean="0">
                <a:latin typeface="Tahoma" charset="0"/>
                <a:ea typeface="ＭＳ Ｐゴシック" charset="0"/>
                <a:cs typeface="ＭＳ Ｐゴシック" charset="0"/>
              </a:rPr>
              <a:t>				</a:t>
            </a:r>
            <a:r>
              <a:rPr lang="fr-CA" sz="2500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fr-CA" sz="2500" dirty="0" smtClean="0">
                <a:latin typeface="Tahoma" charset="0"/>
                <a:ea typeface="ＭＳ Ｐゴシック" charset="0"/>
                <a:cs typeface="ＭＳ Ｐゴシック" charset="0"/>
              </a:rPr>
              <a:t>d</a:t>
            </a:r>
            <a:r>
              <a:rPr lang="ja-JP" altLang="fr-CA" sz="2500" dirty="0" smtClean="0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fr-CA" altLang="ja-JP" sz="2500" u="sng" dirty="0">
                <a:latin typeface="Tahoma" charset="0"/>
                <a:ea typeface="ＭＳ Ｐゴシック" charset="0"/>
                <a:cs typeface="ＭＳ Ｐゴシック" charset="0"/>
              </a:rPr>
              <a:t>	</a:t>
            </a:r>
            <a:r>
              <a:rPr lang="fr-CA" sz="2500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fr-CA" sz="2500" u="sng" dirty="0">
                <a:latin typeface="Tahoma" charset="0"/>
                <a:ea typeface="ＭＳ Ｐゴシック" charset="0"/>
                <a:cs typeface="ＭＳ Ｐゴシック" charset="0"/>
              </a:rPr>
              <a:t>	</a:t>
            </a:r>
            <a:r>
              <a:rPr lang="fr-CA" sz="2500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fr-CA" sz="2500" u="sng" dirty="0">
                <a:latin typeface="Tahoma" charset="0"/>
                <a:ea typeface="ＭＳ Ｐゴシック" charset="0"/>
                <a:cs typeface="ＭＳ Ｐゴシック" charset="0"/>
              </a:rPr>
              <a:t>	</a:t>
            </a:r>
            <a:r>
              <a:rPr lang="fr-CA" sz="2500" u="sng" dirty="0" smtClean="0">
                <a:latin typeface="Tahoma" charset="0"/>
                <a:ea typeface="ＭＳ Ｐゴシック" charset="0"/>
                <a:cs typeface="ＭＳ Ｐゴシック" charset="0"/>
              </a:rPr>
              <a:t>	</a:t>
            </a:r>
            <a:r>
              <a:rPr lang="fr-CA" sz="2500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fr-CA" sz="2500" dirty="0" smtClean="0">
                <a:latin typeface="Tahoma" charset="0"/>
                <a:ea typeface="ＭＳ Ｐゴシック" charset="0"/>
                <a:cs typeface="ＭＳ Ｐゴシック" charset="0"/>
              </a:rPr>
              <a:t>dans un </a:t>
            </a:r>
            <a:r>
              <a:rPr lang="fr-CA" sz="2500" u="sng" dirty="0">
                <a:latin typeface="Tahoma" charset="0"/>
                <a:ea typeface="ＭＳ Ｐゴシック" charset="0"/>
                <a:cs typeface="ＭＳ Ｐゴシック" charset="0"/>
              </a:rPr>
              <a:t>	</a:t>
            </a:r>
            <a:r>
              <a:rPr lang="fr-CA" sz="2500" u="sng" dirty="0" smtClean="0">
                <a:latin typeface="Tahoma" charset="0"/>
                <a:ea typeface="ＭＳ Ｐゴシック" charset="0"/>
                <a:cs typeface="ＭＳ Ｐゴシック" charset="0"/>
              </a:rPr>
              <a:t>			</a:t>
            </a:r>
            <a:r>
              <a:rPr lang="fr-CA" sz="2500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fr-CA" sz="2500" dirty="0" smtClean="0">
                <a:latin typeface="Tahoma" charset="0"/>
                <a:ea typeface="ＭＳ Ｐゴシック" charset="0"/>
                <a:cs typeface="ＭＳ Ｐゴシック" charset="0"/>
              </a:rPr>
              <a:t>soit directement dans l</a:t>
            </a:r>
            <a:r>
              <a:rPr lang="ja-JP" altLang="fr-CA" sz="2500" dirty="0" smtClean="0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fr-CA" sz="2500" dirty="0" smtClean="0">
                <a:latin typeface="Tahoma" charset="0"/>
                <a:ea typeface="ＭＳ Ｐゴシック" charset="0"/>
                <a:cs typeface="ＭＳ Ｐゴシック" charset="0"/>
              </a:rPr>
              <a:t>utérus de la femme ou dans un ovule prélevé</a:t>
            </a:r>
          </a:p>
          <a:p>
            <a:pPr eaLnBrk="1" hangingPunct="1"/>
            <a:r>
              <a:rPr lang="fr-CA" sz="2500" dirty="0" smtClean="0">
                <a:latin typeface="Tahoma" charset="0"/>
                <a:ea typeface="ＭＳ Ｐゴシック" charset="0"/>
                <a:cs typeface="ＭＳ Ｐゴシック" charset="0"/>
              </a:rPr>
              <a:t> 25% taux de succès</a:t>
            </a:r>
          </a:p>
        </p:txBody>
      </p:sp>
      <p:pic>
        <p:nvPicPr>
          <p:cNvPr id="1026" name="Picture 2" descr="http://upload.wikimedia.org/wikipedia/commons/7/79/Ics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068960"/>
            <a:ext cx="3504389" cy="2628292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3591162"/>
            <a:ext cx="3816424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fr-CA" sz="2500" kern="0" dirty="0">
                <a:solidFill>
                  <a:srgbClr val="3A566E"/>
                </a:solidFill>
              </a:rPr>
              <a:t>Utilisée pour de graves problèmes d’infertilité chez l’homme ou si la fécondation </a:t>
            </a:r>
            <a:r>
              <a:rPr lang="fr-CA" sz="2500" i="1" kern="0" dirty="0">
                <a:solidFill>
                  <a:srgbClr val="3A566E"/>
                </a:solidFill>
              </a:rPr>
              <a:t>in vitro </a:t>
            </a:r>
            <a:r>
              <a:rPr lang="fr-CA" sz="2500" kern="0" dirty="0">
                <a:solidFill>
                  <a:srgbClr val="3A566E"/>
                </a:solidFill>
              </a:rPr>
              <a:t>ne fonctionne pas</a:t>
            </a:r>
            <a:r>
              <a:rPr lang="fr-CA" sz="2500" kern="0" dirty="0" smtClean="0">
                <a:solidFill>
                  <a:srgbClr val="3A566E"/>
                </a:solidFill>
              </a:rPr>
              <a:t>.</a:t>
            </a:r>
            <a:endParaRPr lang="en-US" sz="2500" kern="0" dirty="0">
              <a:solidFill>
                <a:srgbClr val="3A566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 smtClean="0"/>
              <a:t>L</a:t>
            </a:r>
            <a:r>
              <a:rPr lang="en-US" u="sng" dirty="0" smtClean="0"/>
              <a:t>’				</a:t>
            </a:r>
            <a:r>
              <a:rPr lang="en-US" dirty="0" smtClean="0"/>
              <a:t> </a:t>
            </a:r>
            <a:r>
              <a:rPr lang="en-US" u="sng" dirty="0" smtClean="0"/>
              <a:t>		</a:t>
            </a:r>
            <a:r>
              <a:rPr lang="en-US" dirty="0" smtClean="0"/>
              <a:t>-</a:t>
            </a:r>
            <a:r>
              <a:rPr lang="en-US" u="sng" dirty="0" smtClean="0"/>
              <a:t>		</a:t>
            </a:r>
            <a:r>
              <a:rPr lang="en-US" dirty="0" smtClean="0"/>
              <a:t>, </a:t>
            </a:r>
            <a:r>
              <a:rPr lang="en-US" dirty="0" smtClean="0"/>
              <a:t>IIU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2880320"/>
          </a:xfrm>
        </p:spPr>
        <p:txBody>
          <a:bodyPr/>
          <a:lstStyle/>
          <a:p>
            <a:r>
              <a:rPr lang="fr-CA" dirty="0"/>
              <a:t>Un échantillon </a:t>
            </a:r>
            <a:r>
              <a:rPr lang="fr-CA" dirty="0" smtClean="0"/>
              <a:t>de </a:t>
            </a:r>
            <a:r>
              <a:rPr lang="fr-CA" u="sng" dirty="0" smtClean="0"/>
              <a:t>				</a:t>
            </a:r>
            <a:r>
              <a:rPr lang="fr-CA" dirty="0" smtClean="0"/>
              <a:t> </a:t>
            </a:r>
            <a:r>
              <a:rPr lang="fr-CA" dirty="0"/>
              <a:t>est collectionné</a:t>
            </a:r>
            <a:r>
              <a:rPr lang="fr-CA" dirty="0" smtClean="0"/>
              <a:t>,</a:t>
            </a:r>
            <a:r>
              <a:rPr lang="fr-CA" u="sng" dirty="0"/>
              <a:t>	</a:t>
            </a:r>
            <a:r>
              <a:rPr lang="fr-CA" u="sng" dirty="0" smtClean="0"/>
              <a:t>			</a:t>
            </a:r>
            <a:r>
              <a:rPr lang="fr-CA" dirty="0" smtClean="0"/>
              <a:t>, </a:t>
            </a:r>
            <a:r>
              <a:rPr lang="fr-CA" dirty="0"/>
              <a:t>et </a:t>
            </a:r>
            <a:r>
              <a:rPr lang="fr-CA" dirty="0" smtClean="0"/>
              <a:t>lavé.</a:t>
            </a:r>
          </a:p>
          <a:p>
            <a:r>
              <a:rPr lang="fr-CA" dirty="0" smtClean="0"/>
              <a:t>Les </a:t>
            </a:r>
            <a:r>
              <a:rPr lang="fr-CA" dirty="0"/>
              <a:t>spermatozoïdes </a:t>
            </a:r>
            <a:r>
              <a:rPr lang="fr-CA" dirty="0" smtClean="0"/>
              <a:t>sont, ensuite, </a:t>
            </a:r>
            <a:r>
              <a:rPr lang="fr-CA" u="sng" dirty="0"/>
              <a:t>	</a:t>
            </a:r>
            <a:r>
              <a:rPr lang="fr-CA" u="sng" dirty="0" smtClean="0"/>
              <a:t>			</a:t>
            </a:r>
            <a:r>
              <a:rPr lang="fr-CA" dirty="0" smtClean="0"/>
              <a:t> </a:t>
            </a:r>
            <a:r>
              <a:rPr lang="fr-CA" u="sng" dirty="0" smtClean="0"/>
              <a:t>				</a:t>
            </a:r>
            <a:r>
              <a:rPr lang="fr-CA" dirty="0" smtClean="0"/>
              <a:t> </a:t>
            </a:r>
            <a:r>
              <a:rPr lang="fr-CA" dirty="0"/>
              <a:t>de la femme pour effectuer la fécondation dans le corps de la femme.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270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14" y="586971"/>
            <a:ext cx="8229600" cy="1143000"/>
          </a:xfrm>
        </p:spPr>
        <p:txBody>
          <a:bodyPr/>
          <a:lstStyle/>
          <a:p>
            <a:r>
              <a:rPr lang="en-US" dirty="0" err="1" smtClean="0"/>
              <a:t>Récapitulons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7221" y="2085268"/>
            <a:ext cx="387477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dirty="0" err="1" smtClean="0">
                <a:solidFill>
                  <a:srgbClr val="003300"/>
                </a:solidFill>
              </a:rPr>
              <a:t>Fécondation</a:t>
            </a:r>
            <a:r>
              <a:rPr lang="en-US" sz="2500" dirty="0" smtClean="0">
                <a:solidFill>
                  <a:srgbClr val="003300"/>
                </a:solidFill>
              </a:rPr>
              <a:t> </a:t>
            </a:r>
            <a:r>
              <a:rPr lang="en-US" sz="2500" dirty="0" err="1" smtClean="0">
                <a:solidFill>
                  <a:srgbClr val="003300"/>
                </a:solidFill>
              </a:rPr>
              <a:t>dans</a:t>
            </a:r>
            <a:r>
              <a:rPr lang="en-US" sz="2500" dirty="0" smtClean="0">
                <a:solidFill>
                  <a:srgbClr val="003300"/>
                </a:solidFill>
              </a:rPr>
              <a:t> le corps</a:t>
            </a:r>
            <a:endParaRPr lang="en-US" sz="2500" dirty="0">
              <a:solidFill>
                <a:srgbClr val="0033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1894021"/>
            <a:ext cx="377058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dirty="0" err="1" smtClean="0">
                <a:solidFill>
                  <a:srgbClr val="003300"/>
                </a:solidFill>
              </a:rPr>
              <a:t>Fécondation</a:t>
            </a:r>
            <a:r>
              <a:rPr lang="en-US" sz="2500" dirty="0">
                <a:solidFill>
                  <a:srgbClr val="003300"/>
                </a:solidFill>
              </a:rPr>
              <a:t> </a:t>
            </a:r>
            <a:r>
              <a:rPr lang="en-US" sz="2500" dirty="0" smtClean="0">
                <a:solidFill>
                  <a:srgbClr val="003300"/>
                </a:solidFill>
              </a:rPr>
              <a:t>à </a:t>
            </a:r>
            <a:r>
              <a:rPr lang="en-US" sz="2500" dirty="0" err="1" smtClean="0">
                <a:solidFill>
                  <a:srgbClr val="003300"/>
                </a:solidFill>
              </a:rPr>
              <a:t>l’extérieur</a:t>
            </a:r>
            <a:r>
              <a:rPr lang="en-US" sz="2500" dirty="0" smtClean="0">
                <a:solidFill>
                  <a:srgbClr val="003300"/>
                </a:solidFill>
              </a:rPr>
              <a:t> </a:t>
            </a:r>
          </a:p>
          <a:p>
            <a:pPr algn="ctr"/>
            <a:r>
              <a:rPr lang="en-US" sz="2500" dirty="0" smtClean="0">
                <a:solidFill>
                  <a:srgbClr val="003300"/>
                </a:solidFill>
              </a:rPr>
              <a:t>du corps</a:t>
            </a:r>
            <a:endParaRPr lang="en-US" sz="2500" dirty="0">
              <a:solidFill>
                <a:srgbClr val="0033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7221" y="2708920"/>
            <a:ext cx="41747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 err="1"/>
              <a:t>Insémination</a:t>
            </a:r>
            <a:r>
              <a:rPr lang="en-US" dirty="0"/>
              <a:t> </a:t>
            </a:r>
            <a:r>
              <a:rPr lang="en-US" dirty="0" err="1"/>
              <a:t>artificielle</a:t>
            </a:r>
            <a:r>
              <a:rPr lang="en-US" dirty="0"/>
              <a:t>, </a:t>
            </a:r>
            <a:r>
              <a:rPr lang="en-US" dirty="0" smtClean="0"/>
              <a:t>IA.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L</a:t>
            </a:r>
            <a:r>
              <a:rPr lang="en-US" dirty="0" smtClean="0"/>
              <a:t>e </a:t>
            </a:r>
            <a:r>
              <a:rPr lang="en-US" dirty="0" err="1"/>
              <a:t>transfert</a:t>
            </a:r>
            <a:r>
              <a:rPr lang="en-US" dirty="0"/>
              <a:t> </a:t>
            </a:r>
            <a:r>
              <a:rPr lang="en-US" dirty="0" err="1"/>
              <a:t>tubaire</a:t>
            </a:r>
            <a:r>
              <a:rPr lang="en-US" dirty="0"/>
              <a:t> des </a:t>
            </a:r>
            <a:r>
              <a:rPr lang="en-US" dirty="0" smtClean="0"/>
              <a:t>gametes.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err="1"/>
              <a:t>Insémination</a:t>
            </a:r>
            <a:r>
              <a:rPr lang="en-US" dirty="0"/>
              <a:t> intra-</a:t>
            </a:r>
            <a:r>
              <a:rPr lang="en-US" dirty="0" err="1"/>
              <a:t>utérine</a:t>
            </a:r>
            <a:r>
              <a:rPr lang="en-US" dirty="0"/>
              <a:t>, IIU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88024" y="2708920"/>
            <a:ext cx="3898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err="1"/>
              <a:t>Fécondation</a:t>
            </a:r>
            <a:r>
              <a:rPr lang="en-US" dirty="0"/>
              <a:t> in vitro, </a:t>
            </a:r>
            <a:r>
              <a:rPr lang="en-US" dirty="0" smtClean="0"/>
              <a:t>FIV.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err="1" smtClean="0"/>
              <a:t>L’injection</a:t>
            </a:r>
            <a:r>
              <a:rPr lang="en-US" dirty="0" smtClean="0"/>
              <a:t> </a:t>
            </a:r>
            <a:r>
              <a:rPr lang="en-US" dirty="0" err="1"/>
              <a:t>intracytoplasmique</a:t>
            </a:r>
            <a:r>
              <a:rPr lang="en-US" dirty="0"/>
              <a:t> d’un </a:t>
            </a:r>
            <a:r>
              <a:rPr lang="en-US" dirty="0" err="1"/>
              <a:t>spermatozoïde</a:t>
            </a:r>
            <a:r>
              <a:rPr lang="en-US" dirty="0"/>
              <a:t>, IICS.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788024" y="1894021"/>
            <a:ext cx="0" cy="261509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697221" y="2729231"/>
            <a:ext cx="7861387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110443293"/>
      </p:ext>
    </p:extLst>
  </p:cSld>
  <p:clrMapOvr>
    <a:masterClrMapping/>
  </p:clrMapOvr>
</p:sld>
</file>

<file path=ppt/theme/theme1.xml><?xml version="1.0" encoding="utf-8"?>
<a:theme xmlns:a="http://schemas.openxmlformats.org/drawingml/2006/main" name="Orbit design template [2]">
  <a:themeElements>
    <a:clrScheme name="Orbit design template [2] 13">
      <a:dk1>
        <a:srgbClr val="003300"/>
      </a:dk1>
      <a:lt1>
        <a:srgbClr val="FFFFFF"/>
      </a:lt1>
      <a:dk2>
        <a:srgbClr val="3A566E"/>
      </a:dk2>
      <a:lt2>
        <a:srgbClr val="808080"/>
      </a:lt2>
      <a:accent1>
        <a:srgbClr val="A6BF73"/>
      </a:accent1>
      <a:accent2>
        <a:srgbClr val="FFFFCC"/>
      </a:accent2>
      <a:accent3>
        <a:srgbClr val="FFFFFF"/>
      </a:accent3>
      <a:accent4>
        <a:srgbClr val="002A00"/>
      </a:accent4>
      <a:accent5>
        <a:srgbClr val="D0DCBC"/>
      </a:accent5>
      <a:accent6>
        <a:srgbClr val="E7E7B9"/>
      </a:accent6>
      <a:hlink>
        <a:srgbClr val="7EA0BC"/>
      </a:hlink>
      <a:folHlink>
        <a:srgbClr val="BF848A"/>
      </a:folHlink>
    </a:clrScheme>
    <a:fontScheme name="Orbit design template [2]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11" charset="0"/>
          </a:defRPr>
        </a:defPPr>
      </a:lstStyle>
    </a:lnDef>
  </a:objectDefaults>
  <a:extraClrSchemeLst>
    <a:extraClrScheme>
      <a:clrScheme name="Orbit design template [2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design template [2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design template [2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design template [2]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design template [2]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design template [2]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[2]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[2]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[2]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[2]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[2]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[2]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[2] 13">
        <a:dk1>
          <a:srgbClr val="003300"/>
        </a:dk1>
        <a:lt1>
          <a:srgbClr val="FFFFFF"/>
        </a:lt1>
        <a:dk2>
          <a:srgbClr val="3A566E"/>
        </a:dk2>
        <a:lt2>
          <a:srgbClr val="808080"/>
        </a:lt2>
        <a:accent1>
          <a:srgbClr val="A6BF73"/>
        </a:accent1>
        <a:accent2>
          <a:srgbClr val="FFFFCC"/>
        </a:accent2>
        <a:accent3>
          <a:srgbClr val="FFFFFF"/>
        </a:accent3>
        <a:accent4>
          <a:srgbClr val="002A00"/>
        </a:accent4>
        <a:accent5>
          <a:srgbClr val="D0DCBC"/>
        </a:accent5>
        <a:accent6>
          <a:srgbClr val="E7E7B9"/>
        </a:accent6>
        <a:hlink>
          <a:srgbClr val="7EA0BC"/>
        </a:hlink>
        <a:folHlink>
          <a:srgbClr val="BF84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 design template [2]</Template>
  <TotalTime>257</TotalTime>
  <Words>102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Orbit design template [2]</vt:lpstr>
      <vt:lpstr>Les techniques de reproduction assistée</vt:lpstr>
      <vt:lpstr>1. L’         , IA </vt:lpstr>
      <vt:lpstr>2. La           (FIV)</vt:lpstr>
      <vt:lpstr>3. Le                 </vt:lpstr>
      <vt:lpstr>PowerPoint Presentation</vt:lpstr>
      <vt:lpstr>4. L’                , IICS </vt:lpstr>
      <vt:lpstr>5. L’       -  , IIU</vt:lpstr>
      <vt:lpstr>Récapitulons!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techniques de reproduction assistée</dc:title>
  <dc:creator>Kevin Yapps</dc:creator>
  <cp:lastModifiedBy>SD22</cp:lastModifiedBy>
  <cp:revision>18</cp:revision>
  <dcterms:created xsi:type="dcterms:W3CDTF">2011-02-10T05:26:15Z</dcterms:created>
  <dcterms:modified xsi:type="dcterms:W3CDTF">2015-01-06T16:11:10Z</dcterms:modified>
</cp:coreProperties>
</file>