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70" r:id="rId3"/>
    <p:sldId id="271" r:id="rId4"/>
    <p:sldId id="272" r:id="rId5"/>
    <p:sldId id="274" r:id="rId6"/>
    <p:sldId id="273" r:id="rId7"/>
    <p:sldId id="278" r:id="rId8"/>
    <p:sldId id="275" r:id="rId9"/>
    <p:sldId id="277" r:id="rId10"/>
    <p:sldId id="276" r:id="rId11"/>
    <p:sldId id="279" r:id="rId12"/>
    <p:sldId id="280" r:id="rId13"/>
    <p:sldId id="281" r:id="rId14"/>
    <p:sldId id="283" r:id="rId15"/>
    <p:sldId id="299" r:id="rId16"/>
    <p:sldId id="300" r:id="rId17"/>
    <p:sldId id="284" r:id="rId18"/>
    <p:sldId id="285" r:id="rId19"/>
    <p:sldId id="294" r:id="rId20"/>
    <p:sldId id="303" r:id="rId21"/>
    <p:sldId id="286" r:id="rId22"/>
    <p:sldId id="295" r:id="rId23"/>
    <p:sldId id="287" r:id="rId24"/>
    <p:sldId id="288" r:id="rId25"/>
    <p:sldId id="289" r:id="rId26"/>
    <p:sldId id="301" r:id="rId27"/>
    <p:sldId id="290" r:id="rId28"/>
    <p:sldId id="292" r:id="rId29"/>
    <p:sldId id="291" r:id="rId30"/>
    <p:sldId id="293" r:id="rId31"/>
    <p:sldId id="269" r:id="rId3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3300"/>
    <a:srgbClr val="B2B2B2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66" d="100"/>
          <a:sy n="66" d="100"/>
        </p:scale>
        <p:origin x="1958" y="49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9FAE37-1200-FA4B-9614-F5D8E7AD7D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693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0377C-63D0-6A41-94D9-BA148C8D6B1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775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4DEE-ECDA-B143-AAE5-083339D7F2A1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51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F5A85-E8D6-D34F-B1D3-AA9D28CD46E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22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0E0-DFB4-A244-BBBE-F029467DC1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6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BDD3-130D-8A42-8049-D7B1EEE81E5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12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207C1-06E2-AF48-9911-28E27FBC88B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11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5D2D7-FB0C-F34C-8EC5-4DA2F7817C6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106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A9023-5DBD-C643-BC13-0781870CA1C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0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1903-1F54-EB47-8F18-D359C765F37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91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8FF7-6197-7343-AC90-34CBAD83B82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352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C6A4F1-2DC2-F144-BACB-0D03E78AAAF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7" Type="http://schemas.openxmlformats.org/officeDocument/2006/relationships/image" Target="../media/image7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7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660.png"/><Relationship Id="rId7" Type="http://schemas.openxmlformats.org/officeDocument/2006/relationships/image" Target="../media/image7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1.png"/><Relationship Id="rId7" Type="http://schemas.openxmlformats.org/officeDocument/2006/relationships/image" Target="../media/image79.png"/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0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70.png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2348880"/>
          </a:xfrm>
        </p:spPr>
        <p:txBody>
          <a:bodyPr/>
          <a:lstStyle/>
          <a:p>
            <a:pPr marL="838200" indent="-838200" algn="ctr" eaLnBrk="1" hangingPunct="1"/>
            <a:r>
              <a:rPr lang="fr-CA" sz="5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conversion des unités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3442" y="3717032"/>
            <a:ext cx="2557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 2.1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41938" y="1112229"/>
            <a:ext cx="9078434" cy="10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coûtent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douzaines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d’oeufs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prix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oeufs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1,44$/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douzaine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-28728" y="2425225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22546" y="3012699"/>
            <a:ext cx="44316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#$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35260" y="3516755"/>
            <a:ext cx="4804446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2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douzaines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1950" y="4046828"/>
            <a:ext cx="7291415" cy="5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→ 1,44$ = 1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douzaine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1287794" y="5843867"/>
                <a:ext cx="3261329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#$=</m:t>
                      </m:r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𝑑𝑜𝑢𝑧𝑎𝑖𝑛𝑒𝑠</m:t>
                          </m:r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794" y="5843867"/>
                <a:ext cx="3261329" cy="464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1294192" y="4476393"/>
                <a:ext cx="2349565" cy="11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1,44$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𝑑𝑜𝑢𝑧𝑎𝑖𝑛𝑒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4192" y="4476393"/>
                <a:ext cx="2349565" cy="1114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4337138" y="4476393"/>
                <a:ext cx="2349565" cy="11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𝑑𝑜𝑢𝑧𝑎𝑖𝑛𝑒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1,44$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7138" y="4476393"/>
                <a:ext cx="2349565" cy="11149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702415" y="4781816"/>
            <a:ext cx="57606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6013" y="4493784"/>
            <a:ext cx="2169037" cy="993205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31175" y="6030232"/>
            <a:ext cx="1652140" cy="1855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839820" y="6486718"/>
            <a:ext cx="1652140" cy="1855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3756" y="5789565"/>
                <a:ext cx="2449645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1,44$</m:t>
                              </m:r>
                            </m:num>
                            <m:den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𝑑𝑜𝑢𝑧𝑎𝑖𝑛𝑒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56" y="5789565"/>
                <a:ext cx="2449645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5047" y="5791523"/>
                <a:ext cx="14931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=2,88$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047" y="5791523"/>
                <a:ext cx="149310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669118" y="5803576"/>
            <a:ext cx="288032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21" idx="0"/>
            <a:endCxn id="23" idx="0"/>
          </p:cNvCxnSpPr>
          <p:nvPr/>
        </p:nvCxnSpPr>
        <p:spPr>
          <a:xfrm rot="16200000" flipH="1">
            <a:off x="6831883" y="4784827"/>
            <a:ext cx="3466" cy="2040964"/>
          </a:xfrm>
          <a:prstGeom prst="bentConnector3">
            <a:avLst>
              <a:gd name="adj1" fmla="val -6595499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10082" y="5807042"/>
            <a:ext cx="288032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CB858B-3CAA-4727-8436-05A948E57355}"/>
                  </a:ext>
                </a:extLst>
              </p:cNvPr>
              <p:cNvSpPr txBox="1"/>
              <p:nvPr/>
            </p:nvSpPr>
            <p:spPr>
              <a:xfrm>
                <a:off x="3141152" y="6274954"/>
                <a:ext cx="47320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CB858B-3CAA-4727-8436-05A948E57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52" y="6274954"/>
                <a:ext cx="473206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BBB846-F6D2-44FB-B777-0A63476A9E31}"/>
              </a:ext>
            </a:extLst>
          </p:cNvPr>
          <p:cNvCxnSpPr>
            <a:cxnSpLocks/>
          </p:cNvCxnSpPr>
          <p:nvPr/>
        </p:nvCxnSpPr>
        <p:spPr>
          <a:xfrm>
            <a:off x="2422444" y="6333233"/>
            <a:ext cx="187220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4" grpId="0"/>
      <p:bldP spid="5" grpId="0"/>
      <p:bldP spid="21" grpId="0" animBg="1"/>
      <p:bldP spid="23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41938" y="1112229"/>
            <a:ext cx="9078434" cy="109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0,200 mL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 de 3,86 g,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de 5,00 mL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-9890" y="2553495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3708" y="3140969"/>
            <a:ext cx="5621030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masse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de 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16423" y="3645025"/>
            <a:ext cx="5921777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5,00 mL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888" y="4175098"/>
            <a:ext cx="7291415" cy="5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→ 0,200 mL = 3,86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462736" y="6043125"/>
                <a:ext cx="4045797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5,00 </m:t>
                          </m:r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𝑚𝐿</m:t>
                          </m:r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36" y="6043125"/>
                <a:ext cx="4045797" cy="464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1313030" y="4604663"/>
                <a:ext cx="2349565" cy="11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0,200 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3,86 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3030" y="4604663"/>
                <a:ext cx="2349565" cy="11149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4355976" y="4604663"/>
                <a:ext cx="2349565" cy="11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3,86 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0,200 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604663"/>
                <a:ext cx="2349565" cy="11149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721253" y="4910086"/>
            <a:ext cx="57606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6129" y="4647535"/>
            <a:ext cx="2169037" cy="993205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216437" y="6216362"/>
            <a:ext cx="576066" cy="2643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07078" y="5797517"/>
                <a:ext cx="2133341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3,86 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0,200 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78" y="5797517"/>
                <a:ext cx="2133341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63518" y="6093491"/>
                <a:ext cx="16162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96,5 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518" y="6093491"/>
                <a:ext cx="16162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091726" y="5820915"/>
            <a:ext cx="288032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21" idx="0"/>
            <a:endCxn id="23" idx="0"/>
          </p:cNvCxnSpPr>
          <p:nvPr/>
        </p:nvCxnSpPr>
        <p:spPr>
          <a:xfrm rot="16200000" flipH="1">
            <a:off x="6015767" y="5040890"/>
            <a:ext cx="287740" cy="1847790"/>
          </a:xfrm>
          <a:prstGeom prst="bentConnector3">
            <a:avLst>
              <a:gd name="adj1" fmla="val -31212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39516" y="6108655"/>
            <a:ext cx="288032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017470" y="6455254"/>
            <a:ext cx="576066" cy="26437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17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4" grpId="0"/>
      <p:bldP spid="5" grpId="0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41938" y="1112229"/>
            <a:ext cx="9078434" cy="144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0,200 mL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 de 3,86 g,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volume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100,0 g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-9890" y="2553495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3708" y="3140969"/>
            <a:ext cx="6231892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volume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de mL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16423" y="3645025"/>
            <a:ext cx="5921777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100,0 g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888" y="4175098"/>
            <a:ext cx="7291415" cy="5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→ 0,200 mL = 3,86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553489" y="6016292"/>
                <a:ext cx="4045797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100,0 </m:t>
                          </m:r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489" y="6016292"/>
                <a:ext cx="4045797" cy="464679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1313030" y="4604663"/>
                <a:ext cx="2349565" cy="11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0,200 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3,86 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3030" y="4604663"/>
                <a:ext cx="2349565" cy="11149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4355976" y="4604663"/>
                <a:ext cx="2349565" cy="11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3,86 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0,200 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604663"/>
                <a:ext cx="2349565" cy="11149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721253" y="4910086"/>
            <a:ext cx="57606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94851" y="4622054"/>
            <a:ext cx="2169037" cy="993205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505817" y="6196789"/>
            <a:ext cx="458747" cy="3270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7831" y="5770684"/>
                <a:ext cx="2133340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0,200 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3,86 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831" y="5770684"/>
                <a:ext cx="2133340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75020" y="6071778"/>
                <a:ext cx="1890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5,18 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020" y="6071778"/>
                <a:ext cx="189000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182479" y="5794082"/>
            <a:ext cx="483578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>
            <a:stCxn id="21" idx="0"/>
            <a:endCxn id="23" idx="0"/>
          </p:cNvCxnSpPr>
          <p:nvPr/>
        </p:nvCxnSpPr>
        <p:spPr>
          <a:xfrm rot="16200000" flipH="1">
            <a:off x="6238873" y="4979477"/>
            <a:ext cx="292860" cy="1922070"/>
          </a:xfrm>
          <a:prstGeom prst="bentConnector3">
            <a:avLst>
              <a:gd name="adj1" fmla="val -41817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51017" y="6086942"/>
            <a:ext cx="590641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094606" y="6460209"/>
            <a:ext cx="458747" cy="3270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3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4" grpId="0"/>
      <p:bldP spid="5" grpId="0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15081" y="4988196"/>
            <a:ext cx="2195223" cy="113254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1313" y="3754962"/>
            <a:ext cx="2195223" cy="113254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3113" y="5024228"/>
                <a:ext cx="227915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𝑜𝑒𝑢𝑓𝑠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𝑑𝑜𝑢𝑧𝑎𝑖𝑛𝑒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3" y="5024228"/>
                <a:ext cx="2279158" cy="1060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3033492" y="3566033"/>
            <a:ext cx="6120681" cy="16724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9345" y="3790994"/>
                <a:ext cx="227915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𝑑𝑜𝑢𝑧𝑎𝑖𝑛𝑒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1,44$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45" y="3790994"/>
                <a:ext cx="2279158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963393"/>
            <a:ext cx="9051304" cy="94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nécessaire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voulue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55503" y="1765571"/>
            <a:ext cx="9078434" cy="144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oeufs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coûtent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1,44$/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douzaine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12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oeufs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douzaine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d’oeufs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individuels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achetés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4,32$?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60816" y="3041510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59141" y="3031954"/>
            <a:ext cx="4138262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#oeufs,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97403" y="3046615"/>
            <a:ext cx="378704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4,32$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-139959" y="6013993"/>
                <a:ext cx="3292284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</m:t>
                      </m:r>
                      <m:sSup>
                        <m:sSup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𝑜𝑒𝑢𝑓𝑠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4,32$</m:t>
                          </m:r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9959" y="6013993"/>
                <a:ext cx="3292284" cy="4646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2656942" y="6197331"/>
            <a:ext cx="294755" cy="20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15816" y="5797517"/>
                <a:ext cx="227915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𝑑𝑜𝑢𝑧𝑎𝑖𝑛𝑒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1,44$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797517"/>
                <a:ext cx="2279158" cy="10604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53208" y="6042859"/>
                <a:ext cx="2063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36 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𝑜𝑒𝑢𝑓𝑠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08" y="6042859"/>
                <a:ext cx="206312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893079" y="5819782"/>
            <a:ext cx="990089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>
            <a:stCxn id="17" idx="0"/>
            <a:endCxn id="19" idx="0"/>
          </p:cNvCxnSpPr>
          <p:nvPr/>
        </p:nvCxnSpPr>
        <p:spPr>
          <a:xfrm rot="16200000" flipH="1">
            <a:off x="7363421" y="4844485"/>
            <a:ext cx="255008" cy="2205603"/>
          </a:xfrm>
          <a:prstGeom prst="bentConnector3">
            <a:avLst>
              <a:gd name="adj1" fmla="val -89644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78949" y="6074790"/>
            <a:ext cx="1029556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24285" y="5797517"/>
                <a:ext cx="227915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𝑜𝑒𝑢𝑓𝑠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𝑑𝑜𝑢𝑧𝑎𝑖𝑛𝑒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285" y="5797517"/>
                <a:ext cx="2279158" cy="10604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4277893" y="6477775"/>
            <a:ext cx="294755" cy="20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63674" y="6473580"/>
            <a:ext cx="1444449" cy="2311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63685" y="5966177"/>
            <a:ext cx="1444449" cy="2311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262135" y="4870664"/>
            <a:ext cx="445769" cy="4416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83722" y="4870664"/>
            <a:ext cx="445769" cy="4416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urved Connector 45"/>
          <p:cNvCxnSpPr>
            <a:stCxn id="43" idx="2"/>
            <a:endCxn id="39" idx="3"/>
          </p:cNvCxnSpPr>
          <p:nvPr/>
        </p:nvCxnSpPr>
        <p:spPr>
          <a:xfrm rot="5400000" flipH="1">
            <a:off x="2505229" y="4332543"/>
            <a:ext cx="991098" cy="968484"/>
          </a:xfrm>
          <a:prstGeom prst="curvedConnector4">
            <a:avLst>
              <a:gd name="adj1" fmla="val -15651"/>
              <a:gd name="adj2" fmla="val 61507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44" idx="2"/>
            <a:endCxn id="40" idx="3"/>
          </p:cNvCxnSpPr>
          <p:nvPr/>
        </p:nvCxnSpPr>
        <p:spPr>
          <a:xfrm rot="5400000">
            <a:off x="3737388" y="4085251"/>
            <a:ext cx="242136" cy="2696303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971327" y="3499028"/>
            <a:ext cx="6245010" cy="180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Idéallement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passerait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$ → #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d’oeufs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n’y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pas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faut passer de </a:t>
            </a:r>
          </a:p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→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douzaine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#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d’oeufs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125760" y="3140968"/>
            <a:ext cx="889248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/>
          <p:cNvSpPr txBox="1">
            <a:spLocks/>
          </p:cNvSpPr>
          <p:nvPr/>
        </p:nvSpPr>
        <p:spPr bwMode="auto">
          <a:xfrm rot="5400000">
            <a:off x="1167331" y="2273659"/>
            <a:ext cx="502994" cy="26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</a:t>
            </a:r>
          </a:p>
        </p:txBody>
      </p:sp>
    </p:spTree>
    <p:extLst>
      <p:ext uri="{BB962C8B-B14F-4D97-AF65-F5344CB8AC3E}">
        <p14:creationId xmlns:p14="http://schemas.microsoft.com/office/powerpoint/2010/main" val="397340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7" grpId="0"/>
      <p:bldP spid="38" grpId="0" animBg="1"/>
      <p:bldP spid="36" grpId="0"/>
      <p:bldP spid="9" grpId="0"/>
      <p:bldP spid="10" grpId="0"/>
      <p:bldP spid="11" grpId="0"/>
      <p:bldP spid="13" grpId="0"/>
      <p:bldP spid="15" grpId="0"/>
      <p:bldP spid="16" grpId="0"/>
      <p:bldP spid="17" grpId="0" animBg="1"/>
      <p:bldP spid="19" grpId="0" animBg="1"/>
      <p:bldP spid="21" grpId="0"/>
      <p:bldP spid="43" grpId="0" animBg="1"/>
      <p:bldP spid="44" grpId="0" animBg="1"/>
      <p:bldP spid="12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28754" y="5835611"/>
                <a:ext cx="227915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0,264 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𝑔𝑎𝑙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54" y="5835611"/>
                <a:ext cx="2279158" cy="1060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27455" y="5059338"/>
            <a:ext cx="2195223" cy="113254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3687" y="3826104"/>
            <a:ext cx="2195223" cy="113254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5487" y="5095370"/>
                <a:ext cx="227915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1,26$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𝑔𝑎𝑙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87" y="5095370"/>
                <a:ext cx="2279158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557011" y="3533148"/>
            <a:ext cx="6531925" cy="144704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1719" y="3862136"/>
                <a:ext cx="227915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0,264 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𝑔𝑎𝑙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19" y="3862136"/>
                <a:ext cx="2279158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92" y="1001345"/>
            <a:ext cx="9078434" cy="18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réservoir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Subaru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d’O’Keefe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39,5 L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d’essence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Si 1 L = 0,264 gal aux É.-U.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l’essence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coûte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1,26$/gal à Dallas,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O’Keefe payer pour faire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plein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60816" y="3041510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49740" y="3031611"/>
            <a:ext cx="4676238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$,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70494" y="3046615"/>
            <a:ext cx="378704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39,5 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1691680" y="6133513"/>
                <a:ext cx="2445298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#$=</m:t>
                      </m:r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39,5 </m:t>
                          </m:r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6133513"/>
                <a:ext cx="2445298" cy="464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3581376" y="6325062"/>
            <a:ext cx="294755" cy="20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86316" y="6104242"/>
                <a:ext cx="16918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13,14$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316" y="6104242"/>
                <a:ext cx="169187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614182" y="5882132"/>
            <a:ext cx="240546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>
            <a:stCxn id="17" idx="0"/>
            <a:endCxn id="19" idx="0"/>
          </p:cNvCxnSpPr>
          <p:nvPr/>
        </p:nvCxnSpPr>
        <p:spPr>
          <a:xfrm rot="16200000" flipH="1">
            <a:off x="7422363" y="5194224"/>
            <a:ext cx="242148" cy="1617965"/>
          </a:xfrm>
          <a:prstGeom prst="bentConnector3">
            <a:avLst>
              <a:gd name="adj1" fmla="val -94405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44408" y="6124280"/>
            <a:ext cx="216024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77549" y="5835611"/>
                <a:ext cx="1634712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1,26$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𝑔𝑎𝑙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49" y="5835611"/>
                <a:ext cx="1634712" cy="1060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4843592" y="6512095"/>
            <a:ext cx="294755" cy="2031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37399" y="4472140"/>
            <a:ext cx="445769" cy="4416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373164" y="4472140"/>
            <a:ext cx="445769" cy="4416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urved Connector 45"/>
          <p:cNvCxnSpPr>
            <a:stCxn id="43" idx="2"/>
            <a:endCxn id="39" idx="3"/>
          </p:cNvCxnSpPr>
          <p:nvPr/>
        </p:nvCxnSpPr>
        <p:spPr>
          <a:xfrm rot="5400000" flipH="1">
            <a:off x="4283881" y="2537407"/>
            <a:ext cx="521432" cy="4231374"/>
          </a:xfrm>
          <a:prstGeom prst="curvedConnector4">
            <a:avLst>
              <a:gd name="adj1" fmla="val -43841"/>
              <a:gd name="adj2" fmla="val 96047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44" idx="2"/>
            <a:endCxn id="40" idx="3"/>
          </p:cNvCxnSpPr>
          <p:nvPr/>
        </p:nvCxnSpPr>
        <p:spPr>
          <a:xfrm rot="5400000">
            <a:off x="4653463" y="2683026"/>
            <a:ext cx="711802" cy="5173371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21276" y="3570851"/>
            <a:ext cx="6695061" cy="137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Idéallement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passerait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 → $,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n’y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pas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passer de L → gal → # $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125760" y="3009074"/>
            <a:ext cx="889248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 txBox="1">
            <a:spLocks/>
          </p:cNvSpPr>
          <p:nvPr/>
        </p:nvSpPr>
        <p:spPr bwMode="auto">
          <a:xfrm rot="5400000">
            <a:off x="1059065" y="2298770"/>
            <a:ext cx="502994" cy="26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4969217" y="6014572"/>
            <a:ext cx="671718" cy="242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155290" y="6512095"/>
            <a:ext cx="671718" cy="2426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8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0" grpId="0" animBg="1"/>
      <p:bldP spid="39" grpId="0" animBg="1"/>
      <p:bldP spid="37" grpId="0"/>
      <p:bldP spid="38" grpId="0" animBg="1"/>
      <p:bldP spid="36" grpId="0"/>
      <p:bldP spid="9" grpId="0"/>
      <p:bldP spid="10" grpId="0"/>
      <p:bldP spid="11" grpId="0"/>
      <p:bldP spid="13" grpId="0"/>
      <p:bldP spid="16" grpId="0"/>
      <p:bldP spid="17" grpId="0" animBg="1"/>
      <p:bldP spid="19" grpId="0" animBg="1"/>
      <p:bldP spid="21" grpId="0"/>
      <p:bldP spid="43" grpId="0" animBg="1"/>
      <p:bldP spid="44" grpId="0" animBg="1"/>
      <p:bldP spid="12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73318" y="4895035"/>
                <a:ext cx="227915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𝑙𝑖𝑣𝑟𝑒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0,454 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18" y="4895035"/>
                <a:ext cx="2279158" cy="1060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92" y="1001345"/>
            <a:ext cx="9078434" cy="18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 prix des patates était 1,25$ par 5 livres de patates, que serait le prix par kilogramme de patate?  1 livre = 0,454 kg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50812" y="3107236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1249740" y="3031610"/>
                <a:ext cx="4676238" cy="731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Quantité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inconnue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7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#</m:t>
                    </m:r>
                    <m:f>
                      <m:fPr>
                        <m:ctrlPr>
                          <a:rPr lang="en-US" sz="27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$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9740" y="3031610"/>
                <a:ext cx="4676238" cy="731719"/>
              </a:xfrm>
              <a:prstGeom prst="rect">
                <a:avLst/>
              </a:prstGeom>
              <a:blipFill>
                <a:blip r:embed="rId3"/>
                <a:stretch>
                  <a:fillRect l="-2477" b="-58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4870494" y="3046615"/>
                <a:ext cx="4138872" cy="504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Quantité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connue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7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#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$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𝑙𝑖𝑣𝑟𝑒</m:t>
                        </m:r>
                      </m:den>
                    </m:f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94" y="3046615"/>
                <a:ext cx="4138872" cy="504055"/>
              </a:xfrm>
              <a:prstGeom prst="rect">
                <a:avLst/>
              </a:prstGeom>
              <a:blipFill>
                <a:blip r:embed="rId4"/>
                <a:stretch>
                  <a:fillRect l="-2798" b="-53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1427278" y="4895035"/>
                <a:ext cx="3015785" cy="106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</m:t>
                      </m:r>
                      <m:f>
                        <m:f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$</m:t>
                          </m:r>
                        </m:num>
                        <m:den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1,25$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𝑙𝑖𝑣𝑟𝑒𝑠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7278" y="4895035"/>
                <a:ext cx="3015785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26842" y="4903876"/>
                <a:ext cx="1493101" cy="100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0,55$</m:t>
                          </m:r>
                        </m:num>
                        <m:den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842" y="4903876"/>
                <a:ext cx="1493101" cy="1003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430880" y="5489056"/>
            <a:ext cx="446021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4889966" y="5022112"/>
            <a:ext cx="855117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5760" y="3009074"/>
            <a:ext cx="889248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B41FF6-4A66-4856-946B-5E3045CF8617}"/>
              </a:ext>
            </a:extLst>
          </p:cNvPr>
          <p:cNvCxnSpPr>
            <a:cxnSpLocks/>
          </p:cNvCxnSpPr>
          <p:nvPr/>
        </p:nvCxnSpPr>
        <p:spPr>
          <a:xfrm flipH="1">
            <a:off x="3172868" y="5518473"/>
            <a:ext cx="855117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0F6F8D8A-38F7-4506-9CA9-E1B9254E1E2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52545" y="3670823"/>
                <a:ext cx="2188228" cy="731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$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𝑙𝑖𝑣𝑟𝑒</m:t>
                        </m:r>
                      </m:den>
                    </m:f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$</m:t>
                        </m:r>
                      </m:num>
                      <m:den>
                        <m: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0F6F8D8A-38F7-4506-9CA9-E1B9254E1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2545" y="3670823"/>
                <a:ext cx="2188228" cy="731719"/>
              </a:xfrm>
              <a:prstGeom prst="rect">
                <a:avLst/>
              </a:prstGeom>
              <a:blipFill>
                <a:blip r:embed="rId7"/>
                <a:stretch>
                  <a:fillRect b="-58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6AE6942F-DAE7-445F-9F98-8EDB5DF4A219}"/>
              </a:ext>
            </a:extLst>
          </p:cNvPr>
          <p:cNvSpPr/>
          <p:nvPr/>
        </p:nvSpPr>
        <p:spPr>
          <a:xfrm>
            <a:off x="3718228" y="4926735"/>
            <a:ext cx="269886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17">
            <a:extLst>
              <a:ext uri="{FF2B5EF4-FFF2-40B4-BE49-F238E27FC236}">
                <a16:creationId xmlns:a16="http://schemas.microsoft.com/office/drawing/2014/main" id="{4504AD1D-E06B-454A-A31B-C556ACBB3962}"/>
              </a:ext>
            </a:extLst>
          </p:cNvPr>
          <p:cNvCxnSpPr>
            <a:cxnSpLocks/>
            <a:stCxn id="45" idx="0"/>
            <a:endCxn id="50" idx="0"/>
          </p:cNvCxnSpPr>
          <p:nvPr/>
        </p:nvCxnSpPr>
        <p:spPr>
          <a:xfrm rot="5400000" flipH="1" flipV="1">
            <a:off x="5560377" y="3200427"/>
            <a:ext cx="19102" cy="3433515"/>
          </a:xfrm>
          <a:prstGeom prst="bentConnector3">
            <a:avLst>
              <a:gd name="adj1" fmla="val 1296733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B7EEBD4-F4A7-4223-B414-FAC2BDFE67DB}"/>
              </a:ext>
            </a:extLst>
          </p:cNvPr>
          <p:cNvSpPr/>
          <p:nvPr/>
        </p:nvSpPr>
        <p:spPr>
          <a:xfrm>
            <a:off x="7151743" y="4907633"/>
            <a:ext cx="269886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9A87C9-B4A4-4BB8-8F96-4EF302D3EADB}"/>
              </a:ext>
            </a:extLst>
          </p:cNvPr>
          <p:cNvSpPr/>
          <p:nvPr/>
        </p:nvSpPr>
        <p:spPr>
          <a:xfrm>
            <a:off x="6858094" y="5480732"/>
            <a:ext cx="446021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Elbow Connector 17">
            <a:extLst>
              <a:ext uri="{FF2B5EF4-FFF2-40B4-BE49-F238E27FC236}">
                <a16:creationId xmlns:a16="http://schemas.microsoft.com/office/drawing/2014/main" id="{D720A51A-B9D1-44B8-8127-CBD466CEB9E2}"/>
              </a:ext>
            </a:extLst>
          </p:cNvPr>
          <p:cNvCxnSpPr>
            <a:cxnSpLocks/>
            <a:stCxn id="19" idx="2"/>
            <a:endCxn id="51" idx="2"/>
          </p:cNvCxnSpPr>
          <p:nvPr/>
        </p:nvCxnSpPr>
        <p:spPr>
          <a:xfrm rot="5400000" flipH="1" flipV="1">
            <a:off x="6363336" y="5250072"/>
            <a:ext cx="8324" cy="1427214"/>
          </a:xfrm>
          <a:prstGeom prst="bentConnector3">
            <a:avLst>
              <a:gd name="adj1" fmla="val -2746276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758729C-103B-4414-9BDD-F27C73A9498D}"/>
              </a:ext>
            </a:extLst>
          </p:cNvPr>
          <p:cNvSpPr/>
          <p:nvPr/>
        </p:nvSpPr>
        <p:spPr>
          <a:xfrm>
            <a:off x="4444300" y="3893422"/>
            <a:ext cx="455267" cy="312912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BB19E8-25B5-4192-9827-54D064C29767}"/>
              </a:ext>
            </a:extLst>
          </p:cNvPr>
          <p:cNvSpPr/>
          <p:nvPr/>
        </p:nvSpPr>
        <p:spPr>
          <a:xfrm>
            <a:off x="4313995" y="4926160"/>
            <a:ext cx="1858017" cy="1029358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17">
            <a:extLst>
              <a:ext uri="{FF2B5EF4-FFF2-40B4-BE49-F238E27FC236}">
                <a16:creationId xmlns:a16="http://schemas.microsoft.com/office/drawing/2014/main" id="{FE66673D-F465-4388-B261-E00AAC828BC4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16200000" flipH="1">
            <a:off x="4597556" y="4280712"/>
            <a:ext cx="719826" cy="571070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1" grpId="0"/>
      <p:bldP spid="13" grpId="0"/>
      <p:bldP spid="16" grpId="0"/>
      <p:bldP spid="19" grpId="0" animBg="1"/>
      <p:bldP spid="35" grpId="0"/>
      <p:bldP spid="45" grpId="0" animBg="1"/>
      <p:bldP spid="50" grpId="0" animBg="1"/>
      <p:bldP spid="51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9902" y="4900051"/>
                <a:ext cx="1781421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CA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02" y="4900051"/>
                <a:ext cx="1781421" cy="1060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92" y="1001345"/>
            <a:ext cx="9078434" cy="18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 se déplace une distance de 3 m en 5 secondes vers sa table.  Quelle est sa vitesse en km/h durant ce voyage?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58926" y="3081075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1249740" y="3031610"/>
                <a:ext cx="4676238" cy="731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Quantité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inconnue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7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#</m:t>
                    </m:r>
                    <m:f>
                      <m:fPr>
                        <m:ctrlPr>
                          <a:rPr lang="en-US" sz="27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9740" y="3031610"/>
                <a:ext cx="4676238" cy="731719"/>
              </a:xfrm>
              <a:prstGeom prst="rect">
                <a:avLst/>
              </a:prstGeom>
              <a:blipFill>
                <a:blip r:embed="rId3"/>
                <a:stretch>
                  <a:fillRect l="-2477" b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4870494" y="3046615"/>
                <a:ext cx="3787044" cy="504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Quantité </a:t>
                </a:r>
                <a:r>
                  <a:rPr lang="en-US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connue</a:t>
                </a: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7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#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94" y="3046615"/>
                <a:ext cx="3787044" cy="504055"/>
              </a:xfrm>
              <a:prstGeom prst="rect">
                <a:avLst/>
              </a:prstGeom>
              <a:blipFill>
                <a:blip r:embed="rId4"/>
                <a:stretch>
                  <a:fillRect l="-3060" t="-2439" b="-41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-58926" y="4900051"/>
                <a:ext cx="2460103" cy="106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</m:t>
                      </m:r>
                      <m:f>
                        <m:f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CA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8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3 </m:t>
                              </m:r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5 </m:t>
                              </m:r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8926" y="4900051"/>
                <a:ext cx="2460103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03610" y="4975103"/>
                <a:ext cx="195662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=2,16 </m:t>
                      </m:r>
                      <m:f>
                        <m:fPr>
                          <m:ctrlPr>
                            <a:rPr lang="en-CA" sz="28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CA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10" y="4975103"/>
                <a:ext cx="1956625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560366" y="5473709"/>
            <a:ext cx="446021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125760" y="3009074"/>
            <a:ext cx="889248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B41FF6-4A66-4856-946B-5E3045CF8617}"/>
              </a:ext>
            </a:extLst>
          </p:cNvPr>
          <p:cNvCxnSpPr>
            <a:cxnSpLocks/>
          </p:cNvCxnSpPr>
          <p:nvPr/>
        </p:nvCxnSpPr>
        <p:spPr>
          <a:xfrm flipH="1">
            <a:off x="1681002" y="5620941"/>
            <a:ext cx="261452" cy="1843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0F6F8D8A-38F7-4506-9CA9-E1B9254E1E2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1410" y="3670823"/>
                <a:ext cx="4941181" cy="731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m:rPr>
                        <m:nor/>
                      </m:rPr>
                      <a:rPr lang="en-US" sz="2700" kern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 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700" i="1" ker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𝑚𝑖𝑛</m:t>
                        </m:r>
                      </m:den>
                    </m:f>
                    <m:r>
                      <m:rPr>
                        <m:nor/>
                      </m:rPr>
                      <a:rPr lang="en-US" sz="2700" kern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→ 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700" i="1" ker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F6F8D8A-38F7-4506-9CA9-E1B9254E1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1410" y="3670823"/>
                <a:ext cx="4941181" cy="731719"/>
              </a:xfrm>
              <a:prstGeom prst="rect">
                <a:avLst/>
              </a:prstGeom>
              <a:blipFill rotWithShape="1">
                <a:blip r:embed="rId7"/>
                <a:stretch>
                  <a:fillRect b="-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6AE6942F-DAE7-445F-9F98-8EDB5DF4A219}"/>
              </a:ext>
            </a:extLst>
          </p:cNvPr>
          <p:cNvSpPr/>
          <p:nvPr/>
        </p:nvSpPr>
        <p:spPr>
          <a:xfrm>
            <a:off x="2686721" y="4878341"/>
            <a:ext cx="672551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17">
            <a:extLst>
              <a:ext uri="{FF2B5EF4-FFF2-40B4-BE49-F238E27FC236}">
                <a16:creationId xmlns:a16="http://schemas.microsoft.com/office/drawing/2014/main" id="{4504AD1D-E06B-454A-A31B-C556ACBB3962}"/>
              </a:ext>
            </a:extLst>
          </p:cNvPr>
          <p:cNvCxnSpPr>
            <a:cxnSpLocks/>
            <a:stCxn id="45" idx="0"/>
            <a:endCxn id="38" idx="0"/>
          </p:cNvCxnSpPr>
          <p:nvPr/>
        </p:nvCxnSpPr>
        <p:spPr>
          <a:xfrm rot="16200000" flipH="1">
            <a:off x="5429581" y="2471757"/>
            <a:ext cx="70890" cy="4884058"/>
          </a:xfrm>
          <a:prstGeom prst="bentConnector3">
            <a:avLst>
              <a:gd name="adj1" fmla="val -322471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129A87C9-B4A4-4BB8-8F96-4EF302D3EADB}"/>
              </a:ext>
            </a:extLst>
          </p:cNvPr>
          <p:cNvSpPr/>
          <p:nvPr/>
        </p:nvSpPr>
        <p:spPr>
          <a:xfrm>
            <a:off x="7674121" y="5501671"/>
            <a:ext cx="446021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Elbow Connector 17">
            <a:extLst>
              <a:ext uri="{FF2B5EF4-FFF2-40B4-BE49-F238E27FC236}">
                <a16:creationId xmlns:a16="http://schemas.microsoft.com/office/drawing/2014/main" id="{D720A51A-B9D1-44B8-8127-CBD466CEB9E2}"/>
              </a:ext>
            </a:extLst>
          </p:cNvPr>
          <p:cNvCxnSpPr>
            <a:cxnSpLocks/>
            <a:stCxn id="19" idx="2"/>
            <a:endCxn id="51" idx="2"/>
          </p:cNvCxnSpPr>
          <p:nvPr/>
        </p:nvCxnSpPr>
        <p:spPr>
          <a:xfrm rot="16200000" flipH="1">
            <a:off x="6826273" y="4909597"/>
            <a:ext cx="27962" cy="2113755"/>
          </a:xfrm>
          <a:prstGeom prst="bentConnector3">
            <a:avLst>
              <a:gd name="adj1" fmla="val 917538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31747" y="4900051"/>
                <a:ext cx="1607052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47" y="4900051"/>
                <a:ext cx="1607052" cy="10604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B41FF6-4A66-4856-946B-5E3045CF8617}"/>
              </a:ext>
            </a:extLst>
          </p:cNvPr>
          <p:cNvCxnSpPr>
            <a:cxnSpLocks/>
          </p:cNvCxnSpPr>
          <p:nvPr/>
        </p:nvCxnSpPr>
        <p:spPr>
          <a:xfrm flipH="1">
            <a:off x="4318718" y="5157192"/>
            <a:ext cx="261452" cy="1843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B41FF6-4A66-4856-946B-5E3045CF8617}"/>
              </a:ext>
            </a:extLst>
          </p:cNvPr>
          <p:cNvCxnSpPr>
            <a:cxnSpLocks/>
          </p:cNvCxnSpPr>
          <p:nvPr/>
        </p:nvCxnSpPr>
        <p:spPr>
          <a:xfrm flipH="1">
            <a:off x="1681002" y="5123280"/>
            <a:ext cx="261452" cy="1843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B41FF6-4A66-4856-946B-5E3045CF8617}"/>
              </a:ext>
            </a:extLst>
          </p:cNvPr>
          <p:cNvCxnSpPr>
            <a:cxnSpLocks/>
          </p:cNvCxnSpPr>
          <p:nvPr/>
        </p:nvCxnSpPr>
        <p:spPr>
          <a:xfrm flipH="1">
            <a:off x="3097821" y="5620941"/>
            <a:ext cx="261452" cy="1843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74734" y="4900051"/>
                <a:ext cx="169697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num>
                            <m:den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CA" sz="28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734" y="4900051"/>
                <a:ext cx="1696973" cy="10604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5B41FF6-4A66-4856-946B-5E3045CF8617}"/>
              </a:ext>
            </a:extLst>
          </p:cNvPr>
          <p:cNvCxnSpPr>
            <a:cxnSpLocks/>
          </p:cNvCxnSpPr>
          <p:nvPr/>
        </p:nvCxnSpPr>
        <p:spPr>
          <a:xfrm flipH="1">
            <a:off x="4077317" y="5648147"/>
            <a:ext cx="669349" cy="1843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B41FF6-4A66-4856-946B-5E3045CF8617}"/>
              </a:ext>
            </a:extLst>
          </p:cNvPr>
          <p:cNvCxnSpPr>
            <a:cxnSpLocks/>
          </p:cNvCxnSpPr>
          <p:nvPr/>
        </p:nvCxnSpPr>
        <p:spPr>
          <a:xfrm flipH="1">
            <a:off x="5463595" y="5117734"/>
            <a:ext cx="669349" cy="1843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AE6942F-DAE7-445F-9F98-8EDB5DF4A219}"/>
              </a:ext>
            </a:extLst>
          </p:cNvPr>
          <p:cNvSpPr/>
          <p:nvPr/>
        </p:nvSpPr>
        <p:spPr>
          <a:xfrm>
            <a:off x="7570779" y="4949231"/>
            <a:ext cx="672551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1" grpId="0"/>
      <p:bldP spid="13" grpId="0"/>
      <p:bldP spid="16" grpId="0"/>
      <p:bldP spid="19" grpId="0" animBg="1"/>
      <p:bldP spid="35" grpId="0"/>
      <p:bldP spid="45" grpId="0" animBg="1"/>
      <p:bldP spid="51" grpId="0" animBg="1"/>
      <p:bldP spid="22" grpId="0"/>
      <p:bldP spid="30" grpId="0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7545" y="873183"/>
            <a:ext cx="3661361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1"/>
            <a:ext cx="9289032" cy="16348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International, SI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24069" y="801176"/>
            <a:ext cx="924058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International, SI, </a:t>
            </a:r>
            <a:r>
              <a:rPr lang="fr-F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une convention internationale qui définit les différentes unités de mesure.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Il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base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multiple (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préfixe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combinaison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dérivée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59897"/>
              </p:ext>
            </p:extLst>
          </p:nvPr>
        </p:nvGraphicFramePr>
        <p:xfrm>
          <a:off x="179513" y="2492896"/>
          <a:ext cx="878497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Mesure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base SI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</a:p>
                  </a:txBody>
                  <a:tcP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longueur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/distance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mètre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kilogramme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temps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quantité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d’une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substance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température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kelvin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intensité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électrique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ampère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59463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intensité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lumineuse</a:t>
                      </a:r>
                      <a:endParaRPr lang="en-US" sz="2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candela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8110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2FDAC-85A0-41CA-8B62-138963212E6B}"/>
              </a:ext>
            </a:extLst>
          </p:cNvPr>
          <p:cNvSpPr txBox="1">
            <a:spLocks/>
          </p:cNvSpPr>
          <p:nvPr/>
        </p:nvSpPr>
        <p:spPr bwMode="auto">
          <a:xfrm>
            <a:off x="-72516" y="6416864"/>
            <a:ext cx="9289032" cy="44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verra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volume</a:t>
            </a:r>
            <a:endParaRPr lang="en-CA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64769-7BC7-4370-9676-38F6F6949A65}"/>
              </a:ext>
            </a:extLst>
          </p:cNvPr>
          <p:cNvSpPr/>
          <p:nvPr/>
        </p:nvSpPr>
        <p:spPr>
          <a:xfrm>
            <a:off x="179513" y="2996952"/>
            <a:ext cx="8784974" cy="208823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1"/>
            <a:ext cx="9289032" cy="45152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conversions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d’unités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– 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préfixes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40840" y="787899"/>
            <a:ext cx="9070222" cy="105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multiples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base par un multiple de 10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son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équivalent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exponential. </a:t>
            </a:r>
            <a:endParaRPr lang="en-CA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67636"/>
              </p:ext>
            </p:extLst>
          </p:nvPr>
        </p:nvGraphicFramePr>
        <p:xfrm>
          <a:off x="118554" y="2517459"/>
          <a:ext cx="4093406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Préfixe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préfixe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Équivalent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exponentiel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péta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téra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giga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méga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hecto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déca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51532"/>
              </p:ext>
            </p:extLst>
          </p:nvPr>
        </p:nvGraphicFramePr>
        <p:xfrm>
          <a:off x="4354584" y="2517459"/>
          <a:ext cx="4093406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Préfixe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préfixe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Équivalent</a:t>
                      </a:r>
                      <a:r>
                        <a:rPr lang="en-US" sz="2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exponentiel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déci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femto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atto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100" baseline="30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</a:t>
                      </a:r>
                      <a:endParaRPr lang="en-US" sz="21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8554" y="4797152"/>
            <a:ext cx="4093406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8554" y="5219008"/>
            <a:ext cx="4093406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554" y="5640864"/>
            <a:ext cx="4093406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4584" y="4375296"/>
            <a:ext cx="4093406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54584" y="4797152"/>
            <a:ext cx="4093406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54584" y="5219008"/>
            <a:ext cx="4093406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AD91F7-D16A-4987-BC45-B32ABA3BD57A}"/>
              </a:ext>
            </a:extLst>
          </p:cNvPr>
          <p:cNvSpPr txBox="1">
            <a:spLocks/>
          </p:cNvSpPr>
          <p:nvPr/>
        </p:nvSpPr>
        <p:spPr bwMode="auto">
          <a:xfrm>
            <a:off x="0" y="1563711"/>
            <a:ext cx="5652120" cy="91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L’équivalent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exponential par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lequel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préfixe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9E1BFFC-0303-4F0A-9816-0635BF8FF80F}"/>
              </a:ext>
            </a:extLst>
          </p:cNvPr>
          <p:cNvSpPr txBox="1">
            <a:spLocks/>
          </p:cNvSpPr>
          <p:nvPr/>
        </p:nvSpPr>
        <p:spPr bwMode="auto">
          <a:xfrm>
            <a:off x="5292080" y="1865812"/>
            <a:ext cx="3960440" cy="4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– 8,9 km = 8,9 x 10</a:t>
            </a:r>
            <a:r>
              <a:rPr lang="en-US" sz="27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CA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CA4647-A823-4472-A054-54C37085C572}"/>
              </a:ext>
            </a:extLst>
          </p:cNvPr>
          <p:cNvSpPr/>
          <p:nvPr/>
        </p:nvSpPr>
        <p:spPr>
          <a:xfrm>
            <a:off x="6624228" y="1890039"/>
            <a:ext cx="360040" cy="478785"/>
          </a:xfrm>
          <a:prstGeom prst="rect">
            <a:avLst/>
          </a:prstGeom>
          <a:noFill/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17">
            <a:extLst>
              <a:ext uri="{FF2B5EF4-FFF2-40B4-BE49-F238E27FC236}">
                <a16:creationId xmlns:a16="http://schemas.microsoft.com/office/drawing/2014/main" id="{FDF24875-DA3D-4E52-8D6A-26DC23360C66}"/>
              </a:ext>
            </a:extLst>
          </p:cNvPr>
          <p:cNvCxnSpPr>
            <a:cxnSpLocks/>
            <a:stCxn id="22" idx="0"/>
            <a:endCxn id="24" idx="0"/>
          </p:cNvCxnSpPr>
          <p:nvPr/>
        </p:nvCxnSpPr>
        <p:spPr>
          <a:xfrm rot="5400000" flipH="1" flipV="1">
            <a:off x="7596336" y="1097951"/>
            <a:ext cx="12700" cy="1584177"/>
          </a:xfrm>
          <a:prstGeom prst="bentConnector3">
            <a:avLst>
              <a:gd name="adj1" fmla="val 1129394"/>
            </a:avLst>
          </a:prstGeom>
          <a:ln>
            <a:solidFill>
              <a:srgbClr val="003300"/>
            </a:solidFill>
            <a:tailEnd type="triangle"/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19350F4-9E61-41E0-A2BB-6DEA18E2E6C4}"/>
              </a:ext>
            </a:extLst>
          </p:cNvPr>
          <p:cNvSpPr/>
          <p:nvPr/>
        </p:nvSpPr>
        <p:spPr>
          <a:xfrm>
            <a:off x="7992381" y="1890039"/>
            <a:ext cx="792088" cy="478785"/>
          </a:xfrm>
          <a:prstGeom prst="rect">
            <a:avLst/>
          </a:prstGeom>
          <a:noFill/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DDB436-0290-4E59-B21A-A5E0DED1B51B}"/>
              </a:ext>
            </a:extLst>
          </p:cNvPr>
          <p:cNvSpPr/>
          <p:nvPr/>
        </p:nvSpPr>
        <p:spPr>
          <a:xfrm>
            <a:off x="118554" y="5625523"/>
            <a:ext cx="4093406" cy="432048"/>
          </a:xfrm>
          <a:prstGeom prst="rect">
            <a:avLst/>
          </a:prstGeom>
          <a:noFill/>
          <a:ln w="38100"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2" grpId="0"/>
      <p:bldP spid="18" grpId="0"/>
      <p:bldP spid="22" grpId="0" animBg="1"/>
      <p:bldP spid="24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051720" y="1902314"/>
            <a:ext cx="1728191" cy="54380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74203" y="1902314"/>
            <a:ext cx="3162094" cy="54380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92" y="1001345"/>
            <a:ext cx="9078434" cy="14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notation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d’exprimer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mantisse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puissance de 10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094771" y="6004852"/>
            <a:ext cx="243007" cy="31060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43369" y="2694400"/>
            <a:ext cx="936104" cy="59058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04281" y="2694400"/>
            <a:ext cx="869922" cy="59058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1951" y="3478635"/>
            <a:ext cx="2952329" cy="52642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notation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79512" y="3514639"/>
            <a:ext cx="3097207" cy="4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≤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mantisse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 bwMode="auto">
              <a:xfrm>
                <a:off x="2843808" y="2623350"/>
                <a:ext cx="2953191" cy="661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8,9 </m:t>
                      </m:r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39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2623350"/>
                <a:ext cx="2953191" cy="6616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urved Connector 4"/>
          <p:cNvCxnSpPr>
            <a:cxnSpLocks/>
            <a:stCxn id="33" idx="2"/>
            <a:endCxn id="3" idx="0"/>
          </p:cNvCxnSpPr>
          <p:nvPr/>
        </p:nvCxnSpPr>
        <p:spPr>
          <a:xfrm rot="16200000" flipH="1">
            <a:off x="3153387" y="2208545"/>
            <a:ext cx="248284" cy="723426"/>
          </a:xfrm>
          <a:prstGeom prst="curvedConnector3">
            <a:avLst/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  <a:stCxn id="3" idx="2"/>
            <a:endCxn id="34" idx="0"/>
          </p:cNvCxnSpPr>
          <p:nvPr/>
        </p:nvCxnSpPr>
        <p:spPr>
          <a:xfrm rot="5400000">
            <a:off x="2586853" y="2426246"/>
            <a:ext cx="193652" cy="1911126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762126" y="3480073"/>
            <a:ext cx="4753391" cy="52499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3707904" y="3521452"/>
            <a:ext cx="4861835" cy="5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exponentielle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Curved Connector 43"/>
          <p:cNvCxnSpPr>
            <a:cxnSpLocks/>
            <a:stCxn id="41" idx="2"/>
            <a:endCxn id="40" idx="0"/>
          </p:cNvCxnSpPr>
          <p:nvPr/>
        </p:nvCxnSpPr>
        <p:spPr>
          <a:xfrm rot="5400000">
            <a:off x="5159194" y="2198344"/>
            <a:ext cx="248284" cy="74382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40" idx="2"/>
            <a:endCxn id="42" idx="0"/>
          </p:cNvCxnSpPr>
          <p:nvPr/>
        </p:nvCxnSpPr>
        <p:spPr>
          <a:xfrm rot="16200000" flipH="1">
            <a:off x="5427576" y="2768827"/>
            <a:ext cx="195090" cy="1227401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0" y="4004557"/>
            <a:ext cx="9252520" cy="192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simples,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l’exposant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le 10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d’espaces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faut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deplacer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virgule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droite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gauche, pour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obtenir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notation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 →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droite 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0 →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gauche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/>
              <p:cNvSpPr txBox="1">
                <a:spLocks/>
              </p:cNvSpPr>
              <p:nvPr/>
            </p:nvSpPr>
            <p:spPr bwMode="auto">
              <a:xfrm>
                <a:off x="105531" y="5934401"/>
                <a:ext cx="4402923" cy="665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8,7 </m:t>
                      </m:r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=8 700</m:t>
                      </m:r>
                    </m:oMath>
                  </m:oMathPara>
                </a14:m>
                <a:endParaRPr lang="en-US" sz="39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31" y="5934401"/>
                <a:ext cx="4402923" cy="665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Right Arrow 50"/>
          <p:cNvSpPr/>
          <p:nvPr/>
        </p:nvSpPr>
        <p:spPr>
          <a:xfrm rot="16200000">
            <a:off x="3378760" y="6344897"/>
            <a:ext cx="144018" cy="366307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Right Arrow 62"/>
          <p:cNvSpPr/>
          <p:nvPr/>
        </p:nvSpPr>
        <p:spPr>
          <a:xfrm rot="16200000">
            <a:off x="3700266" y="6378368"/>
            <a:ext cx="144018" cy="299366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Curved Right Arrow 64"/>
          <p:cNvSpPr/>
          <p:nvPr/>
        </p:nvSpPr>
        <p:spPr>
          <a:xfrm rot="16200000">
            <a:off x="4007192" y="6378367"/>
            <a:ext cx="144018" cy="299366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 bwMode="auto">
          <a:xfrm>
            <a:off x="3306156" y="6531479"/>
            <a:ext cx="289227" cy="36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3627662" y="6531479"/>
            <a:ext cx="289227" cy="36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3956269" y="6531479"/>
            <a:ext cx="289227" cy="36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D9A560-8113-4EBE-80F9-238079FF2DCC}"/>
              </a:ext>
            </a:extLst>
          </p:cNvPr>
          <p:cNvSpPr/>
          <p:nvPr/>
        </p:nvSpPr>
        <p:spPr>
          <a:xfrm>
            <a:off x="6371698" y="6013855"/>
            <a:ext cx="576064" cy="31060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2AF59FEA-0613-4763-9010-50379B7665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04837" y="5939122"/>
                <a:ext cx="4543003" cy="665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8,7 </m:t>
                      </m:r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=0,0087</m:t>
                      </m:r>
                    </m:oMath>
                  </m:oMathPara>
                </a14:m>
                <a:endParaRPr lang="en-US" sz="39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2AF59FEA-0613-4763-9010-50379B766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837" y="5939122"/>
                <a:ext cx="4543003" cy="6656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urved Right Arrow 50">
            <a:extLst>
              <a:ext uri="{FF2B5EF4-FFF2-40B4-BE49-F238E27FC236}">
                <a16:creationId xmlns:a16="http://schemas.microsoft.com/office/drawing/2014/main" id="{46C87CBA-0A37-422D-88E1-7D7699C593F7}"/>
              </a:ext>
            </a:extLst>
          </p:cNvPr>
          <p:cNvSpPr/>
          <p:nvPr/>
        </p:nvSpPr>
        <p:spPr>
          <a:xfrm rot="5400000" flipH="1">
            <a:off x="7938374" y="6327778"/>
            <a:ext cx="144018" cy="366307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urved Right Arrow 62">
            <a:extLst>
              <a:ext uri="{FF2B5EF4-FFF2-40B4-BE49-F238E27FC236}">
                <a16:creationId xmlns:a16="http://schemas.microsoft.com/office/drawing/2014/main" id="{18CD3EF5-AD17-4397-A2BA-AFB8C3127826}"/>
              </a:ext>
            </a:extLst>
          </p:cNvPr>
          <p:cNvSpPr/>
          <p:nvPr/>
        </p:nvSpPr>
        <p:spPr>
          <a:xfrm rot="5400000" flipH="1">
            <a:off x="8248081" y="6349449"/>
            <a:ext cx="144018" cy="322965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Curved Right Arrow 64">
            <a:extLst>
              <a:ext uri="{FF2B5EF4-FFF2-40B4-BE49-F238E27FC236}">
                <a16:creationId xmlns:a16="http://schemas.microsoft.com/office/drawing/2014/main" id="{30DF1911-1BC2-4BE8-BF3C-E8D2CA9C870B}"/>
              </a:ext>
            </a:extLst>
          </p:cNvPr>
          <p:cNvSpPr/>
          <p:nvPr/>
        </p:nvSpPr>
        <p:spPr>
          <a:xfrm rot="5400000" flipH="1">
            <a:off x="8545560" y="6340001"/>
            <a:ext cx="144018" cy="341859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8A967BB6-1F0F-4744-A744-B388D0ECAC55}"/>
              </a:ext>
            </a:extLst>
          </p:cNvPr>
          <p:cNvSpPr txBox="1">
            <a:spLocks/>
          </p:cNvSpPr>
          <p:nvPr/>
        </p:nvSpPr>
        <p:spPr bwMode="auto">
          <a:xfrm flipH="1">
            <a:off x="8472801" y="6531479"/>
            <a:ext cx="289227" cy="36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4453BAB5-5E62-4CF4-9F9F-E3F487AC8DEE}"/>
              </a:ext>
            </a:extLst>
          </p:cNvPr>
          <p:cNvSpPr txBox="1">
            <a:spLocks/>
          </p:cNvSpPr>
          <p:nvPr/>
        </p:nvSpPr>
        <p:spPr bwMode="auto">
          <a:xfrm flipH="1">
            <a:off x="8175476" y="6531479"/>
            <a:ext cx="289227" cy="36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2DB4A538-038F-47DC-BA86-34007F35A1B3}"/>
              </a:ext>
            </a:extLst>
          </p:cNvPr>
          <p:cNvSpPr txBox="1">
            <a:spLocks/>
          </p:cNvSpPr>
          <p:nvPr/>
        </p:nvSpPr>
        <p:spPr bwMode="auto">
          <a:xfrm flipH="1">
            <a:off x="7859778" y="6531479"/>
            <a:ext cx="289227" cy="36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987CB9-D700-4D13-BE99-17A39AE5C495}"/>
              </a:ext>
            </a:extLst>
          </p:cNvPr>
          <p:cNvCxnSpPr/>
          <p:nvPr/>
        </p:nvCxnSpPr>
        <p:spPr>
          <a:xfrm>
            <a:off x="4604837" y="5445224"/>
            <a:ext cx="0" cy="129614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 animBg="1"/>
      <p:bldP spid="7" grpId="0"/>
      <p:bldP spid="77" grpId="0" animBg="1"/>
      <p:bldP spid="40" grpId="0" animBg="1"/>
      <p:bldP spid="3" grpId="0" animBg="1"/>
      <p:bldP spid="34" grpId="0" animBg="1"/>
      <p:bldP spid="29" grpId="0"/>
      <p:bldP spid="42" grpId="0" animBg="1"/>
      <p:bldP spid="43" grpId="0"/>
      <p:bldP spid="60" grpId="0"/>
      <p:bldP spid="61" grpId="0"/>
      <p:bldP spid="51" grpId="0" animBg="1"/>
      <p:bldP spid="63" grpId="0" animBg="1"/>
      <p:bldP spid="65" grpId="0" animBg="1"/>
      <p:bldP spid="71" grpId="0"/>
      <p:bldP spid="72" grpId="0"/>
      <p:bldP spid="73" grpId="0"/>
      <p:bldP spid="45" grpId="0" animBg="1"/>
      <p:bldP spid="47" grpId="0"/>
      <p:bldP spid="48" grpId="0" animBg="1"/>
      <p:bldP spid="49" grpId="0" animBg="1"/>
      <p:bldP spid="50" grpId="0" animBg="1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748D457-5C4C-4194-8C2C-4CFD36B0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315" y="68538"/>
            <a:ext cx="987960" cy="149897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972029"/>
            <a:ext cx="7011228" cy="10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mesurée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exprimer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628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4352"/>
            <a:ext cx="6948264" cy="6004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l’étude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3968" y="1844824"/>
            <a:ext cx="15121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140968"/>
            <a:ext cx="701122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voit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d’unités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exprimées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partout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vie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quotidienne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1" t="5769" r="29329" b="1916"/>
          <a:stretch/>
        </p:blipFill>
        <p:spPr>
          <a:xfrm>
            <a:off x="7011228" y="1676365"/>
            <a:ext cx="1584176" cy="460851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8" name="Oval 7"/>
          <p:cNvSpPr/>
          <p:nvPr/>
        </p:nvSpPr>
        <p:spPr>
          <a:xfrm>
            <a:off x="8028384" y="4797152"/>
            <a:ext cx="792088" cy="792088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http://www.gearater.com/uploads/2Seagate_eSATA_External_H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b="9122"/>
          <a:stretch>
            <a:fillRect/>
          </a:stretch>
        </p:blipFill>
        <p:spPr bwMode="auto">
          <a:xfrm>
            <a:off x="395536" y="4239141"/>
            <a:ext cx="3250580" cy="2618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763688" y="6021287"/>
            <a:ext cx="1296144" cy="743805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http://modena.intergate.ca/personal/pl8s/Signs/90km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87" y="34321"/>
            <a:ext cx="1056138" cy="1219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www.mun.ca/biology/singleton/Topic%209/28-14c-Paramecium-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50" y="4239141"/>
            <a:ext cx="3029268" cy="2618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6228184" y="6513442"/>
            <a:ext cx="623934" cy="344558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5784" y="908720"/>
            <a:ext cx="1327944" cy="369219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50822" y="955202"/>
            <a:ext cx="1327944" cy="460740"/>
          </a:xfrm>
          <a:prstGeom prst="ellipse">
            <a:avLst/>
          </a:prstGeom>
          <a:noFill/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3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3880" y="1057826"/>
            <a:ext cx="4095002" cy="525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990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4425" y="1064968"/>
            <a:ext cx="4104456" cy="5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94425" y="1659682"/>
                <a:ext cx="8748464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transitionner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entre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différentes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utilisant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facteurs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conversion, </a:t>
                </a:r>
                <a14:m>
                  <m:oMath xmlns:m="http://schemas.openxmlformats.org/officeDocument/2006/math">
                    <m:r>
                      <a:rPr lang="en-CA" sz="2700" b="0" i="1" kern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𝑘𝑚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=1000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en-CA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425" y="1659682"/>
                <a:ext cx="8748464" cy="936104"/>
              </a:xfrm>
              <a:prstGeom prst="rect">
                <a:avLst/>
              </a:prstGeom>
              <a:blipFill>
                <a:blip r:embed="rId2"/>
                <a:stretch>
                  <a:fillRect l="-1324" t="-5844" b="-149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4424" y="3498741"/>
            <a:ext cx="874846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utilise les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dans les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traiter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s’annulent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haut et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2081548" y="5095398"/>
                <a:ext cx="5670376" cy="1044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en-CA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sz="27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e>
                      </m:d>
                      <m:d>
                        <m:dPr>
                          <m:ctrlPr>
                            <a:rPr lang="en-CA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CA" sz="27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  <m:r>
                        <a:rPr lang="en-CA" sz="27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=0,008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CA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1548" y="5095398"/>
                <a:ext cx="5670376" cy="1044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3722215" y="5531726"/>
            <a:ext cx="504056" cy="227264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55136" y="5758990"/>
            <a:ext cx="504056" cy="227264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36096" y="5198318"/>
            <a:ext cx="389868" cy="333408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cxnSpLocks/>
            <a:stCxn id="16" idx="0"/>
            <a:endCxn id="24" idx="0"/>
          </p:cNvCxnSpPr>
          <p:nvPr/>
        </p:nvCxnSpPr>
        <p:spPr>
          <a:xfrm rot="16200000" flipH="1">
            <a:off x="6407396" y="4421951"/>
            <a:ext cx="274683" cy="1827416"/>
          </a:xfrm>
          <a:prstGeom prst="bentConnector3">
            <a:avLst>
              <a:gd name="adj1" fmla="val -83223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66124" y="5473001"/>
            <a:ext cx="384644" cy="333408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2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8679"/>
              </p:ext>
            </p:extLst>
          </p:nvPr>
        </p:nvGraphicFramePr>
        <p:xfrm>
          <a:off x="30220" y="2749113"/>
          <a:ext cx="8979146" cy="402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1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kern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Numéro</a:t>
                      </a:r>
                      <a:endParaRPr lang="en-US" sz="2700" b="0" kern="0" dirty="0">
                        <a:ln>
                          <a:noFill/>
                        </a:ln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kern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Notation scientifique</a:t>
                      </a:r>
                      <a:endParaRPr lang="en-US" sz="2700" b="0" kern="0" dirty="0">
                        <a:ln>
                          <a:noFill/>
                        </a:ln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75956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notation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7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814" y="1045672"/>
            <a:ext cx="9078434" cy="14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Remplissez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tableau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5726" y="3469484"/>
            <a:ext cx="2597564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1351" y="4855789"/>
            <a:ext cx="2566315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endParaRPr lang="en-US" sz="27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156350" y="4865750"/>
            <a:ext cx="1728193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1,98 x 10</a:t>
            </a:r>
            <a:r>
              <a:rPr lang="en-US" sz="2700" kern="0" baseline="30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700" kern="0" baseline="30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5313995" y="3574866"/>
            <a:ext cx="1412903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700" ker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10</a:t>
            </a:r>
            <a:r>
              <a:rPr lang="en-US" sz="2700" kern="0" baseline="30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ker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kern="0" baseline="30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551351" y="4177640"/>
            <a:ext cx="2566315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0,000 001</a:t>
            </a:r>
            <a:endParaRPr lang="en-US" sz="27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5156350" y="4211772"/>
            <a:ext cx="1728193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7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10</a:t>
            </a:r>
            <a:r>
              <a:rPr lang="en-US" sz="2700" kern="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700" kern="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535726" y="5533938"/>
            <a:ext cx="2597564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0,190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5184068" y="5519728"/>
            <a:ext cx="1672757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1,90 x 10</a:t>
            </a:r>
            <a:r>
              <a:rPr lang="en-US" sz="2700" kern="0" baseline="30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700" kern="0" baseline="30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311601" y="6242095"/>
            <a:ext cx="3045815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1 190 000 000 000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5075058" y="6150126"/>
            <a:ext cx="1890777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1,19 x 10</a:t>
            </a:r>
            <a:r>
              <a:rPr lang="en-US" sz="2700" kern="0" baseline="30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700" kern="0" baseline="30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1" grpId="0"/>
      <p:bldP spid="54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06283"/>
              </p:ext>
            </p:extLst>
          </p:nvPr>
        </p:nvGraphicFramePr>
        <p:xfrm>
          <a:off x="30220" y="2749115"/>
          <a:ext cx="9009366" cy="41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kumimoji="0" lang="en-US" sz="27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 mots</a:t>
                      </a: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kern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r>
                        <a:rPr lang="en-US" sz="2700" b="0" kern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en-US" sz="2700" b="0" kern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700" b="0" kern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préfixe</a:t>
                      </a:r>
                      <a:endParaRPr lang="en-US" sz="2700" b="0" kern="0" dirty="0">
                        <a:ln>
                          <a:noFill/>
                        </a:ln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kern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Unités</a:t>
                      </a:r>
                      <a:r>
                        <a:rPr lang="en-US" sz="2700" b="0" kern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bases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kern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(notation </a:t>
                      </a:r>
                      <a:r>
                        <a:rPr lang="en-US" sz="2700" b="0" kern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scientifique</a:t>
                      </a:r>
                      <a:r>
                        <a:rPr lang="en-US" sz="2700" b="0" kern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8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8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199"/>
            <a:ext cx="9185938" cy="10367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préfixes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notation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7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220" y="1382542"/>
            <a:ext cx="9078434" cy="14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Remplissez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tableau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xprimant 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indiquées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indiquée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35934" y="3709785"/>
            <a:ext cx="2597564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kilogrammes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20309" y="5015673"/>
            <a:ext cx="2566315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centimètres</a:t>
            </a:r>
            <a:endParaRPr lang="en-US" sz="27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471786" y="3709785"/>
            <a:ext cx="864096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3399778" y="5000669"/>
            <a:ext cx="1008112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6172767" y="5043619"/>
            <a:ext cx="1728193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10</a:t>
            </a:r>
            <a:r>
              <a:rPr lang="en-US" sz="2700" kern="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sz="2700" kern="0" baseline="30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330412" y="3752735"/>
            <a:ext cx="1412903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10</a:t>
            </a:r>
            <a:r>
              <a:rPr lang="en-US" sz="2700" kern="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lang="en-US" sz="2700" kern="0" baseline="30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-20309" y="4361695"/>
            <a:ext cx="2566315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millisecondes</a:t>
            </a:r>
            <a:endParaRPr lang="en-US" sz="27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3399778" y="4346691"/>
            <a:ext cx="1008112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27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6172767" y="4389641"/>
            <a:ext cx="1728193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10</a:t>
            </a:r>
            <a:r>
              <a:rPr lang="en-US" sz="27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2700" kern="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 bwMode="auto">
          <a:xfrm>
            <a:off x="-35934" y="5654647"/>
            <a:ext cx="2597564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microlitres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471786" y="5654647"/>
            <a:ext cx="864096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l-GR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6228203" y="5697597"/>
            <a:ext cx="1617321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10</a:t>
            </a:r>
            <a:r>
              <a:rPr lang="en-US" sz="2700" kern="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endParaRPr lang="en-US" sz="2700" kern="0" baseline="30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-20309" y="6285045"/>
            <a:ext cx="2597564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mégagrammes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3393709" y="6285045"/>
            <a:ext cx="1051500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Mg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6346037" y="6327995"/>
            <a:ext cx="1412903" cy="4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10</a:t>
            </a:r>
            <a:r>
              <a:rPr lang="en-US" sz="2700" kern="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lang="en-US" sz="2700" kern="0" baseline="30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7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34" grpId="0"/>
      <p:bldP spid="35" grpId="0"/>
      <p:bldP spid="51" grpId="0"/>
      <p:bldP spid="52" grpId="0"/>
      <p:bldP spid="55" grpId="0"/>
      <p:bldP spid="56" grpId="0"/>
      <p:bldP spid="62" grpId="0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043608" y="3476052"/>
            <a:ext cx="6624737" cy="9520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19358" y="4677614"/>
            <a:ext cx="2387747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49740" y="4705417"/>
            <a:ext cx="2549501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 bwMode="auto">
              <a:xfrm>
                <a:off x="1249740" y="4744752"/>
                <a:ext cx="2608131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9740" y="4744752"/>
                <a:ext cx="2608131" cy="4646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39752" y="5563919"/>
                <a:ext cx="1848795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563919"/>
                <a:ext cx="1848795" cy="10604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5249" y="457200"/>
            <a:ext cx="965449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conversions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métriques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93" y="1493721"/>
            <a:ext cx="9078434" cy="110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micromètres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cm?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92" y="2841155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31864" y="2831256"/>
            <a:ext cx="4676238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#</a:t>
            </a:r>
            <a:r>
              <a:rPr lang="el-G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11095" y="2846259"/>
            <a:ext cx="378704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245494" y="5835593"/>
                <a:ext cx="2369122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l-GR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494" y="5835593"/>
                <a:ext cx="2369122" cy="464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1856047" y="5985521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33841" y="5840244"/>
                <a:ext cx="219669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7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  <m:r>
                        <a:rPr lang="en-US" sz="27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841" y="5840244"/>
                <a:ext cx="2196691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43110" y="5623480"/>
            <a:ext cx="492379" cy="447040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>
            <a:stCxn id="17" idx="0"/>
            <a:endCxn id="19" idx="0"/>
          </p:cNvCxnSpPr>
          <p:nvPr/>
        </p:nvCxnSpPr>
        <p:spPr>
          <a:xfrm rot="16200000" flipH="1">
            <a:off x="5830187" y="4582593"/>
            <a:ext cx="263098" cy="2344872"/>
          </a:xfrm>
          <a:prstGeom prst="bentConnector3">
            <a:avLst>
              <a:gd name="adj1" fmla="val -86888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46140" y="5886578"/>
            <a:ext cx="576064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94419" y="5566504"/>
                <a:ext cx="1634712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700" b="0" i="0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m:rPr>
                                  <m:sty m:val="p"/>
                                </m:rPr>
                                <a:rPr lang="el-GR" sz="27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μ</m:t>
                              </m:r>
                              <m:r>
                                <a:rPr lang="en-US" sz="2700" i="1" kern="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19" y="5566504"/>
                <a:ext cx="1634712" cy="10259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H="1">
            <a:off x="3131656" y="6241965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265456" y="5738166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741014" y="6231460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ontent Placeholder 2"/>
              <p:cNvSpPr txBox="1">
                <a:spLocks/>
              </p:cNvSpPr>
              <p:nvPr/>
            </p:nvSpPr>
            <p:spPr bwMode="auto">
              <a:xfrm>
                <a:off x="5019828" y="4716949"/>
                <a:ext cx="2586807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l-GR" sz="2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  <m:r>
                        <m:rPr>
                          <m:nor/>
                        </m:rPr>
                        <a:rPr lang="en-US" sz="280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9828" y="4716949"/>
                <a:ext cx="2586807" cy="464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4515196" y="4017924"/>
            <a:ext cx="459670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urved Connector 63"/>
          <p:cNvCxnSpPr>
            <a:stCxn id="62" idx="2"/>
            <a:endCxn id="59" idx="0"/>
          </p:cNvCxnSpPr>
          <p:nvPr/>
        </p:nvCxnSpPr>
        <p:spPr>
          <a:xfrm rot="16200000" flipH="1">
            <a:off x="5443153" y="3807534"/>
            <a:ext cx="171957" cy="1568201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78" idx="2"/>
            <a:endCxn id="69" idx="0"/>
          </p:cNvCxnSpPr>
          <p:nvPr/>
        </p:nvCxnSpPr>
        <p:spPr>
          <a:xfrm rot="5400000">
            <a:off x="3147344" y="3888853"/>
            <a:ext cx="193711" cy="1439416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739266" y="4023973"/>
            <a:ext cx="449281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43608" y="3455803"/>
            <a:ext cx="6696745" cy="9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faire avec 2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conversion, </a:t>
            </a:r>
          </a:p>
          <a:p>
            <a:pPr marL="0" indent="0" algn="ctr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→ m → </a:t>
            </a:r>
            <a:r>
              <a:rPr lang="el-G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4966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9" grpId="0" animBg="1"/>
      <p:bldP spid="69" grpId="0" animBg="1"/>
      <p:bldP spid="53" grpId="0"/>
      <p:bldP spid="15" grpId="0"/>
      <p:bldP spid="9" grpId="0"/>
      <p:bldP spid="10" grpId="0"/>
      <p:bldP spid="11" grpId="0"/>
      <p:bldP spid="13" grpId="0"/>
      <p:bldP spid="16" grpId="0"/>
      <p:bldP spid="17" grpId="0" animBg="1"/>
      <p:bldP spid="19" grpId="0" animBg="1"/>
      <p:bldP spid="21" grpId="0"/>
      <p:bldP spid="54" grpId="0"/>
      <p:bldP spid="62" grpId="0" animBg="1"/>
      <p:bldP spid="78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043608" y="3476052"/>
            <a:ext cx="6624737" cy="9520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119358" y="4677614"/>
            <a:ext cx="2387747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411494" y="4705417"/>
            <a:ext cx="2387747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 bwMode="auto">
              <a:xfrm>
                <a:off x="1352863" y="4744752"/>
                <a:ext cx="2505008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2863" y="4744752"/>
                <a:ext cx="2505008" cy="4646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39752" y="5563919"/>
                <a:ext cx="1848795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8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563919"/>
                <a:ext cx="1848795" cy="10691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conversions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métriques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24001" y="1001345"/>
            <a:ext cx="9078434" cy="110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milligrammes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kg?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24001" y="2664175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86555" y="2654276"/>
            <a:ext cx="4676238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#mg,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907309" y="2669280"/>
            <a:ext cx="3787044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404382" y="5810051"/>
                <a:ext cx="2387747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</m:t>
                      </m:r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382" y="5810051"/>
                <a:ext cx="2387747" cy="464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2022649" y="5985055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28478" y="5849703"/>
                <a:ext cx="221913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78" y="5849703"/>
                <a:ext cx="2219133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324278" y="5676588"/>
            <a:ext cx="584318" cy="402141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>
            <a:stCxn id="17" idx="0"/>
            <a:endCxn id="19" idx="0"/>
          </p:cNvCxnSpPr>
          <p:nvPr/>
        </p:nvCxnSpPr>
        <p:spPr>
          <a:xfrm rot="16200000" flipH="1">
            <a:off x="5604030" y="4688994"/>
            <a:ext cx="258381" cy="2233568"/>
          </a:xfrm>
          <a:prstGeom prst="bentConnector3">
            <a:avLst>
              <a:gd name="adj1" fmla="val -88474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07729" y="5934969"/>
            <a:ext cx="484551" cy="42256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87846" y="5585527"/>
                <a:ext cx="1634712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846" y="5585527"/>
                <a:ext cx="1634712" cy="10259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H="1">
            <a:off x="3068396" y="6263365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201607" y="5780655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541395" y="6282107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 bwMode="auto">
              <a:xfrm>
                <a:off x="5019828" y="4716949"/>
                <a:ext cx="2586807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mg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9828" y="4716949"/>
                <a:ext cx="2586807" cy="4646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4457828" y="4023972"/>
            <a:ext cx="459670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urved Connector 63"/>
          <p:cNvCxnSpPr>
            <a:stCxn id="62" idx="2"/>
            <a:endCxn id="59" idx="0"/>
          </p:cNvCxnSpPr>
          <p:nvPr/>
        </p:nvCxnSpPr>
        <p:spPr>
          <a:xfrm rot="16200000" flipH="1">
            <a:off x="5417493" y="3781874"/>
            <a:ext cx="165909" cy="162556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78" idx="2"/>
            <a:endCxn id="69" idx="0"/>
          </p:cNvCxnSpPr>
          <p:nvPr/>
        </p:nvCxnSpPr>
        <p:spPr>
          <a:xfrm rot="5400000">
            <a:off x="3187783" y="3929292"/>
            <a:ext cx="193711" cy="135853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739266" y="4023973"/>
            <a:ext cx="449281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43608" y="3455803"/>
            <a:ext cx="6696745" cy="9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faire avec 2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conversion, </a:t>
            </a:r>
          </a:p>
          <a:p>
            <a:pPr marL="0" indent="0" algn="ctr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→ g → mg</a:t>
            </a:r>
          </a:p>
        </p:txBody>
      </p:sp>
    </p:spTree>
    <p:extLst>
      <p:ext uri="{BB962C8B-B14F-4D97-AF65-F5344CB8AC3E}">
        <p14:creationId xmlns:p14="http://schemas.microsoft.com/office/powerpoint/2010/main" val="37012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9" grpId="0" animBg="1"/>
      <p:bldP spid="69" grpId="0" animBg="1"/>
      <p:bldP spid="53" grpId="0"/>
      <p:bldP spid="15" grpId="0"/>
      <p:bldP spid="9" grpId="0"/>
      <p:bldP spid="10" grpId="0"/>
      <p:bldP spid="11" grpId="0"/>
      <p:bldP spid="13" grpId="0"/>
      <p:bldP spid="16" grpId="0"/>
      <p:bldP spid="17" grpId="0" animBg="1"/>
      <p:bldP spid="19" grpId="0" animBg="1"/>
      <p:bldP spid="21" grpId="0"/>
      <p:bldP spid="54" grpId="0"/>
      <p:bldP spid="62" grpId="0" animBg="1"/>
      <p:bldP spid="78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614533" y="5392354"/>
                <a:ext cx="1634712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533" y="5392354"/>
                <a:ext cx="1634712" cy="1025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056044" y="2660362"/>
            <a:ext cx="6624737" cy="9520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188129" y="4303230"/>
            <a:ext cx="2387747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57057" y="4313476"/>
            <a:ext cx="2387747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 bwMode="auto">
              <a:xfrm>
                <a:off x="198426" y="4352811"/>
                <a:ext cx="2505008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mg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426" y="4352811"/>
                <a:ext cx="2505008" cy="464679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55629" y="5370746"/>
                <a:ext cx="1848795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29" y="5370746"/>
                <a:ext cx="1848795" cy="1069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conversions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métriques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67" y="1200755"/>
            <a:ext cx="9078434" cy="110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- un doozy</a:t>
            </a:r>
          </a:p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Exprimez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mg/mL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kg/L.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48380" y="2225820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62176" y="2215921"/>
            <a:ext cx="4676238" cy="5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kg/L,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41028" y="2229403"/>
            <a:ext cx="4115408" cy="45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 mg/mL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2348" y="5379761"/>
                <a:ext cx="2618064" cy="105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#</m:t>
                      </m:r>
                      <m:f>
                        <m:fPr>
                          <m:ctrlPr>
                            <a:rPr lang="en-US" sz="27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7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8" y="5379761"/>
                <a:ext cx="2618064" cy="1051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1683528" y="5575081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303994" y="5466060"/>
                <a:ext cx="2438745" cy="87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994" y="5466060"/>
                <a:ext cx="2438745" cy="878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256412" y="5440590"/>
            <a:ext cx="617368" cy="4242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8" name="Elbow Connector 17"/>
          <p:cNvCxnSpPr>
            <a:stCxn id="17" idx="0"/>
            <a:endCxn id="19" idx="0"/>
          </p:cNvCxnSpPr>
          <p:nvPr/>
        </p:nvCxnSpPr>
        <p:spPr>
          <a:xfrm rot="5400000" flipH="1" flipV="1">
            <a:off x="6457048" y="3534048"/>
            <a:ext cx="14591" cy="3798494"/>
          </a:xfrm>
          <a:prstGeom prst="bentConnector3">
            <a:avLst>
              <a:gd name="adj1" fmla="val 1666719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43649" y="5425999"/>
            <a:ext cx="639882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889092" y="6030477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080026" y="5608373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395757" y="6074769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 bwMode="auto">
              <a:xfrm>
                <a:off x="3088599" y="4342565"/>
                <a:ext cx="2586807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8599" y="4342565"/>
                <a:ext cx="2586807" cy="4646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3697386" y="3215893"/>
            <a:ext cx="459670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urved Connector 63"/>
          <p:cNvCxnSpPr>
            <a:stCxn id="62" idx="2"/>
            <a:endCxn id="59" idx="0"/>
          </p:cNvCxnSpPr>
          <p:nvPr/>
        </p:nvCxnSpPr>
        <p:spPr>
          <a:xfrm rot="16200000" flipH="1">
            <a:off x="3854810" y="3776037"/>
            <a:ext cx="599604" cy="454782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78" idx="2"/>
            <a:endCxn id="69" idx="0"/>
          </p:cNvCxnSpPr>
          <p:nvPr/>
        </p:nvCxnSpPr>
        <p:spPr>
          <a:xfrm rot="5400000">
            <a:off x="2034616" y="3121044"/>
            <a:ext cx="608747" cy="1776116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002406" y="3216996"/>
            <a:ext cx="449281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49707" y="4274141"/>
            <a:ext cx="2562975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 bwMode="auto">
              <a:xfrm>
                <a:off x="6149707" y="4313476"/>
                <a:ext cx="2621605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9707" y="4313476"/>
                <a:ext cx="2621605" cy="4646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urved Connector 34"/>
          <p:cNvCxnSpPr>
            <a:stCxn id="36" idx="2"/>
            <a:endCxn id="33" idx="0"/>
          </p:cNvCxnSpPr>
          <p:nvPr/>
        </p:nvCxnSpPr>
        <p:spPr>
          <a:xfrm rot="16200000" flipH="1">
            <a:off x="6292884" y="3135829"/>
            <a:ext cx="570515" cy="1706107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00447" y="3215893"/>
            <a:ext cx="449281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56044" y="2640113"/>
            <a:ext cx="6696745" cy="9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faire avec 3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conversion, </a:t>
            </a:r>
          </a:p>
          <a:p>
            <a:pPr marL="0" indent="0" algn="ctr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→ g → kg, et mL → 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942825" y="5392354"/>
                <a:ext cx="1634712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825" y="5392354"/>
                <a:ext cx="1634712" cy="10259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5598045" y="5561022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610374" y="6035797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009044" y="5964923"/>
            <a:ext cx="318738" cy="4242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55" name="Elbow Connector 54"/>
          <p:cNvCxnSpPr>
            <a:stCxn id="52" idx="2"/>
            <a:endCxn id="56" idx="2"/>
          </p:cNvCxnSpPr>
          <p:nvPr/>
        </p:nvCxnSpPr>
        <p:spPr>
          <a:xfrm rot="16200000" flipH="1">
            <a:off x="7247546" y="5310042"/>
            <a:ext cx="36910" cy="2195177"/>
          </a:xfrm>
          <a:prstGeom prst="bentConnector3">
            <a:avLst>
              <a:gd name="adj1" fmla="val 719344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204221" y="6001833"/>
            <a:ext cx="318738" cy="4242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7306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 animBg="1"/>
      <p:bldP spid="59" grpId="0" animBg="1"/>
      <p:bldP spid="69" grpId="0" animBg="1"/>
      <p:bldP spid="53" grpId="0"/>
      <p:bldP spid="15" grpId="0"/>
      <p:bldP spid="9" grpId="0"/>
      <p:bldP spid="10" grpId="0"/>
      <p:bldP spid="11" grpId="0"/>
      <p:bldP spid="13" grpId="0"/>
      <p:bldP spid="16" grpId="0"/>
      <p:bldP spid="17" grpId="0" animBg="1"/>
      <p:bldP spid="19" grpId="0" animBg="1"/>
      <p:bldP spid="54" grpId="0"/>
      <p:bldP spid="62" grpId="0" animBg="1"/>
      <p:bldP spid="78" grpId="0" animBg="1"/>
      <p:bldP spid="33" grpId="0" animBg="1"/>
      <p:bldP spid="34" grpId="0"/>
      <p:bldP spid="36" grpId="0" animBg="1"/>
      <p:bldP spid="12" grpId="0"/>
      <p:bldP spid="46" grpId="0"/>
      <p:bldP spid="52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8E496B40-1F72-476E-8C03-635049B31D06}"/>
              </a:ext>
            </a:extLst>
          </p:cNvPr>
          <p:cNvSpPr/>
          <p:nvPr/>
        </p:nvSpPr>
        <p:spPr>
          <a:xfrm>
            <a:off x="6577537" y="4601952"/>
            <a:ext cx="2387747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50C60729-BB5E-43BA-9A2A-80EEE94CC1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18906" y="4641287"/>
                <a:ext cx="2505008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GL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50C60729-BB5E-43BA-9A2A-80EEE94CC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8906" y="4641287"/>
                <a:ext cx="2505008" cy="464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908039" y="2845700"/>
            <a:ext cx="6624737" cy="95208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86152" y="4597205"/>
            <a:ext cx="2387747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6693" y="4014521"/>
            <a:ext cx="2387747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/>
              <p:cNvSpPr txBox="1">
                <a:spLocks/>
              </p:cNvSpPr>
              <p:nvPr/>
            </p:nvSpPr>
            <p:spPr bwMode="auto">
              <a:xfrm>
                <a:off x="-41938" y="4053856"/>
                <a:ext cx="2505008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l-GR" sz="280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μ</m:t>
                      </m:r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1938" y="4053856"/>
                <a:ext cx="2505008" cy="464679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05579" y="5404621"/>
                <a:ext cx="1848795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l-GR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79" y="5404621"/>
                <a:ext cx="1848795" cy="1025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conversions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métriques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41938" y="2132856"/>
            <a:ext cx="9051304" cy="104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48380" y="1233386"/>
            <a:ext cx="9078434" cy="110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- un doozy</a:t>
            </a:r>
          </a:p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Exprimez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l-G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g/mL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kg/GL.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48380" y="2213524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05939" y="2239620"/>
            <a:ext cx="4676238" cy="46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kg/GL,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85331" y="2241704"/>
            <a:ext cx="4115408" cy="45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 mg/mL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-157972" y="5416815"/>
                <a:ext cx="2310918" cy="105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7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𝐺𝐿</m:t>
                          </m:r>
                        </m:den>
                      </m:f>
                      <m:r>
                        <a:rPr lang="en-US" sz="27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7 </m:t>
                              </m:r>
                              <m:r>
                                <a:rPr lang="el-GR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57972" y="5416815"/>
                <a:ext cx="2310918" cy="1051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1316343" y="5612666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64670" y="5506284"/>
                <a:ext cx="2255617" cy="88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𝐺𝐿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670" y="5506284"/>
                <a:ext cx="2255617" cy="881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lbow Connector 17"/>
          <p:cNvCxnSpPr>
            <a:cxnSpLocks/>
            <a:stCxn id="77" idx="0"/>
            <a:endCxn id="19" idx="0"/>
          </p:cNvCxnSpPr>
          <p:nvPr/>
        </p:nvCxnSpPr>
        <p:spPr>
          <a:xfrm rot="16200000" flipH="1">
            <a:off x="6313078" y="3124207"/>
            <a:ext cx="27940" cy="4736248"/>
          </a:xfrm>
          <a:prstGeom prst="bentConnector3">
            <a:avLst>
              <a:gd name="adj1" fmla="val -818182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454298" y="5506301"/>
            <a:ext cx="481747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019400" y="5431962"/>
                <a:ext cx="1634712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400" y="5431962"/>
                <a:ext cx="1634712" cy="10259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H="1">
            <a:off x="2439042" y="6064883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629976" y="5642779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800624" y="6114908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/>
              <p:cNvSpPr txBox="1">
                <a:spLocks/>
              </p:cNvSpPr>
              <p:nvPr/>
            </p:nvSpPr>
            <p:spPr bwMode="auto">
              <a:xfrm>
                <a:off x="1786622" y="4636540"/>
                <a:ext cx="2586807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6622" y="4636540"/>
                <a:ext cx="2586807" cy="464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3056742" y="3339025"/>
            <a:ext cx="459670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urved Connector 63"/>
          <p:cNvCxnSpPr>
            <a:stCxn id="62" idx="2"/>
            <a:endCxn id="59" idx="0"/>
          </p:cNvCxnSpPr>
          <p:nvPr/>
        </p:nvCxnSpPr>
        <p:spPr>
          <a:xfrm rot="5400000">
            <a:off x="2798079" y="4108706"/>
            <a:ext cx="770447" cy="206551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78" idx="2"/>
            <a:endCxn id="69" idx="0"/>
          </p:cNvCxnSpPr>
          <p:nvPr/>
        </p:nvCxnSpPr>
        <p:spPr>
          <a:xfrm rot="5400000">
            <a:off x="1819438" y="3219078"/>
            <a:ext cx="186572" cy="1404314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390240" y="3340216"/>
            <a:ext cx="449281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361867" y="4014521"/>
            <a:ext cx="2562975" cy="5433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 bwMode="auto">
              <a:xfrm>
                <a:off x="4361867" y="4053856"/>
                <a:ext cx="2621605" cy="46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kern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kern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1867" y="4053856"/>
                <a:ext cx="2621605" cy="464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urved Connector 34"/>
          <p:cNvCxnSpPr>
            <a:stCxn id="36" idx="2"/>
            <a:endCxn id="33" idx="0"/>
          </p:cNvCxnSpPr>
          <p:nvPr/>
        </p:nvCxnSpPr>
        <p:spPr>
          <a:xfrm rot="16200000" flipH="1">
            <a:off x="5249726" y="3620891"/>
            <a:ext cx="180243" cy="607015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811699" y="3346545"/>
            <a:ext cx="449281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40948" y="5438874"/>
                <a:ext cx="1634712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𝑚𝐿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948" y="5438874"/>
                <a:ext cx="1634712" cy="10259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4896168" y="5599732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243189" y="6073382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210706" y="6006342"/>
            <a:ext cx="481747" cy="4242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55" name="Elbow Connector 54"/>
          <p:cNvCxnSpPr>
            <a:cxnSpLocks/>
            <a:stCxn id="52" idx="2"/>
            <a:endCxn id="71" idx="2"/>
          </p:cNvCxnSpPr>
          <p:nvPr/>
        </p:nvCxnSpPr>
        <p:spPr>
          <a:xfrm rot="16200000" flipH="1">
            <a:off x="7560983" y="5321191"/>
            <a:ext cx="24787" cy="2243593"/>
          </a:xfrm>
          <a:prstGeom prst="bentConnector3">
            <a:avLst>
              <a:gd name="adj1" fmla="val 1022258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66">
            <a:extLst>
              <a:ext uri="{FF2B5EF4-FFF2-40B4-BE49-F238E27FC236}">
                <a16:creationId xmlns:a16="http://schemas.microsoft.com/office/drawing/2014/main" id="{0277C3D7-A3B7-433B-8E03-93D4868F909D}"/>
              </a:ext>
            </a:extLst>
          </p:cNvPr>
          <p:cNvCxnSpPr>
            <a:cxnSpLocks/>
            <a:stCxn id="61" idx="2"/>
            <a:endCxn id="57" idx="0"/>
          </p:cNvCxnSpPr>
          <p:nvPr/>
        </p:nvCxnSpPr>
        <p:spPr>
          <a:xfrm rot="16200000" flipH="1">
            <a:off x="6402138" y="3232678"/>
            <a:ext cx="771889" cy="1966658"/>
          </a:xfrm>
          <a:prstGeom prst="curvedConnector3">
            <a:avLst>
              <a:gd name="adj1" fmla="val 16319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97CD0EF-5D80-4111-9D4C-24680382B342}"/>
              </a:ext>
            </a:extLst>
          </p:cNvPr>
          <p:cNvSpPr/>
          <p:nvPr/>
        </p:nvSpPr>
        <p:spPr>
          <a:xfrm>
            <a:off x="5580112" y="3342330"/>
            <a:ext cx="449281" cy="4877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908039" y="2825451"/>
            <a:ext cx="6696745" cy="9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faire avec 4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conversion, </a:t>
            </a:r>
          </a:p>
          <a:p>
            <a:pPr marL="0" indent="0" algn="ctr">
              <a:buNone/>
            </a:pPr>
            <a:r>
              <a:rPr lang="el-GR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→ g → kg et mL → L → GL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8201C4-FA6B-4D44-8F15-E7938467BD1C}"/>
                  </a:ext>
                </a:extLst>
              </p:cNvPr>
              <p:cNvSpPr txBox="1"/>
              <p:nvPr/>
            </p:nvSpPr>
            <p:spPr>
              <a:xfrm>
                <a:off x="5508323" y="5429460"/>
                <a:ext cx="1634712" cy="1025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8201C4-FA6B-4D44-8F15-E7938467B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323" y="5429460"/>
                <a:ext cx="1634712" cy="10259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014492B-4787-4D55-907D-AD74A2D70CF7}"/>
              </a:ext>
            </a:extLst>
          </p:cNvPr>
          <p:cNvCxnSpPr/>
          <p:nvPr/>
        </p:nvCxnSpPr>
        <p:spPr>
          <a:xfrm flipH="1">
            <a:off x="5050708" y="6064935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1C8566A-F080-4CDA-B63B-14AA9075592C}"/>
              </a:ext>
            </a:extLst>
          </p:cNvPr>
          <p:cNvCxnSpPr/>
          <p:nvPr/>
        </p:nvCxnSpPr>
        <p:spPr>
          <a:xfrm flipH="1">
            <a:off x="6221397" y="5617655"/>
            <a:ext cx="568264" cy="256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9436974-1754-4491-B557-BCA79ADD3589}"/>
              </a:ext>
            </a:extLst>
          </p:cNvPr>
          <p:cNvSpPr/>
          <p:nvPr/>
        </p:nvSpPr>
        <p:spPr>
          <a:xfrm>
            <a:off x="8454299" y="6031129"/>
            <a:ext cx="481747" cy="424253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D7C7D1-4A77-4B1A-B191-CAE8D1744E6E}"/>
              </a:ext>
            </a:extLst>
          </p:cNvPr>
          <p:cNvSpPr/>
          <p:nvPr/>
        </p:nvSpPr>
        <p:spPr>
          <a:xfrm>
            <a:off x="3718050" y="5478361"/>
            <a:ext cx="481747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448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38" grpId="0" animBg="1"/>
      <p:bldP spid="59" grpId="0" animBg="1"/>
      <p:bldP spid="69" grpId="0" animBg="1"/>
      <p:bldP spid="53" grpId="0"/>
      <p:bldP spid="15" grpId="0"/>
      <p:bldP spid="9" grpId="0"/>
      <p:bldP spid="10" grpId="0"/>
      <p:bldP spid="11" grpId="0"/>
      <p:bldP spid="13" grpId="0"/>
      <p:bldP spid="16" grpId="0"/>
      <p:bldP spid="19" grpId="0" animBg="1"/>
      <p:bldP spid="21" grpId="0"/>
      <p:bldP spid="54" grpId="0"/>
      <p:bldP spid="62" grpId="0" animBg="1"/>
      <p:bldP spid="78" grpId="0" animBg="1"/>
      <p:bldP spid="33" grpId="0" animBg="1"/>
      <p:bldP spid="34" grpId="0"/>
      <p:bldP spid="36" grpId="0" animBg="1"/>
      <p:bldP spid="46" grpId="0"/>
      <p:bldP spid="52" grpId="0" animBg="1"/>
      <p:bldP spid="61" grpId="0" animBg="1"/>
      <p:bldP spid="12" grpId="0"/>
      <p:bldP spid="65" grpId="0"/>
      <p:bldP spid="71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33472" y="4221087"/>
            <a:ext cx="8676456" cy="103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dérivées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dérivées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33472" y="1268760"/>
            <a:ext cx="6477680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dérivée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Similairement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dérivée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obtenue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20" y="1249668"/>
            <a:ext cx="2469358" cy="3099044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6" y="5623139"/>
                <a:ext cx="284674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" y="5623139"/>
                <a:ext cx="2846741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15577" y="5263285"/>
                <a:ext cx="593220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𝑐h𝑎𝑛𝑔𝑒𝑚𝑒𝑛𝑡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𝑐h𝑎𝑙𝑒𝑢𝑟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577" y="5263285"/>
                <a:ext cx="5932201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15577" y="5703358"/>
                <a:ext cx="3061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577" y="5703358"/>
                <a:ext cx="3061864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2932737" y="6143431"/>
                <a:ext cx="416151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3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𝑡𝑒𝑚𝑝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𝑟𝑎𝑡𝑢𝑟𝑒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7" y="6143431"/>
                <a:ext cx="416151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0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2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229200"/>
            <a:ext cx="8676456" cy="14401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114085"/>
            <a:ext cx="8676456" cy="9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fr-FR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 précise d’une substance d’absorber ou de dégager de la chaleur.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dérivées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1493" y="2803144"/>
                <a:ext cx="2133469" cy="95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0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>
                            <m:rPr>
                              <m:sty m:val="p"/>
                            </m:rPr>
                            <a:rPr lang="el-GR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3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m:rPr>
                              <m:nor/>
                            </m:rPr>
                            <a:rPr lang="en-US" sz="3000" kern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493" y="2803144"/>
                <a:ext cx="2133469" cy="9596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-48768" y="3861048"/>
                <a:ext cx="9000999" cy="1176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on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insérait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valeurs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des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:r>
                  <a:rPr lang="el-GR" sz="30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0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 </a:t>
                </a:r>
                <a:r>
                  <a:rPr lang="el-GR" sz="30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 </a:t>
                </a:r>
                <a:r>
                  <a:rPr lang="en-US" sz="30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obtiendrait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3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  <m:r>
                          <a:rPr lang="en-US" sz="3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sz="3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  <m:r>
                      <a:rPr lang="en-US" sz="30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</a:t>
                </a:r>
                <a:r>
                  <a:rPr lang="en-US" sz="3000" i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fr-FR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8768" y="3861048"/>
                <a:ext cx="9000999" cy="1176516"/>
              </a:xfrm>
              <a:prstGeom prst="rect">
                <a:avLst/>
              </a:prstGeom>
              <a:blipFill>
                <a:blip r:embed="rId4"/>
                <a:stretch>
                  <a:fillRect l="-1557" t="-6736" r="-1828" b="-93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5229200"/>
            <a:ext cx="9000999" cy="13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dévivée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l-GR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de </a:t>
            </a:r>
            <a:r>
              <a:rPr lang="el-GR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avec des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dérivées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combinants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3000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D2B3F0-01EC-49CF-92DD-682A4AEE53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073707"/>
                <a:ext cx="8676456" cy="959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L’équation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el-GR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30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être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réécrite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ceci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D2B3F0-01EC-49CF-92DD-682A4AEE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73707"/>
                <a:ext cx="8676456" cy="959622"/>
              </a:xfrm>
              <a:prstGeom prst="rect">
                <a:avLst/>
              </a:prstGeom>
              <a:blipFill>
                <a:blip r:embed="rId5"/>
                <a:stretch>
                  <a:fillRect l="-1616" t="-8228" b="-24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8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/>
      <p:bldP spid="1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084451"/>
            <a:ext cx="1116124" cy="525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>
                <a:off x="3391727" y="1986384"/>
                <a:ext cx="2088232" cy="1125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9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39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9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1727" y="1986384"/>
                <a:ext cx="2088232" cy="1125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41938" y="1080639"/>
            <a:ext cx="9051304" cy="146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dérivée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aussi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dérivées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Elle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masse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dans un volume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spécifique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8293" y="2047398"/>
                <a:ext cx="228742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𝑚𝑎𝑠𝑠𝑒</m:t>
                      </m:r>
                    </m:oMath>
                  </m:oMathPara>
                </a14:m>
                <a:endPara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93" y="2047398"/>
                <a:ext cx="228742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98293" y="2515832"/>
                <a:ext cx="231383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3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𝑣𝑜𝑙𝑢𝑚𝑒</m:t>
                      </m:r>
                    </m:oMath>
                  </m:oMathPara>
                </a14:m>
                <a:endPara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93" y="2515832"/>
                <a:ext cx="231383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-41938" y="3052044"/>
            <a:ext cx="9051304" cy="104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la masse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g et le volume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unites de L, la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g/L.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-41938" y="3940279"/>
            <a:ext cx="9051304" cy="160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un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morceau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 de 19 600 g et un volume de 2,50 L,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092" y="5881735"/>
                <a:ext cx="23509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19 600 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" y="5881735"/>
                <a:ext cx="2350900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092" y="6350169"/>
                <a:ext cx="18650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2,50 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" y="6350169"/>
                <a:ext cx="1865061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 bwMode="auto">
              <a:xfrm>
                <a:off x="2298372" y="5997993"/>
                <a:ext cx="5783962" cy="860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19 600 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2,50 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=7,84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8372" y="5997993"/>
                <a:ext cx="5783962" cy="86000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-41938" y="5373690"/>
            <a:ext cx="1755108" cy="68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0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6" grpId="0"/>
      <p:bldP spid="32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5279620"/>
            <a:ext cx="8765740" cy="15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converions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BEAUCOUP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et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que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familiariser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L’importance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conversion 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79512" y="1228890"/>
            <a:ext cx="8765740" cy="9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tellement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de savoir comment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convertir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314416" y="2221101"/>
            <a:ext cx="413583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gramme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kilogramme</a:t>
            </a:r>
            <a:endParaRPr lang="en-US" sz="3000" kern="0" dirty="0">
              <a:solidFill>
                <a:srgbClr val="0033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314416" y="2759155"/>
            <a:ext cx="413583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g/cm</a:t>
            </a:r>
            <a:r>
              <a:rPr lang="en-US" sz="3000" kern="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litres</a:t>
            </a:r>
            <a:endParaRPr lang="en-US" sz="3000" kern="0" dirty="0">
              <a:solidFill>
                <a:srgbClr val="0033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314416" y="3297209"/>
            <a:ext cx="413583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→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endParaRPr lang="en-US" sz="3000" kern="0" dirty="0">
              <a:solidFill>
                <a:srgbClr val="0033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556575" y="3835263"/>
            <a:ext cx="56515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Na →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Cl</a:t>
            </a:r>
            <a:endParaRPr lang="en-US" sz="3000" kern="0" dirty="0">
              <a:solidFill>
                <a:srgbClr val="0033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556575" y="4373317"/>
            <a:ext cx="56515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de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g de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endParaRPr lang="en-US" sz="3000" kern="0" dirty="0">
              <a:solidFill>
                <a:srgbClr val="0033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-210327" y="2960682"/>
            <a:ext cx="3220638" cy="14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de conversions et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plein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endParaRPr lang="en-US" sz="3000" kern="0" dirty="0">
              <a:solidFill>
                <a:srgbClr val="003300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>
            <a:off x="3010311" y="2180490"/>
            <a:ext cx="936104" cy="3035844"/>
          </a:xfrm>
          <a:prstGeom prst="leftBrace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7619343" y="5267769"/>
            <a:ext cx="1291875" cy="36850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199"/>
            <a:ext cx="9185938" cy="11281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pratique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accompagnantes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41938" y="1539556"/>
            <a:ext cx="9078434" cy="135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marL="0" indent="0">
              <a:buFontTx/>
              <a:buNone/>
            </a:pP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densité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13 600 g/L, que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volume (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mL)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occupé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425 g de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98830" y="2927795"/>
            <a:ext cx="1475656" cy="51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28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 bwMode="auto">
              <a:xfrm>
                <a:off x="35831" y="3514458"/>
                <a:ext cx="1728192" cy="860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31" y="3514458"/>
                <a:ext cx="1728192" cy="8600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 bwMode="auto">
              <a:xfrm>
                <a:off x="1376826" y="3498980"/>
                <a:ext cx="1410538" cy="102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6826" y="3498980"/>
                <a:ext cx="1410538" cy="1029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32720" y="2946795"/>
                <a:ext cx="262757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13 600 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720" y="2946795"/>
                <a:ext cx="2627579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79177" y="2942073"/>
                <a:ext cx="188923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425 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77" y="2942073"/>
                <a:ext cx="1889235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sosceles Triangle 2"/>
          <p:cNvSpPr/>
          <p:nvPr/>
        </p:nvSpPr>
        <p:spPr>
          <a:xfrm>
            <a:off x="303764" y="4124458"/>
            <a:ext cx="2414352" cy="2081338"/>
          </a:xfrm>
          <a:prstGeom prst="triangle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>
          <a:xfrm>
            <a:off x="907352" y="5165127"/>
            <a:ext cx="1207176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510940" y="5165127"/>
            <a:ext cx="0" cy="1040669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 bwMode="auto">
              <a:xfrm>
                <a:off x="1048318" y="4522751"/>
                <a:ext cx="925243" cy="514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318" y="4522751"/>
                <a:ext cx="925243" cy="514265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547538" y="5495123"/>
                <a:ext cx="925243" cy="514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538" y="5495123"/>
                <a:ext cx="925243" cy="514265"/>
              </a:xfrm>
              <a:prstGeom prst="rect">
                <a:avLst/>
              </a:prstGeom>
              <a:blipFill>
                <a:blip r:embed="rId7"/>
                <a:stretch>
                  <a:fillRect b="-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 bwMode="auto">
              <a:xfrm>
                <a:off x="1510939" y="5489286"/>
                <a:ext cx="925243" cy="514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0939" y="5489286"/>
                <a:ext cx="925243" cy="514265"/>
              </a:xfrm>
              <a:prstGeom prst="rect">
                <a:avLst/>
              </a:prstGeom>
              <a:blipFill>
                <a:blip r:embed="rId8"/>
                <a:stretch>
                  <a:fillRect b="-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26885" y="3398579"/>
                <a:ext cx="3692101" cy="1025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425 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7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13 600 </m:t>
                              </m:r>
                              <m:r>
                                <a:rPr lang="en-US" sz="27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85" y="3398579"/>
                <a:ext cx="3692101" cy="10259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23794" y="4549937"/>
                <a:ext cx="193585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=0,0313 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794" y="4549937"/>
                <a:ext cx="1935851" cy="5078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76893" y="3416973"/>
                <a:ext cx="2387385" cy="1288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(425 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13 600 </m:t>
                                  </m:r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a:rPr lang="en-US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93" y="3416973"/>
                <a:ext cx="2387385" cy="12881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1204848" y="3684277"/>
            <a:ext cx="114473" cy="52036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985426" y="3611809"/>
            <a:ext cx="323025" cy="227263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774346" y="4091013"/>
            <a:ext cx="323025" cy="227263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351893" y="4939060"/>
                <a:ext cx="3067315" cy="714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0,0313 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d>
                      <m:d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𝑚𝐿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7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7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700" kern="0" dirty="0">
                    <a:solidFill>
                      <a:srgbClr val="000000"/>
                    </a:solidFill>
                  </a:rPr>
                  <a:t>`</a:t>
                </a: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893" y="4939060"/>
                <a:ext cx="3067315" cy="714170"/>
              </a:xfrm>
              <a:prstGeom prst="rect">
                <a:avLst/>
              </a:prstGeom>
              <a:blipFill>
                <a:blip r:embed="rId12"/>
                <a:stretch>
                  <a:fillRect r="-3380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urved Connector 32"/>
          <p:cNvCxnSpPr>
            <a:stCxn id="60" idx="2"/>
            <a:endCxn id="34" idx="0"/>
          </p:cNvCxnSpPr>
          <p:nvPr/>
        </p:nvCxnSpPr>
        <p:spPr>
          <a:xfrm rot="5400000">
            <a:off x="5385852" y="4713756"/>
            <a:ext cx="267160" cy="815855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65566" y="5255263"/>
            <a:ext cx="1291875" cy="36850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95223" y="5185598"/>
                <a:ext cx="184127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=31,3 </m:t>
                      </m:r>
                      <m:r>
                        <a:rPr lang="en-US" sz="27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223" y="5185598"/>
                <a:ext cx="1841273" cy="5078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V="1">
            <a:off x="5456385" y="5344203"/>
            <a:ext cx="323025" cy="227263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824035" y="5579797"/>
            <a:ext cx="323025" cy="227263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81421" y="4619600"/>
            <a:ext cx="1291875" cy="368503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A5CA29A5-7B9C-44C4-84CF-C19A484F5F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21502" y="6126041"/>
                <a:ext cx="7395860" cy="73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𝑚𝐿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425 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13 600 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𝑚𝐿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7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7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700" b="0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700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=31,3 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𝑚𝐿</m:t>
                    </m:r>
                  </m:oMath>
                </a14:m>
                <a:endParaRPr lang="en-US" sz="27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A5CA29A5-7B9C-44C4-84CF-C19A484F5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1502" y="6126041"/>
                <a:ext cx="7395860" cy="731959"/>
              </a:xfrm>
              <a:prstGeom prst="rect">
                <a:avLst/>
              </a:prstGeom>
              <a:blipFill>
                <a:blip r:embed="rId14"/>
                <a:stretch>
                  <a:fillRect l="-165" b="-41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Arrow 22">
            <a:extLst>
              <a:ext uri="{FF2B5EF4-FFF2-40B4-BE49-F238E27FC236}">
                <a16:creationId xmlns:a16="http://schemas.microsoft.com/office/drawing/2014/main" id="{0E7217CF-CDC3-4F05-8633-C737BCB132C4}"/>
              </a:ext>
            </a:extLst>
          </p:cNvPr>
          <p:cNvSpPr/>
          <p:nvPr/>
        </p:nvSpPr>
        <p:spPr>
          <a:xfrm>
            <a:off x="2406005" y="6286720"/>
            <a:ext cx="114473" cy="52036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" grpId="0"/>
      <p:bldP spid="29" grpId="0"/>
      <p:bldP spid="30" grpId="0"/>
      <p:bldP spid="31" grpId="0"/>
      <p:bldP spid="32" grpId="0"/>
      <p:bldP spid="3" grpId="0" animBg="1"/>
      <p:bldP spid="39" grpId="0"/>
      <p:bldP spid="40" grpId="0"/>
      <p:bldP spid="41" grpId="0"/>
      <p:bldP spid="20" grpId="0"/>
      <p:bldP spid="22" grpId="0"/>
      <p:bldP spid="43" grpId="0"/>
      <p:bldP spid="23" grpId="0" animBg="1"/>
      <p:bldP spid="51" grpId="0"/>
      <p:bldP spid="34" grpId="0" animBg="1"/>
      <p:bldP spid="37" grpId="0"/>
      <p:bldP spid="60" grpId="0" animBg="1"/>
      <p:bldP spid="35" grpId="0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0998" y="1052903"/>
            <a:ext cx="4095002" cy="52542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162800" cy="990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1543" y="1052903"/>
            <a:ext cx="4104456" cy="5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01543" y="1654759"/>
                <a:ext cx="8748464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transitionner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entre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différentes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utilisant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facteurs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conversion, </a:t>
                </a:r>
                <a14:m>
                  <m:oMath xmlns:m="http://schemas.openxmlformats.org/officeDocument/2006/math">
                    <m:r>
                      <a:rPr lang="en-CA" sz="2700" b="0" i="1" kern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1 </m:t>
                    </m:r>
                    <m:r>
                      <a:rPr lang="en-CA" sz="2700" b="0" i="1" kern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𝑚𝑠</m:t>
                    </m:r>
                    <m:r>
                      <a:rPr lang="en-CA" sz="2700" b="0" i="1" kern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r>
                      <a:rPr lang="en-CA" sz="2700" b="0" i="1" kern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CA" sz="2700" b="0" i="1" kern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CA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543" y="1654759"/>
                <a:ext cx="8748464" cy="936104"/>
              </a:xfrm>
              <a:prstGeom prst="rect">
                <a:avLst/>
              </a:prstGeom>
              <a:blipFill rotWithShape="1">
                <a:blip r:embed="rId2"/>
                <a:stretch>
                  <a:fillRect l="-1324" t="-5844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1543" y="2667295"/>
            <a:ext cx="47525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utilise les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dans les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traiter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s’annulent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haut et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 </a:t>
            </a:r>
            <a:r>
              <a:rPr lang="en-CA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5000600" y="3230379"/>
                <a:ext cx="4143400" cy="1044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sz="27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a:rPr lang="en-CA" sz="27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𝑚𝑠</m:t>
                          </m:r>
                        </m:e>
                      </m:d>
                      <m:d>
                        <m:dPr>
                          <m:ctrlPr>
                            <a:rPr lang="en-CA" sz="27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700" b="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CA" sz="2700" b="0" i="1" kern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CA" sz="27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CA" sz="27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CA" sz="2700" b="0" i="1" kern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𝑚𝑠</m:t>
                              </m:r>
                            </m:den>
                          </m:f>
                        </m:e>
                      </m:d>
                      <m:r>
                        <a:rPr lang="en-CA" sz="27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=0,008 </m:t>
                      </m:r>
                      <m:r>
                        <a:rPr lang="en-CA" sz="2700" b="0" i="1" kern="0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CA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0600" y="3230379"/>
                <a:ext cx="4143400" cy="10441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5514111" y="3661053"/>
            <a:ext cx="504056" cy="227264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38247" y="3890704"/>
            <a:ext cx="504056" cy="227264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13411" y="3333299"/>
            <a:ext cx="246191" cy="333408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16" idx="0"/>
            <a:endCxn id="24" idx="0"/>
          </p:cNvCxnSpPr>
          <p:nvPr/>
        </p:nvCxnSpPr>
        <p:spPr>
          <a:xfrm rot="16200000" flipH="1">
            <a:off x="7955700" y="2614106"/>
            <a:ext cx="274682" cy="1713068"/>
          </a:xfrm>
          <a:prstGeom prst="bentConnector3">
            <a:avLst>
              <a:gd name="adj1" fmla="val -83224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826479" y="3607981"/>
            <a:ext cx="246191" cy="333408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/>
              <p:cNvSpPr txBox="1">
                <a:spLocks/>
              </p:cNvSpPr>
              <p:nvPr/>
            </p:nvSpPr>
            <p:spPr bwMode="auto">
              <a:xfrm>
                <a:off x="401542" y="4975974"/>
                <a:ext cx="9139009" cy="1333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kg, s, m, mol, K, A, et cd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sont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 et les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préfixes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peuvent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être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utilisés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indiquer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qu’une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unité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multipliée</a:t>
                </a:r>
                <a:r>
                  <a:rPr lang="en-CA" sz="27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 un multiple de 10, Ex. – </a:t>
                </a:r>
                <a14:m>
                  <m:oMath xmlns:m="http://schemas.openxmlformats.org/officeDocument/2006/math">
                    <m:r>
                      <a:rPr lang="en-CA" sz="2700" i="1" ker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7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,0 </m:t>
                    </m:r>
                    <m:r>
                      <a:rPr lang="en-CA" sz="2700" b="0" i="1" kern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CA" sz="2700" i="1" ker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CA" sz="2700" i="1" ker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CA" sz="27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1,0 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7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10</m:t>
                        </m:r>
                      </m:e>
                      <m:sup>
                        <m:r>
                          <a:rPr lang="en-CA" sz="2700" i="1" ker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CA" sz="2700" b="0" i="1" kern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  <m:r>
                      <a:rPr lang="en-CA" sz="2700" i="1" ker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CA" sz="2700" i="1" ker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CA" sz="27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542" y="4975974"/>
                <a:ext cx="9139009" cy="1333346"/>
              </a:xfrm>
              <a:prstGeom prst="rect">
                <a:avLst/>
              </a:prstGeom>
              <a:blipFill>
                <a:blip r:embed="rId4"/>
                <a:stretch>
                  <a:fillRect l="-1268" t="-4110" b="-114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5C27873-90D1-46D6-8C42-8170F5B4F8C6}"/>
              </a:ext>
            </a:extLst>
          </p:cNvPr>
          <p:cNvSpPr/>
          <p:nvPr/>
        </p:nvSpPr>
        <p:spPr>
          <a:xfrm>
            <a:off x="6377286" y="5865706"/>
            <a:ext cx="246191" cy="373608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6">
            <a:extLst>
              <a:ext uri="{FF2B5EF4-FFF2-40B4-BE49-F238E27FC236}">
                <a16:creationId xmlns:a16="http://schemas.microsoft.com/office/drawing/2014/main" id="{3A22F512-3E0F-4E16-91E3-389D3F05AAE7}"/>
              </a:ext>
            </a:extLst>
          </p:cNvPr>
          <p:cNvCxnSpPr>
            <a:cxnSpLocks/>
            <a:stCxn id="15" idx="2"/>
            <a:endCxn id="19" idx="2"/>
          </p:cNvCxnSpPr>
          <p:nvPr/>
        </p:nvCxnSpPr>
        <p:spPr>
          <a:xfrm rot="5400000" flipH="1" flipV="1">
            <a:off x="7391939" y="5345755"/>
            <a:ext cx="2002" cy="1785116"/>
          </a:xfrm>
          <a:prstGeom prst="bentConnector3">
            <a:avLst>
              <a:gd name="adj1" fmla="val -11418581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C283267-E149-47FB-A549-8E5BDFC816DA}"/>
              </a:ext>
            </a:extLst>
          </p:cNvPr>
          <p:cNvSpPr/>
          <p:nvPr/>
        </p:nvSpPr>
        <p:spPr>
          <a:xfrm>
            <a:off x="7745438" y="5865706"/>
            <a:ext cx="1080120" cy="37160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4634" y="3080686"/>
            <a:ext cx="6586170" cy="5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minutes?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conversion 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quotidienne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4634" y="1080640"/>
            <a:ext cx="8874732" cy="155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Sûrement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avez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déjà fait des conversion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passé,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mathématiques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vie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quotidienne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134634" y="4118939"/>
            <a:ext cx="6586170" cy="5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mètres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kilomètres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 bwMode="auto">
              <a:xfrm>
                <a:off x="6720804" y="2986150"/>
                <a:ext cx="1643170" cy="796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180 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0804" y="2986150"/>
                <a:ext cx="1643170" cy="7968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134634" y="5157192"/>
            <a:ext cx="6741622" cy="5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millimètres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mètres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6720804" y="4024403"/>
                <a:ext cx="1643170" cy="796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8000 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0804" y="4024403"/>
                <a:ext cx="1643170" cy="796826"/>
              </a:xfrm>
              <a:prstGeom prst="rect">
                <a:avLst/>
              </a:prstGeom>
              <a:blipFill rotWithShape="0">
                <a:blip r:embed="rId3"/>
                <a:stretch>
                  <a:fillRect l="-222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 bwMode="auto">
              <a:xfrm>
                <a:off x="7020272" y="5062656"/>
                <a:ext cx="1643170" cy="796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90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000 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0272" y="5062656"/>
                <a:ext cx="1643170" cy="796826"/>
              </a:xfrm>
              <a:prstGeom prst="rect">
                <a:avLst/>
              </a:prstGeom>
              <a:blipFill>
                <a:blip r:embed="rId4"/>
                <a:stretch>
                  <a:fillRect l="-14870" r="-74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6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604129"/>
            <a:ext cx="6732240" cy="5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minutes?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6568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conversion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formelle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>
                <a:off x="-41938" y="3598623"/>
                <a:ext cx="3528392" cy="774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𝑠𝑒𝑐𝑜𝑛𝑑𝑒𝑠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1938" y="3598623"/>
                <a:ext cx="3528392" cy="774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41938" y="1080639"/>
            <a:ext cx="9051304" cy="101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suivre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formelle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convertir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4890" y="3166250"/>
            <a:ext cx="1842712" cy="1842712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418406" y="5008962"/>
            <a:ext cx="648072" cy="364254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18206" y="5330164"/>
            <a:ext cx="4176464" cy="5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4230" y="5373216"/>
            <a:ext cx="3744416" cy="511175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4693888" y="3313420"/>
                <a:ext cx="2232249" cy="1345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9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9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9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60 </m:t>
                              </m:r>
                              <m:r>
                                <a:rPr lang="en-US" sz="39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39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39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3888" y="3313420"/>
                <a:ext cx="2232249" cy="1345037"/>
              </a:xfrm>
              <a:prstGeom prst="rect">
                <a:avLst/>
              </a:prstGeom>
              <a:blipFill>
                <a:blip r:embed="rId3"/>
                <a:stretch>
                  <a:fillRect b="-2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046586" y="3687787"/>
            <a:ext cx="1730695" cy="633442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186158" y="4321229"/>
            <a:ext cx="648072" cy="686435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6430" y="5000567"/>
            <a:ext cx="2730394" cy="511175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36430" y="4995517"/>
            <a:ext cx="2730394" cy="5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initiale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7678536" y="4321229"/>
            <a:ext cx="648072" cy="1957301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184804" y="6221719"/>
            <a:ext cx="4176464" cy="5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180 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min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00828" y="6264771"/>
            <a:ext cx="3744416" cy="511175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5997" y="3687787"/>
            <a:ext cx="2542435" cy="633442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134634" y="4321229"/>
            <a:ext cx="648072" cy="1992111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009" y="6318390"/>
            <a:ext cx="3466444" cy="511175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6012" y="6313340"/>
            <a:ext cx="3430441" cy="5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recherchée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70DDE3-4625-4132-AE47-2829D6217F00}"/>
              </a:ext>
            </a:extLst>
          </p:cNvPr>
          <p:cNvSpPr/>
          <p:nvPr/>
        </p:nvSpPr>
        <p:spPr>
          <a:xfrm>
            <a:off x="7232504" y="3687787"/>
            <a:ext cx="1288073" cy="633442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38075FC2-A91A-4C6D-9EDE-D857D99DEEE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76981" y="3598623"/>
                <a:ext cx="2057474" cy="774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(3 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38075FC2-A91A-4C6D-9EDE-D857D99DE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6981" y="3598623"/>
                <a:ext cx="2057474" cy="774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0087BD18-BA88-487A-BDE6-CDFAA6A55B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11496" y="3598623"/>
                <a:ext cx="1386950" cy="774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0087BD18-BA88-487A-BDE6-CDFAA6A55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1496" y="3598623"/>
                <a:ext cx="1386950" cy="774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621B830D-E7F8-49E5-B79E-CDE28A71DE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64787" y="3598623"/>
                <a:ext cx="1386950" cy="774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=180 </m:t>
                      </m:r>
                      <m:r>
                        <a:rPr lang="en-US" sz="39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9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621B830D-E7F8-49E5-B79E-CDE28A71D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4787" y="3598623"/>
                <a:ext cx="1386950" cy="774630"/>
              </a:xfrm>
              <a:prstGeom prst="rect">
                <a:avLst/>
              </a:prstGeom>
              <a:blipFill>
                <a:blip r:embed="rId6"/>
                <a:stretch>
                  <a:fillRect l="-13216" r="-35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CD7552-C893-4271-BABC-72EBF1EA5680}"/>
              </a:ext>
            </a:extLst>
          </p:cNvPr>
          <p:cNvCxnSpPr>
            <a:cxnSpLocks/>
          </p:cNvCxnSpPr>
          <p:nvPr/>
        </p:nvCxnSpPr>
        <p:spPr>
          <a:xfrm flipH="1">
            <a:off x="5501637" y="4250108"/>
            <a:ext cx="897110" cy="306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62FB35-13EA-482C-926A-05725DC84B3E}"/>
              </a:ext>
            </a:extLst>
          </p:cNvPr>
          <p:cNvCxnSpPr>
            <a:cxnSpLocks/>
          </p:cNvCxnSpPr>
          <p:nvPr/>
        </p:nvCxnSpPr>
        <p:spPr>
          <a:xfrm flipH="1">
            <a:off x="3682954" y="3840592"/>
            <a:ext cx="897110" cy="306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9" grpId="1"/>
      <p:bldP spid="3" grpId="0" animBg="1"/>
      <p:bldP spid="4" grpId="0" animBg="1"/>
      <p:bldP spid="11" grpId="0"/>
      <p:bldP spid="12" grpId="0" animBg="1"/>
      <p:bldP spid="17" grpId="0"/>
      <p:bldP spid="23" grpId="0" animBg="1"/>
      <p:bldP spid="24" grpId="0" animBg="1"/>
      <p:bldP spid="25" grpId="0" animBg="1"/>
      <p:bldP spid="27" grpId="0"/>
      <p:bldP spid="29" grpId="0" animBg="1"/>
      <p:bldP spid="30" grpId="0"/>
      <p:bldP spid="31" grpId="0" animBg="1"/>
      <p:bldP spid="33" grpId="0" animBg="1"/>
      <p:bldP spid="34" grpId="0" animBg="1"/>
      <p:bldP spid="35" grpId="0" animBg="1"/>
      <p:bldP spid="36" grpId="0"/>
      <p:bldP spid="32" grpId="0" animBg="1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5202350" y="5329546"/>
            <a:ext cx="3923929" cy="1413102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191712" y="5488371"/>
            <a:ext cx="1561603" cy="1191974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 txBox="1">
                <a:spLocks/>
              </p:cNvSpPr>
              <p:nvPr/>
            </p:nvSpPr>
            <p:spPr bwMode="auto">
              <a:xfrm>
                <a:off x="-212888" y="5488371"/>
                <a:ext cx="5544615" cy="980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30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=(3 </m:t>
                      </m:r>
                      <m:r>
                        <m:rPr>
                          <m:sty m:val="p"/>
                        </m:rPr>
                        <a:rPr lang="en-US" sz="3000" b="0" i="0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30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⁡) </m:t>
                      </m:r>
                      <m:d>
                        <m:dPr>
                          <m:ctrlPr>
                            <a:rPr lang="en-US" sz="30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60 </m:t>
                              </m:r>
                              <m:r>
                                <a:rPr lang="en-US" sz="30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30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30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  <m:r>
                        <a:rPr lang="en-US" sz="30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=180 </m:t>
                      </m:r>
                      <m:r>
                        <a:rPr lang="en-US" sz="30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0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12888" y="5488371"/>
                <a:ext cx="5544615" cy="980208"/>
              </a:xfrm>
              <a:prstGeom prst="rect">
                <a:avLst/>
              </a:prstGeom>
              <a:blipFill rotWithShape="0">
                <a:blip r:embed="rId2"/>
                <a:stretch>
                  <a:fillRect b="-993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1537" y="1849939"/>
            <a:ext cx="9120926" cy="325971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2592" y="941997"/>
            <a:ext cx="346555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457200"/>
            <a:ext cx="9289032" cy="55952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6095" y="869989"/>
            <a:ext cx="9070222" cy="98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montrent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comment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reliée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quelques-uns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84222" y="1841385"/>
            <a:ext cx="4420355" cy="32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gallon = 3.79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litres</a:t>
            </a:r>
            <a:endParaRPr lang="en-US" sz="30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s-E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acre = 0.40 </a:t>
            </a:r>
            <a:r>
              <a:rPr lang="es-E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hectares</a:t>
            </a:r>
            <a:endParaRPr lang="es-ES" sz="3000" kern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</a:t>
            </a:r>
            <a:r>
              <a:rPr lang="en-US" sz="3000" kern="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 hectare</a:t>
            </a:r>
          </a:p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sz="3000" kern="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0.000 1 hectare</a:t>
            </a:r>
          </a:p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pouce</a:t>
            </a:r>
            <a:r>
              <a:rPr lang="en-US" sz="3000" kern="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1.59 x 10</a:t>
            </a:r>
            <a:r>
              <a:rPr lang="en-US" sz="3000" kern="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acre</a:t>
            </a:r>
          </a:p>
          <a:p>
            <a:pPr marL="0" indent="0">
              <a:buFontTx/>
              <a:buNone/>
            </a:pPr>
            <a:r>
              <a:rPr lang="pl-PL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l-PL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2.20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livres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84222" y="1849939"/>
            <a:ext cx="0" cy="32597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121466" y="5334227"/>
            <a:ext cx="4085696" cy="140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les met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fraction.</a:t>
            </a:r>
            <a:endParaRPr lang="en-US" sz="3000" kern="0" dirty="0">
              <a:solidFill>
                <a:srgbClr val="000000"/>
              </a:solidFill>
            </a:endParaRPr>
          </a:p>
        </p:txBody>
      </p:sp>
      <p:cxnSp>
        <p:nvCxnSpPr>
          <p:cNvPr id="20" name="Elbow Connector 19"/>
          <p:cNvCxnSpPr>
            <a:cxnSpLocks/>
            <a:stCxn id="16" idx="2"/>
            <a:endCxn id="58" idx="0"/>
          </p:cNvCxnSpPr>
          <p:nvPr/>
        </p:nvCxnSpPr>
        <p:spPr>
          <a:xfrm rot="16200000" flipH="1">
            <a:off x="1818452" y="4334309"/>
            <a:ext cx="386848" cy="192127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633" y="4614146"/>
            <a:ext cx="2049209" cy="487377"/>
          </a:xfrm>
          <a:prstGeom prst="rect">
            <a:avLst/>
          </a:prstGeom>
          <a:solidFill>
            <a:srgbClr val="FF9966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11537" y="1853645"/>
            <a:ext cx="4716016" cy="32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 = 1000 m</a:t>
            </a:r>
          </a:p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pouce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2,54 cm</a:t>
            </a:r>
          </a:p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mile = 1,61 km</a:t>
            </a:r>
          </a:p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verge = 0.914 4 m</a:t>
            </a:r>
          </a:p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101 325,01 Pa</a:t>
            </a:r>
          </a:p>
          <a:p>
            <a:pPr marL="0" indent="0"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min = 60 s</a:t>
            </a:r>
          </a:p>
        </p:txBody>
      </p:sp>
      <p:cxnSp>
        <p:nvCxnSpPr>
          <p:cNvPr id="65" name="Elbow Connector 64"/>
          <p:cNvCxnSpPr>
            <a:stCxn id="37" idx="0"/>
          </p:cNvCxnSpPr>
          <p:nvPr/>
        </p:nvCxnSpPr>
        <p:spPr>
          <a:xfrm rot="16200000" flipH="1" flipV="1">
            <a:off x="5296791" y="3790750"/>
            <a:ext cx="324047" cy="3410999"/>
          </a:xfrm>
          <a:prstGeom prst="bentConnector4">
            <a:avLst>
              <a:gd name="adj1" fmla="val -46586"/>
              <a:gd name="adj2" fmla="val 79945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8" grpId="0" animBg="1"/>
      <p:bldP spid="38" grpId="0"/>
      <p:bldP spid="39" grpId="0" animBg="1"/>
      <p:bldP spid="13" grpId="0" animBg="1"/>
      <p:bldP spid="32" grpId="0"/>
      <p:bldP spid="37" grpId="0"/>
      <p:bldP spid="16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1F2026C-6F8A-4947-ADF3-814FAD83507E}"/>
                  </a:ext>
                </a:extLst>
              </p:cNvPr>
              <p:cNvSpPr txBox="1"/>
              <p:nvPr/>
            </p:nvSpPr>
            <p:spPr>
              <a:xfrm>
                <a:off x="4076184" y="4335945"/>
                <a:ext cx="2360133" cy="95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(3 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)(60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(1)(1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1F2026C-6F8A-4947-ADF3-814FAD83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184" y="4335945"/>
                <a:ext cx="2360133" cy="9574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F931B593-CE73-4996-8D2F-03CB4F77865F}"/>
              </a:ext>
            </a:extLst>
          </p:cNvPr>
          <p:cNvSpPr/>
          <p:nvPr/>
        </p:nvSpPr>
        <p:spPr>
          <a:xfrm>
            <a:off x="1218804" y="2531259"/>
            <a:ext cx="6894605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 txBox="1">
                <a:spLocks/>
              </p:cNvSpPr>
              <p:nvPr/>
            </p:nvSpPr>
            <p:spPr bwMode="auto">
              <a:xfrm>
                <a:off x="2367897" y="4284699"/>
                <a:ext cx="1934186" cy="11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  <m:r>
                        <a:rPr lang="en-US" sz="28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28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7897" y="4284699"/>
                <a:ext cx="1934186" cy="1114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31285" y="933566"/>
            <a:ext cx="8718394" cy="5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version de la fraction à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6329290" y="1640839"/>
            <a:ext cx="581490" cy="5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7180726" y="3251947"/>
                <a:ext cx="1499209" cy="974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(8)(12)</m:t>
                          </m:r>
                        </m:num>
                        <m:den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(12)</m:t>
                          </m:r>
                        </m:den>
                      </m:f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0726" y="3251947"/>
                <a:ext cx="1499209" cy="974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 bwMode="auto">
              <a:xfrm>
                <a:off x="281151" y="4342054"/>
                <a:ext cx="2429361" cy="518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=(3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⁡)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151" y="4342054"/>
                <a:ext cx="2429361" cy="518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571239" y="5412348"/>
            <a:ext cx="8246734" cy="54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seules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présentes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kern="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r>
              <a:rPr lang="en-US" sz="27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4297608" y="1381630"/>
                <a:ext cx="2349565" cy="11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7608" y="1381630"/>
                <a:ext cx="2349565" cy="11149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6599066" y="1381630"/>
                <a:ext cx="2349565" cy="111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num>
                            <m:den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28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066" y="1381630"/>
                <a:ext cx="2349565" cy="11149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164526" y="2502890"/>
            <a:ext cx="7003161" cy="5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annulera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bonnes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6438" y="3003164"/>
            <a:ext cx="6900596" cy="130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conversion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haut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fraction.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866620" y="3340840"/>
            <a:ext cx="576064" cy="2807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604047" y="3847426"/>
            <a:ext cx="576064" cy="2807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438" y="3002762"/>
            <a:ext cx="6900596" cy="1237548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52734" y="3002760"/>
            <a:ext cx="1891266" cy="1237549"/>
          </a:xfrm>
          <a:prstGeom prst="rect">
            <a:avLst/>
          </a:prstGeom>
          <a:noFill/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17034" y="3439043"/>
            <a:ext cx="335700" cy="504056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571387" y="4478606"/>
            <a:ext cx="576064" cy="2807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93312" y="4957819"/>
            <a:ext cx="576064" cy="2807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71239" y="5412347"/>
            <a:ext cx="8246734" cy="546162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98151" y="4340058"/>
            <a:ext cx="288032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27" idx="0"/>
            <a:endCxn id="38" idx="0"/>
          </p:cNvCxnSpPr>
          <p:nvPr/>
        </p:nvCxnSpPr>
        <p:spPr>
          <a:xfrm rot="16200000" flipH="1">
            <a:off x="6646143" y="3736082"/>
            <a:ext cx="246482" cy="1454435"/>
          </a:xfrm>
          <a:prstGeom prst="bentConnector3">
            <a:avLst>
              <a:gd name="adj1" fmla="val -29810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64651" y="3456576"/>
                <a:ext cx="82747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651" y="3456576"/>
                <a:ext cx="827471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444418" y="3239973"/>
            <a:ext cx="288032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804222" y="3471098"/>
            <a:ext cx="288032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>
            <a:stCxn id="32" idx="0"/>
            <a:endCxn id="33" idx="0"/>
          </p:cNvCxnSpPr>
          <p:nvPr/>
        </p:nvCxnSpPr>
        <p:spPr>
          <a:xfrm rot="16200000" flipH="1">
            <a:off x="8152773" y="2675633"/>
            <a:ext cx="231125" cy="1359804"/>
          </a:xfrm>
          <a:prstGeom prst="bentConnector3">
            <a:avLst>
              <a:gd name="adj1" fmla="val -80245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352586" y="4586540"/>
            <a:ext cx="288032" cy="47878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cxnSpLocks/>
            <a:stCxn id="38" idx="2"/>
            <a:endCxn id="26" idx="0"/>
          </p:cNvCxnSpPr>
          <p:nvPr/>
        </p:nvCxnSpPr>
        <p:spPr>
          <a:xfrm rot="5400000">
            <a:off x="5922093" y="3837838"/>
            <a:ext cx="347022" cy="2801996"/>
          </a:xfrm>
          <a:prstGeom prst="bentConnector3">
            <a:avLst>
              <a:gd name="adj1" fmla="val 68821"/>
            </a:avLst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66388" y="1416357"/>
            <a:ext cx="1762901" cy="1045449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61198" y="4547087"/>
                <a:ext cx="145655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=180 </m:t>
                      </m:r>
                      <m:r>
                        <a:rPr lang="en-US" sz="27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198" y="4547087"/>
                <a:ext cx="1456553" cy="507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C83DBC6-CC7C-4829-B38A-6C4578DC961F}"/>
              </a:ext>
            </a:extLst>
          </p:cNvPr>
          <p:cNvSpPr txBox="1">
            <a:spLocks/>
          </p:cNvSpPr>
          <p:nvPr/>
        </p:nvSpPr>
        <p:spPr bwMode="auto">
          <a:xfrm>
            <a:off x="1218804" y="1641715"/>
            <a:ext cx="3190333" cy="59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3000" kern="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– 1 min = 60 s</a:t>
            </a:r>
          </a:p>
        </p:txBody>
      </p:sp>
      <p:sp>
        <p:nvSpPr>
          <p:cNvPr id="35" name="Right Arrow 9">
            <a:extLst>
              <a:ext uri="{FF2B5EF4-FFF2-40B4-BE49-F238E27FC236}">
                <a16:creationId xmlns:a16="http://schemas.microsoft.com/office/drawing/2014/main" id="{213642FD-615C-4F9A-8DBE-EDC702B30B68}"/>
              </a:ext>
            </a:extLst>
          </p:cNvPr>
          <p:cNvSpPr/>
          <p:nvPr/>
        </p:nvSpPr>
        <p:spPr>
          <a:xfrm>
            <a:off x="4163236" y="1687053"/>
            <a:ext cx="335700" cy="504056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218C960C-A635-4ACE-A13E-77C8E16A29B1}"/>
              </a:ext>
            </a:extLst>
          </p:cNvPr>
          <p:cNvSpPr txBox="1">
            <a:spLocks/>
          </p:cNvSpPr>
          <p:nvPr/>
        </p:nvSpPr>
        <p:spPr bwMode="auto">
          <a:xfrm>
            <a:off x="8424440" y="1687274"/>
            <a:ext cx="358968" cy="5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92FCB9-92D1-4166-9D57-372E20BB16FE}"/>
                  </a:ext>
                </a:extLst>
              </p:cNvPr>
              <p:cNvSpPr txBox="1"/>
              <p:nvPr/>
            </p:nvSpPr>
            <p:spPr>
              <a:xfrm>
                <a:off x="1664265" y="4783871"/>
                <a:ext cx="47320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F92FCB9-92D1-4166-9D57-372E20BB1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265" y="4783871"/>
                <a:ext cx="473206" cy="5078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3C8DC7-9BB4-4D0B-9549-A7820EDC5959}"/>
              </a:ext>
            </a:extLst>
          </p:cNvPr>
          <p:cNvCxnSpPr>
            <a:cxnSpLocks/>
          </p:cNvCxnSpPr>
          <p:nvPr/>
        </p:nvCxnSpPr>
        <p:spPr>
          <a:xfrm>
            <a:off x="1541757" y="4842150"/>
            <a:ext cx="718223" cy="0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2C14BFD9-1AB2-49DB-AF0A-4ABE9FF22E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64996" y="5859130"/>
                <a:ext cx="5617048" cy="84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  <m:d>
                        <m:dPr>
                          <m:ctrlPr>
                            <a:rPr lang="en-US" sz="2700" i="1" ker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 ker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i="1" ker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2700" i="1" ker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2700" i="1" ker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700" i="1" ker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  <m:r>
                        <a:rPr lang="en-US" sz="27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=180 </m:t>
                      </m:r>
                      <m:r>
                        <a:rPr lang="en-US" sz="2700" i="1" ker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</a:endParaRPr>
              </a:p>
              <a:p>
                <a:pPr marL="0" indent="0">
                  <a:buFontTx/>
                  <a:buNone/>
                </a:pPr>
                <a:endParaRPr lang="en-US" sz="27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2C14BFD9-1AB2-49DB-AF0A-4ABE9FF22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4996" y="5859130"/>
                <a:ext cx="5617048" cy="845720"/>
              </a:xfrm>
              <a:prstGeom prst="rect">
                <a:avLst/>
              </a:prstGeom>
              <a:blipFill>
                <a:blip r:embed="rId11"/>
                <a:stretch>
                  <a:fillRect b="-151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46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6" grpId="0" animBg="1"/>
      <p:bldP spid="46" grpId="0"/>
      <p:bldP spid="37" grpId="0"/>
      <p:bldP spid="40" grpId="0"/>
      <p:bldP spid="43" grpId="0"/>
      <p:bldP spid="44" grpId="0"/>
      <p:bldP spid="14" grpId="0"/>
      <p:bldP spid="15" grpId="0"/>
      <p:bldP spid="16" grpId="0"/>
      <p:bldP spid="17" grpId="0"/>
      <p:bldP spid="6" grpId="0" animBg="1"/>
      <p:bldP spid="21" grpId="0" animBg="1"/>
      <p:bldP spid="10" grpId="0" animBg="1"/>
      <p:bldP spid="26" grpId="0" animBg="1"/>
      <p:bldP spid="27" grpId="0" animBg="1"/>
      <p:bldP spid="20" grpId="0"/>
      <p:bldP spid="32" grpId="0" animBg="1"/>
      <p:bldP spid="33" grpId="0" animBg="1"/>
      <p:bldP spid="38" grpId="0" animBg="1"/>
      <p:bldP spid="45" grpId="0" animBg="1"/>
      <p:bldP spid="39" grpId="0"/>
      <p:bldP spid="31" grpId="0"/>
      <p:bldP spid="35" grpId="0" animBg="1"/>
      <p:bldP spid="42" grpId="0"/>
      <p:bldP spid="48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95936" y="6207003"/>
            <a:ext cx="4392489" cy="606373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41938" y="1087646"/>
            <a:ext cx="9051304" cy="284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chose que multiplier par un – </a:t>
            </a:r>
          </a:p>
          <a:p>
            <a:pPr marL="0" indent="0" algn="ctr">
              <a:buFontTx/>
              <a:buNone/>
            </a:pP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FACTEURS DE CONVERSION NE CHANGE PAS LES VALEURS, SEULEMENT LES UNITÉS!</a:t>
            </a:r>
            <a:endParaRPr lang="en-US" sz="3900" kern="0" dirty="0">
              <a:solidFill>
                <a:srgbClr val="000000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-41938" y="3840628"/>
            <a:ext cx="9051304" cy="86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haut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 de la fraction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mêmes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seront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différentes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 bwMode="auto">
              <a:xfrm>
                <a:off x="251520" y="4758889"/>
                <a:ext cx="2843808" cy="70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2700" kern="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8=8</m:t>
                    </m:r>
                  </m:oMath>
                </a14:m>
                <a:r>
                  <a:rPr lang="en-US" sz="2700" kern="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700" i="1" ker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2700" kern="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758889"/>
                <a:ext cx="2843808" cy="702563"/>
              </a:xfrm>
              <a:prstGeom prst="rect">
                <a:avLst/>
              </a:prstGeom>
              <a:blipFill>
                <a:blip r:embed="rId2"/>
                <a:stretch>
                  <a:fillRect b="-52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 bwMode="auto">
              <a:xfrm>
                <a:off x="3635896" y="4741599"/>
                <a:ext cx="2160240" cy="68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b="0" i="1" kern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60 </m:t>
                    </m:r>
                    <m:r>
                      <a:rPr lang="en-US" sz="2700" b="0" i="1" kern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700" b="0" i="1" kern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</m:t>
                    </m:r>
                    <m:r>
                      <a:rPr lang="en-US" sz="2700" b="0" i="1" kern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𝑚𝑖𝑛</m:t>
                    </m:r>
                  </m:oMath>
                </a14:m>
                <a:r>
                  <a:rPr lang="en-US" sz="2700" kern="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4741599"/>
                <a:ext cx="2160240" cy="688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 bwMode="auto">
              <a:xfrm>
                <a:off x="1" y="5629220"/>
                <a:ext cx="927614" cy="532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629220"/>
                <a:ext cx="927614" cy="532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129514" y="4905644"/>
            <a:ext cx="360040" cy="36004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1345" y="5510238"/>
            <a:ext cx="1368152" cy="899926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 bwMode="auto">
              <a:xfrm>
                <a:off x="3977149" y="6177525"/>
                <a:ext cx="4411276" cy="706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7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60 </m:t>
                        </m:r>
                        <m:r>
                          <a:rPr lang="en-US" sz="27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7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n-US" sz="27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den>
                    </m:f>
                    <m:r>
                      <a:rPr lang="en-US" sz="2700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7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kern="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27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min = 180 s</a:t>
                </a:r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149" y="6177525"/>
                <a:ext cx="4411276" cy="706714"/>
              </a:xfrm>
              <a:prstGeom prst="rect">
                <a:avLst/>
              </a:prstGeom>
              <a:blipFill>
                <a:blip r:embed="rId5"/>
                <a:stretch>
                  <a:fillRect r="-552" b="-5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lbow Connector 12"/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3350665" y="5864919"/>
            <a:ext cx="100026" cy="1190515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16826C0-EA48-4B4C-B59F-D7657ADF89F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575336" y="4627573"/>
                <a:ext cx="3758206" cy="68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None/>
                </a:pPr>
                <a:r>
                  <a:rPr lang="en-US" sz="2700" kern="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700" kern="0" dirty="0" err="1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2700" kern="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60 </m:t>
                        </m:r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den>
                    </m:f>
                    <m:r>
                      <a:rPr lang="en-US" sz="2700" i="1" ker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num>
                      <m:den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60 </m:t>
                        </m:r>
                        <m:r>
                          <a:rPr lang="en-US" sz="2700" i="1" ker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en-US" sz="2700" i="1" ker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700" kern="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16826C0-EA48-4B4C-B59F-D7657ADF8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5336" y="4627573"/>
                <a:ext cx="3758206" cy="688357"/>
              </a:xfrm>
              <a:prstGeom prst="rect">
                <a:avLst/>
              </a:prstGeom>
              <a:blipFill>
                <a:blip r:embed="rId6"/>
                <a:stretch>
                  <a:fillRect l="-3084" b="-106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277E659-357D-4F4F-A4D4-C37D7FFEA99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51720" y="5405562"/>
                <a:ext cx="1437777" cy="980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b="0" i="1" kern="0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60 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700" b="0" i="1" kern="0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277E659-357D-4F4F-A4D4-C37D7FFEA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5405562"/>
                <a:ext cx="1437777" cy="9802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2BA90AC-D454-4F63-B482-DB136CCD0E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5307" y="5629220"/>
                <a:ext cx="1219073" cy="532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(3 </m:t>
                      </m:r>
                      <m:r>
                        <m:rPr>
                          <m:sty m:val="p"/>
                        </m:rPr>
                        <a:rPr lang="en-US" sz="2700" b="0" i="0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⁡)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2BA90AC-D454-4F63-B482-DB136CCD0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307" y="5629220"/>
                <a:ext cx="1219073" cy="5328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623E663-922F-4CF2-A3A4-DF267378946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09271" y="5644703"/>
                <a:ext cx="1403830" cy="49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pitchFamily="-105" charset="-128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=180 </m:t>
                      </m:r>
                      <m:r>
                        <a:rPr lang="en-US" sz="2700" b="0" i="1" kern="0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700" kern="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9623E663-922F-4CF2-A3A4-DF2673789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9271" y="5644703"/>
                <a:ext cx="1403830" cy="4901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6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0" grpId="0"/>
      <p:bldP spid="42" grpId="0"/>
      <p:bldP spid="43" grpId="0"/>
      <p:bldP spid="5" grpId="0" animBg="1"/>
      <p:bldP spid="7" grpId="0" animBg="1"/>
      <p:bldP spid="44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38" y="457200"/>
            <a:ext cx="9185938" cy="6604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servir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348" y="1268760"/>
            <a:ext cx="9051304" cy="363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situation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implique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conversion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d’unités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renseignments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unitées</a:t>
            </a:r>
            <a:endParaRPr lang="en-US" sz="27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le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qui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27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27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inconnus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1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1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1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conversion </a:t>
            </a:r>
            <a:r>
              <a:rPr lang="en-US" sz="1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1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nécessaires</a:t>
            </a:r>
            <a:r>
              <a:rPr lang="en-US" sz="1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connecter la </a:t>
            </a:r>
            <a:r>
              <a:rPr lang="en-US" sz="1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1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connue</a:t>
            </a:r>
            <a:r>
              <a:rPr lang="en-US" sz="1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1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US" sz="1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inconnue</a:t>
            </a:r>
            <a:endParaRPr lang="en-US" sz="19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5373216"/>
            <a:ext cx="91440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doivent</a:t>
            </a: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TOUJOURS </a:t>
            </a:r>
            <a:r>
              <a:rPr lang="en-US" sz="3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inclues</a:t>
            </a:r>
            <a:r>
              <a:rPr lang="en-US" sz="3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9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montrées</a:t>
            </a:r>
            <a:endParaRPr lang="en-US" sz="39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Glowing test tubes design template">
  <a:themeElements>
    <a:clrScheme name="Glowing test tubes design templat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Glowing test tube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wing test tube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wing test tubes design templat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wing test tubes design templat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9656</TotalTime>
  <Words>2444</Words>
  <Application>Microsoft Office PowerPoint</Application>
  <PresentationFormat>On-screen Show (4:3)</PresentationFormat>
  <Paragraphs>435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Cambria Math</vt:lpstr>
      <vt:lpstr>Times New Roman</vt:lpstr>
      <vt:lpstr>Wingdings</vt:lpstr>
      <vt:lpstr>Glowing test tubes design template</vt:lpstr>
      <vt:lpstr>La conversion des unités</vt:lpstr>
      <vt:lpstr>La chimie et les unités</vt:lpstr>
      <vt:lpstr>L’importance de la conversion des unités</vt:lpstr>
      <vt:lpstr>La conversion des unités quotidienne</vt:lpstr>
      <vt:lpstr>La conversion formelle des unités</vt:lpstr>
      <vt:lpstr>Les facteurs de conversion</vt:lpstr>
      <vt:lpstr>Se servir des facteurs de conversion</vt:lpstr>
      <vt:lpstr>Se servir des facteurs de conversion</vt:lpstr>
      <vt:lpstr>Se servir des facteurs de conversion</vt:lpstr>
      <vt:lpstr>Question pratique</vt:lpstr>
      <vt:lpstr>Question pratique</vt:lpstr>
      <vt:lpstr>Question pratique</vt:lpstr>
      <vt:lpstr>Utiliser plusieurs facteurs de conversion</vt:lpstr>
      <vt:lpstr>Question pratique</vt:lpstr>
      <vt:lpstr>Question pratique</vt:lpstr>
      <vt:lpstr>Question pratique</vt:lpstr>
      <vt:lpstr>Les unités du Système International, SI</vt:lpstr>
      <vt:lpstr>Les conversions d’unités SI – les préfixes</vt:lpstr>
      <vt:lpstr>La notation scientifique</vt:lpstr>
      <vt:lpstr>Récapitulons!</vt:lpstr>
      <vt:lpstr>Question pratique – la notation scientifique</vt:lpstr>
      <vt:lpstr>Question pratique – utiliser les préfixes et la notation scientifique avec les unités SI</vt:lpstr>
      <vt:lpstr>Question pratique –  des conversions métriques</vt:lpstr>
      <vt:lpstr>Question pratique –  des conversions métriques</vt:lpstr>
      <vt:lpstr>Question pratique –  des conversions métriques</vt:lpstr>
      <vt:lpstr>Question pratique –  des conversions métriques</vt:lpstr>
      <vt:lpstr>Les unités et les quantités dérivées</vt:lpstr>
      <vt:lpstr>Les unités et les quantités dérivées</vt:lpstr>
      <vt:lpstr>La densité</vt:lpstr>
      <vt:lpstr>Question pratique – des calculs avec la densité et les unités accompagnantes</vt:lpstr>
      <vt:lpstr>Récapitulons!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L’étude de la matière</dc:title>
  <dc:creator>Kevin Yapps</dc:creator>
  <cp:lastModifiedBy>Jeff O'Keefe</cp:lastModifiedBy>
  <cp:revision>187</cp:revision>
  <dcterms:created xsi:type="dcterms:W3CDTF">2008-02-05T06:13:14Z</dcterms:created>
  <dcterms:modified xsi:type="dcterms:W3CDTF">2020-08-19T23:18:18Z</dcterms:modified>
</cp:coreProperties>
</file>