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53" r:id="rId2"/>
  </p:sldMasterIdLst>
  <p:sldIdLst>
    <p:sldId id="256" r:id="rId3"/>
    <p:sldId id="257" r:id="rId4"/>
    <p:sldId id="276" r:id="rId5"/>
    <p:sldId id="261" r:id="rId6"/>
    <p:sldId id="262" r:id="rId7"/>
    <p:sldId id="263" r:id="rId8"/>
    <p:sldId id="268" r:id="rId9"/>
    <p:sldId id="278" r:id="rId10"/>
    <p:sldId id="264" r:id="rId11"/>
    <p:sldId id="265" r:id="rId12"/>
    <p:sldId id="267" r:id="rId13"/>
    <p:sldId id="277" r:id="rId14"/>
    <p:sldId id="281" r:id="rId15"/>
    <p:sldId id="282" r:id="rId16"/>
    <p:sldId id="283" r:id="rId17"/>
    <p:sldId id="279" r:id="rId18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805FE-2733-1C44-BE95-BAED125FB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9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62ED0-CF16-8C41-BEF1-DF60AB9497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0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480F0-8584-0A4A-85F5-444A2B8A17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95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3962400"/>
            <a:ext cx="5638800" cy="1295400"/>
          </a:xfrm>
        </p:spPr>
        <p:txBody>
          <a:bodyPr/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5486400"/>
            <a:ext cx="5638800" cy="609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BF3C453-63F8-0E4B-9046-AD57A93CD8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46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F60FEE-A8C7-D94A-9AAD-C50736BFA6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58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C35A4-8D31-7248-9847-0B91E1415A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26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00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000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13557-3EC7-8648-A3F7-78D195DA89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32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E288C9-C61E-DF47-B906-C7B1DC4524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62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84F56F-8210-C147-BE63-8A48366C56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97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C801CF-2E89-834C-B95E-4BB6568C6E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49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7CBE2-E77E-A64B-9804-2BEC482D93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7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4224D-A435-0D4C-B6FA-649E0F458F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89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A3D52-14EE-3E44-AFDC-B23F05626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4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93EDE7-D4D6-E943-A543-9000B80521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48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90488"/>
            <a:ext cx="2038350" cy="5853112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5962650" cy="5853112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59D0B-094F-9046-8E3E-5A38997E20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6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0BC89-E7FB-8844-9C32-02C6F5E7D0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6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6B143-A6F4-5445-9247-7C6F83EF87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9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C5BDB-ED15-E047-94D5-082A801D1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4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9E772-C934-234B-AF2D-47762AF320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2B79F-694F-3546-814E-D0973F5AC6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0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FEBDA-B53D-5542-A888-C1EB3E67A7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AD2C6-B58E-5C48-A781-85680F5FC3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5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E41E8B-F451-894D-BBE7-E7C94B1B48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90488"/>
            <a:ext cx="6019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153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194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7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152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48A40343-8ADE-A04D-8BDF-65D2D2A114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-65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-65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-65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-65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68413"/>
            <a:ext cx="8964613" cy="1295400"/>
          </a:xfrm>
        </p:spPr>
        <p:txBody>
          <a:bodyPr/>
          <a:lstStyle/>
          <a:p>
            <a:pPr marL="762000" indent="-762000" eaLnBrk="1" hangingPunct="1"/>
            <a:r>
              <a:rPr lang="fr-CA" sz="6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Le noyau : le centre de commande de la cellule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51920" y="4365104"/>
            <a:ext cx="28456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2.2.2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Chromosomes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Structure ayant la forme de filament présente dans le noyau cellulaire et contenant les gènes</a:t>
            </a:r>
          </a:p>
          <a:p>
            <a:pPr eaLnBrk="1" hangingPunct="1"/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La majorité des cellules humaines possèdent 46 chromosomes arrangés en 23 paires</a:t>
            </a:r>
          </a:p>
          <a:p>
            <a:pPr eaLnBrk="1" hangingPunct="1"/>
            <a:r>
              <a:rPr lang="fr-CA" smtClean="0">
                <a:latin typeface="Arial" charset="0"/>
                <a:ea typeface="ＭＳ Ｐゴシック" charset="0"/>
                <a:cs typeface="ＭＳ Ｐゴシック" charset="0"/>
              </a:rPr>
              <a:t>Une des </a:t>
            </a:r>
            <a:r>
              <a:rPr lang="fr-CA" smtClean="0">
                <a:latin typeface="Arial" charset="0"/>
                <a:ea typeface="ＭＳ Ｐゴシック" charset="0"/>
                <a:cs typeface="ＭＳ Ｐゴシック" charset="0"/>
              </a:rPr>
              <a:t>23</a:t>
            </a:r>
            <a:r>
              <a:rPr lang="fr-CA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smtClean="0">
                <a:latin typeface="Arial" charset="0"/>
                <a:ea typeface="ＭＳ Ｐゴシック" charset="0"/>
                <a:cs typeface="ＭＳ Ｐゴシック" charset="0"/>
              </a:rPr>
              <a:t>paires </a:t>
            </a:r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détermine le sexe, soit paire XY chez l</a:t>
            </a:r>
            <a:r>
              <a:rPr lang="ja-JP" altLang="fr-CA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homme et XX chez la femme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Les chromosomes d</a:t>
            </a:r>
            <a:r>
              <a:rPr lang="ja-JP" altLang="fr-CA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une cellule humaine</a:t>
            </a:r>
          </a:p>
        </p:txBody>
      </p:sp>
      <p:pic>
        <p:nvPicPr>
          <p:cNvPr id="36867" name="Picture 5" descr="http://www.mun.ca/biology/scarr/F14-10_FISH_chromos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671060" cy="43575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5611505"/>
            <a:ext cx="885698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Caryotype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un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schéma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photomicrographique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permettant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représenter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taille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la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chromosomes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personne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L’emballage</a:t>
            </a:r>
            <a:r>
              <a:rPr lang="en-US" dirty="0" smtClean="0"/>
              <a:t> de </a:t>
            </a:r>
            <a:r>
              <a:rPr lang="en-US" dirty="0" err="1" smtClean="0"/>
              <a:t>l’ADN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un chromosome</a:t>
            </a:r>
            <a:endParaRPr lang="en-US" dirty="0"/>
          </a:p>
        </p:txBody>
      </p:sp>
      <p:pic>
        <p:nvPicPr>
          <p:cNvPr id="1034" name="Picture 10" descr="http://upload.wikimedia.org/wikipedia/commons/4/4b/Chromatin_Structu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7" y="3678706"/>
            <a:ext cx="903700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thumb/e/e2/Eukaryote_DNA-en.svg/1024px-Eukaryote_DNA-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66" y="1473682"/>
            <a:ext cx="3260686" cy="201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9090" y="2060848"/>
            <a:ext cx="8771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ADN</a:t>
            </a:r>
            <a:endParaRPr lang="en-US" sz="25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29693" y="2060848"/>
            <a:ext cx="191430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Chromosome</a:t>
            </a:r>
            <a:endParaRPr lang="en-US" sz="25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 rot="927887">
            <a:off x="827584" y="2430180"/>
            <a:ext cx="335989" cy="124852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20672113" flipH="1">
            <a:off x="8442605" y="2430181"/>
            <a:ext cx="335989" cy="124852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synthèse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protéique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143" y="1700808"/>
            <a:ext cx="5159457" cy="4572000"/>
          </a:xfrm>
          <a:ln>
            <a:solidFill>
              <a:srgbClr val="0033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2204864"/>
            <a:ext cx="34511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Quand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cellule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besoin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plus d’un type de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protéine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un message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envoyé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fabriquer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processus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ci-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ensuite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commencé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série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trois bases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azotées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s’appellee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codon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31840" y="4437112"/>
            <a:ext cx="648072" cy="1512168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42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r>
              <a:rPr lang="en-US" dirty="0"/>
              <a:t>de </a:t>
            </a:r>
            <a:r>
              <a:rPr lang="en-US" dirty="0" err="1"/>
              <a:t>révision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3000" y="1124744"/>
            <a:ext cx="9001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Citez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function des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organites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suivants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Membrane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fr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aire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Pore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fr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Ribosome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Reticulum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endoplasmique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V</a:t>
            </a:r>
            <a:r>
              <a:rPr lang="fr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sicule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Appareil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Gogli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0" t="13522" r="5642" b="61291"/>
          <a:stretch/>
        </p:blipFill>
        <p:spPr bwMode="auto">
          <a:xfrm>
            <a:off x="3707904" y="3789040"/>
            <a:ext cx="5354983" cy="187220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000" y="3525401"/>
            <a:ext cx="38529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Que </a:t>
            </a:r>
            <a:r>
              <a:rPr lang="en-US" sz="30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differences entre </a:t>
            </a:r>
          </a:p>
          <a:p>
            <a:pPr lvl="0"/>
            <a:r>
              <a:rPr lang="en-US" sz="30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l’ARN</a:t>
            </a:r>
            <a:r>
              <a:rPr lang="en-US" sz="3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ARNm</a:t>
            </a:r>
            <a:r>
              <a:rPr lang="en-US" sz="3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30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ARNt</a:t>
            </a:r>
            <a:r>
              <a:rPr lang="en-US" sz="3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3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vous</a:t>
            </a:r>
            <a:r>
              <a:rPr lang="en-US" sz="3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êtes</a:t>
            </a:r>
            <a:r>
              <a:rPr lang="en-US" sz="3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spéciaux</a:t>
            </a:r>
            <a:r>
              <a:rPr lang="en-US" sz="3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0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l’ADN</a:t>
            </a:r>
            <a:r>
              <a:rPr lang="en-US" sz="3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000" dirty="0" smtClean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000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30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gène</a:t>
            </a:r>
            <a:r>
              <a:rPr lang="en-US" sz="3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30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chromatine</a:t>
            </a:r>
            <a:r>
              <a:rPr lang="en-US" sz="3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un </a:t>
            </a:r>
            <a:r>
              <a:rPr lang="en-US" sz="3000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chromosome</a:t>
            </a:r>
            <a:endParaRPr lang="en-US" sz="3000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88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de </a:t>
            </a:r>
            <a:r>
              <a:rPr lang="en-US" dirty="0" err="1" smtClean="0"/>
              <a:t>révision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2100" y="1185829"/>
            <a:ext cx="4501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Décrivez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processus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synthèse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protéines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tables.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220" y="1185829"/>
            <a:ext cx="4248472" cy="3764740"/>
          </a:xfrm>
          <a:ln>
            <a:solidFill>
              <a:srgbClr val="0033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92100" y="2663157"/>
            <a:ext cx="4377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 startAt="2"/>
            </a:pPr>
            <a:r>
              <a:rPr lang="en-US" sz="3000" dirty="0" err="1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Essayez</a:t>
            </a:r>
            <a:r>
              <a:rPr lang="en-US" sz="3000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30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formuler</a:t>
            </a:r>
            <a:r>
              <a:rPr lang="en-US" sz="3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analogie</a:t>
            </a:r>
            <a:r>
              <a:rPr lang="en-US" sz="3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pour la </a:t>
            </a:r>
            <a:r>
              <a:rPr lang="en-US" sz="30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synthèse</a:t>
            </a:r>
            <a:r>
              <a:rPr lang="en-US" sz="3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0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protéines</a:t>
            </a:r>
            <a:r>
              <a:rPr lang="en-US" sz="3000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4509120"/>
            <a:ext cx="89655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CA" sz="3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fr-CA" sz="3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préparation d’un repas, </a:t>
            </a:r>
            <a:endParaRPr lang="fr-CA" sz="30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CA" sz="3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préparation des biscuits (ou un autre gourmandise), </a:t>
            </a:r>
            <a:endParaRPr lang="fr-CA" sz="30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CA" sz="3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fabrication d’un outil, </a:t>
            </a:r>
            <a:endParaRPr lang="fr-CA" sz="30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CA" sz="3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fabrication d’un étager de IKEA, </a:t>
            </a:r>
            <a:endParaRPr lang="fr-CA" sz="30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CA" sz="3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d’un journal ou d’un </a:t>
            </a:r>
            <a:r>
              <a:rPr lang="fr-CA" sz="3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magazine</a:t>
            </a:r>
            <a:endParaRPr lang="en-US" sz="30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64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90489"/>
            <a:ext cx="6019800" cy="818232"/>
          </a:xfrm>
        </p:spPr>
        <p:txBody>
          <a:bodyPr/>
          <a:lstStyle/>
          <a:p>
            <a:r>
              <a:rPr lang="en-CA" dirty="0" err="1" smtClean="0"/>
              <a:t>Récapitulons</a:t>
            </a:r>
            <a:r>
              <a:rPr lang="en-CA" dirty="0" smtClean="0"/>
              <a:t>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0" t="13522" r="5642" b="61291"/>
          <a:stretch/>
        </p:blipFill>
        <p:spPr bwMode="auto">
          <a:xfrm>
            <a:off x="118052" y="836712"/>
            <a:ext cx="8856319" cy="309634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82" y="3933056"/>
            <a:ext cx="8954289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fr-CA" sz="2500" b="1" kern="0" dirty="0" smtClean="0">
                <a:solidFill>
                  <a:srgbClr val="1C1C1C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ADN</a:t>
            </a:r>
            <a:r>
              <a:rPr lang="fr-CA" sz="2500" kern="0" dirty="0" smtClean="0">
                <a:solidFill>
                  <a:srgbClr val="1C1C1C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, contient l’information génétique, composé </a:t>
            </a:r>
            <a:r>
              <a:rPr lang="fr-CA" sz="2500" kern="0" dirty="0">
                <a:solidFill>
                  <a:srgbClr val="1C1C1C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de sucre, de phosphate, et de bases azotées, A à T et  C à G</a:t>
            </a:r>
            <a:endParaRPr lang="en-CA" sz="2500" kern="0" dirty="0">
              <a:solidFill>
                <a:srgbClr val="1C1C1C"/>
              </a:solidFill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fr-CA" sz="2500" b="1" kern="0" dirty="0" smtClean="0">
                <a:solidFill>
                  <a:srgbClr val="1C1C1C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Chromatine</a:t>
            </a:r>
            <a:r>
              <a:rPr lang="fr-CA" sz="2500" kern="0" dirty="0" smtClean="0">
                <a:solidFill>
                  <a:srgbClr val="1C1C1C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, </a:t>
            </a:r>
            <a:r>
              <a:rPr lang="fr-CA" sz="2500" kern="0" dirty="0">
                <a:solidFill>
                  <a:srgbClr val="1C1C1C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l’ADN enroulé autour des protéines.</a:t>
            </a:r>
            <a:endParaRPr lang="en-CA" sz="2500" kern="0" dirty="0">
              <a:solidFill>
                <a:srgbClr val="1C1C1C"/>
              </a:solidFill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fr-CA" sz="2500" b="1" kern="0" dirty="0" smtClean="0">
                <a:solidFill>
                  <a:srgbClr val="1C1C1C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Gènes</a:t>
            </a:r>
            <a:r>
              <a:rPr lang="fr-CA" sz="2500" kern="0" dirty="0" smtClean="0">
                <a:solidFill>
                  <a:srgbClr val="1C1C1C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, des </a:t>
            </a:r>
            <a:r>
              <a:rPr lang="fr-CA" sz="2500" kern="0" dirty="0">
                <a:solidFill>
                  <a:srgbClr val="1C1C1C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segments d’ADN qui contiennent l’information pour fabriquer des protéines</a:t>
            </a:r>
            <a:r>
              <a:rPr lang="fr-CA" sz="2500" kern="0" dirty="0" smtClean="0">
                <a:solidFill>
                  <a:srgbClr val="1C1C1C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fr-CA" sz="2500" b="1" kern="0" dirty="0">
                <a:solidFill>
                  <a:srgbClr val="1C1C1C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Chromosome</a:t>
            </a:r>
            <a:r>
              <a:rPr lang="fr-CA" sz="2500" kern="0" dirty="0">
                <a:solidFill>
                  <a:srgbClr val="1C1C1C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, de la chromatine </a:t>
            </a:r>
            <a:r>
              <a:rPr lang="fr-CA" sz="2500" kern="0" dirty="0" smtClean="0">
                <a:solidFill>
                  <a:srgbClr val="1C1C1C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enroulée</a:t>
            </a:r>
            <a:endParaRPr lang="en-CA" sz="3200" kern="0" dirty="0">
              <a:solidFill>
                <a:srgbClr val="1C1C1C"/>
              </a:solidFill>
              <a:latin typeface="Arial"/>
              <a:ea typeface="ＭＳ Ｐゴシック" charset="-128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81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2515" y="88059"/>
            <a:ext cx="6589940" cy="1036685"/>
          </a:xfrm>
        </p:spPr>
        <p:txBody>
          <a:bodyPr/>
          <a:lstStyle/>
          <a:p>
            <a:pPr eaLnBrk="1" hangingPunct="1"/>
            <a:r>
              <a:rPr lang="fr-CA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Comment êtes-vous devenus </a:t>
            </a:r>
            <a:br>
              <a:rPr lang="fr-CA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</a:br>
            <a:r>
              <a:rPr lang="fr-CA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vous-mêmes?</a:t>
            </a:r>
            <a:endParaRPr lang="fr-CA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5" descr="http://www.fredcamper.com/PF/Friedrich/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202929"/>
            <a:ext cx="2911407" cy="221341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25767" y="3461937"/>
            <a:ext cx="145905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zygote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http://www.ac-grenoble.fr/ecole.michelet.valence/CDlavie/images/embry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644" y="1202929"/>
            <a:ext cx="3506179" cy="221341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1447" y="3416345"/>
            <a:ext cx="166257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L’embryon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http://www.lyc-luynes.ac-aix-marseille.fr/activites/tpe/stress_foetus/images/foetus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95" y="3903000"/>
            <a:ext cx="2769339" cy="239563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60839" y="6243443"/>
            <a:ext cx="13516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fœtus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 descr="http://www.parasolder.com/images/beb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2" y="3844059"/>
            <a:ext cx="3327960" cy="253192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36687" y="6298636"/>
            <a:ext cx="201208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nourrisson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239256" y="1863211"/>
            <a:ext cx="720080" cy="892851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249974" y="4663593"/>
            <a:ext cx="720080" cy="892851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8937553">
            <a:off x="3930218" y="3231132"/>
            <a:ext cx="1207473" cy="892851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90488"/>
            <a:ext cx="6373688" cy="1190625"/>
          </a:xfrm>
        </p:spPr>
        <p:txBody>
          <a:bodyPr/>
          <a:lstStyle/>
          <a:p>
            <a:r>
              <a:rPr lang="en-US" dirty="0" err="1" smtClean="0"/>
              <a:t>L’information</a:t>
            </a:r>
            <a:r>
              <a:rPr lang="en-US" dirty="0" smtClean="0"/>
              <a:t> </a:t>
            </a:r>
            <a:r>
              <a:rPr lang="en-US" dirty="0" err="1" smtClean="0"/>
              <a:t>génétique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581" y="1197065"/>
            <a:ext cx="8153400" cy="2663983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 err="1" smtClean="0"/>
              <a:t>L’information</a:t>
            </a:r>
            <a:r>
              <a:rPr lang="en-US" sz="2500" dirty="0" smtClean="0"/>
              <a:t> </a:t>
            </a:r>
            <a:r>
              <a:rPr lang="en-US" sz="2500" dirty="0" err="1" smtClean="0"/>
              <a:t>génétique</a:t>
            </a:r>
            <a:r>
              <a:rPr lang="en-US" sz="2500" dirty="0" smtClean="0"/>
              <a:t> </a:t>
            </a:r>
            <a:r>
              <a:rPr lang="en-US" sz="2500" dirty="0" err="1" smtClean="0"/>
              <a:t>est</a:t>
            </a:r>
            <a:r>
              <a:rPr lang="en-US" sz="2500" dirty="0" smtClean="0"/>
              <a:t> </a:t>
            </a:r>
            <a:r>
              <a:rPr lang="en-US" sz="2500" dirty="0" err="1" smtClean="0"/>
              <a:t>organisée</a:t>
            </a:r>
            <a:r>
              <a:rPr lang="en-US" sz="2500" dirty="0" smtClean="0"/>
              <a:t> </a:t>
            </a:r>
            <a:r>
              <a:rPr lang="en-US" sz="2500" dirty="0" err="1" smtClean="0"/>
              <a:t>dans</a:t>
            </a:r>
            <a:r>
              <a:rPr lang="en-US" sz="2500" dirty="0" smtClean="0"/>
              <a:t> </a:t>
            </a:r>
            <a:r>
              <a:rPr lang="en-US" sz="2500" dirty="0" err="1" smtClean="0"/>
              <a:t>plusieurs</a:t>
            </a:r>
            <a:r>
              <a:rPr lang="en-US" sz="2500" dirty="0" smtClean="0"/>
              <a:t> </a:t>
            </a:r>
            <a:r>
              <a:rPr lang="en-US" sz="2500" dirty="0" err="1" smtClean="0"/>
              <a:t>niveaux</a:t>
            </a:r>
            <a:r>
              <a:rPr lang="en-US" sz="2500" dirty="0" smtClean="0"/>
              <a:t> de </a:t>
            </a:r>
            <a:r>
              <a:rPr lang="en-US" sz="2500" dirty="0" err="1" smtClean="0"/>
              <a:t>complexité</a:t>
            </a:r>
            <a:r>
              <a:rPr lang="en-US" sz="25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2500" dirty="0" smtClean="0"/>
              <a:t>ADN.</a:t>
            </a:r>
          </a:p>
          <a:p>
            <a:pPr marL="514350" indent="-514350">
              <a:buAutoNum type="arabicPeriod"/>
            </a:pPr>
            <a:r>
              <a:rPr lang="en-US" sz="2500" dirty="0" err="1" smtClean="0"/>
              <a:t>Chromatine</a:t>
            </a:r>
            <a:r>
              <a:rPr lang="en-US" sz="25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2500" dirty="0" err="1" smtClean="0"/>
              <a:t>Gènes</a:t>
            </a:r>
            <a:r>
              <a:rPr lang="en-US" sz="25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2500" dirty="0" smtClean="0"/>
              <a:t>Chromosomes</a:t>
            </a:r>
            <a:endParaRPr lang="en-US" sz="2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0" t="13522" r="5642" b="61291"/>
          <a:stretch/>
        </p:blipFill>
        <p:spPr bwMode="auto">
          <a:xfrm>
            <a:off x="533043" y="3861048"/>
            <a:ext cx="8032475" cy="28083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485964"/>
            <a:ext cx="6019800" cy="795149"/>
          </a:xfrm>
        </p:spPr>
        <p:txBody>
          <a:bodyPr/>
          <a:lstStyle/>
          <a:p>
            <a:pPr algn="ctr" eaLnBrk="1" hangingPunct="1"/>
            <a:r>
              <a:rPr lang="fr-CA" sz="25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(ADN</a:t>
            </a:r>
            <a:r>
              <a:rPr lang="fr-CA" sz="2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153400" cy="500972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sz="2500" u="sng" dirty="0">
                <a:latin typeface="Arial" charset="0"/>
                <a:ea typeface="ＭＳ Ｐゴシック" charset="0"/>
                <a:cs typeface="ＭＳ Ｐゴシック" charset="0"/>
              </a:rPr>
              <a:t>Molécule</a:t>
            </a:r>
            <a:r>
              <a:rPr lang="fr-CA" sz="25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2500" dirty="0" smtClean="0">
                <a:latin typeface="Arial" charset="0"/>
                <a:ea typeface="ＭＳ Ｐゴシック" charset="0"/>
                <a:cs typeface="ＭＳ Ｐゴシック" charset="0"/>
              </a:rPr>
              <a:t>biologique en forme de </a:t>
            </a:r>
            <a:r>
              <a:rPr lang="fr-CA" sz="2500" u="sng" dirty="0" smtClean="0">
                <a:latin typeface="Arial" charset="0"/>
                <a:ea typeface="ＭＳ Ｐゴシック" charset="0"/>
                <a:cs typeface="ＭＳ Ｐゴシック" charset="0"/>
              </a:rPr>
              <a:t>double</a:t>
            </a:r>
            <a:r>
              <a:rPr lang="fr-CA" sz="25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2500" u="sng" dirty="0" smtClean="0">
                <a:latin typeface="Arial" charset="0"/>
                <a:ea typeface="ＭＳ Ｐゴシック" charset="0"/>
                <a:cs typeface="ＭＳ Ｐゴシック" charset="0"/>
              </a:rPr>
              <a:t>hélice</a:t>
            </a:r>
            <a:r>
              <a:rPr lang="fr-CA" sz="2500" dirty="0" smtClean="0">
                <a:latin typeface="Arial" charset="0"/>
                <a:ea typeface="ＭＳ Ｐゴシック" charset="0"/>
                <a:cs typeface="ＭＳ Ｐゴシック" charset="0"/>
              </a:rPr>
              <a:t> qui est présente </a:t>
            </a:r>
            <a:r>
              <a:rPr lang="fr-CA" sz="2500" dirty="0">
                <a:latin typeface="Arial" charset="0"/>
                <a:ea typeface="ＭＳ Ｐゴシック" charset="0"/>
                <a:cs typeface="ＭＳ Ｐゴシック" charset="0"/>
              </a:rPr>
              <a:t>dans le </a:t>
            </a:r>
            <a:r>
              <a:rPr lang="fr-CA" sz="2500" u="sng" dirty="0">
                <a:latin typeface="Arial" charset="0"/>
                <a:ea typeface="ＭＳ Ｐゴシック" charset="0"/>
                <a:cs typeface="ＭＳ Ｐゴシック" charset="0"/>
              </a:rPr>
              <a:t>noyau</a:t>
            </a:r>
            <a:r>
              <a:rPr lang="fr-CA" sz="2500" dirty="0">
                <a:latin typeface="Arial" charset="0"/>
                <a:ea typeface="ＭＳ Ｐゴシック" charset="0"/>
                <a:cs typeface="ＭＳ Ｐゴシック" charset="0"/>
              </a:rPr>
              <a:t> cellulaire et contenant de l</a:t>
            </a:r>
            <a:r>
              <a:rPr lang="ja-JP" altLang="fr-CA" sz="25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2500" u="sng" dirty="0">
                <a:latin typeface="Arial" charset="0"/>
                <a:ea typeface="ＭＳ Ｐゴシック" charset="0"/>
                <a:cs typeface="ＭＳ Ｐゴシック" charset="0"/>
              </a:rPr>
              <a:t>information</a:t>
            </a:r>
            <a:r>
              <a:rPr lang="fr-CA" sz="25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2500" u="sng" dirty="0">
                <a:latin typeface="Arial" charset="0"/>
                <a:ea typeface="ＭＳ Ｐゴシック" charset="0"/>
                <a:cs typeface="ＭＳ Ｐゴシック" charset="0"/>
              </a:rPr>
              <a:t>génétique</a:t>
            </a:r>
          </a:p>
          <a:p>
            <a:pPr eaLnBrk="1" hangingPunct="1">
              <a:lnSpc>
                <a:spcPct val="90000"/>
              </a:lnSpc>
            </a:pPr>
            <a:r>
              <a:rPr lang="fr-CA" sz="2500" dirty="0" smtClean="0">
                <a:latin typeface="Arial" charset="0"/>
                <a:ea typeface="ＭＳ Ｐゴシック" charset="0"/>
                <a:cs typeface="ＭＳ Ｐゴシック" charset="0"/>
              </a:rPr>
              <a:t>Composé de </a:t>
            </a:r>
            <a:r>
              <a:rPr lang="fr-CA" sz="2500" dirty="0">
                <a:latin typeface="Arial" charset="0"/>
                <a:ea typeface="ＭＳ Ｐゴシック" charset="0"/>
                <a:cs typeface="ＭＳ Ｐゴシック" charset="0"/>
              </a:rPr>
              <a:t>sucre, de phosphate et de quatre </a:t>
            </a:r>
            <a:r>
              <a:rPr lang="fr-CA" sz="2500" dirty="0" smtClean="0">
                <a:latin typeface="Arial" charset="0"/>
                <a:ea typeface="ＭＳ Ｐゴシック" charset="0"/>
                <a:cs typeface="ＭＳ Ｐゴシック" charset="0"/>
              </a:rPr>
              <a:t>bases azotées différentes</a:t>
            </a:r>
            <a:endParaRPr lang="fr-CA" sz="25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CA" sz="2500" dirty="0">
                <a:latin typeface="Arial" charset="0"/>
                <a:ea typeface="ＭＳ Ｐゴシック" charset="0"/>
              </a:rPr>
              <a:t>La </a:t>
            </a:r>
            <a:r>
              <a:rPr lang="fr-CA" sz="2500" dirty="0" smtClean="0">
                <a:latin typeface="Arial" charset="0"/>
                <a:ea typeface="ＭＳ Ｐゴシック" charset="0"/>
              </a:rPr>
              <a:t>guanine, G</a:t>
            </a:r>
            <a:endParaRPr lang="fr-CA" sz="2500" dirty="0">
              <a:latin typeface="Arial" charset="0"/>
              <a:ea typeface="ＭＳ Ｐゴシック" charset="0"/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CA" sz="2500" dirty="0">
                <a:latin typeface="Arial" charset="0"/>
                <a:ea typeface="ＭＳ Ｐゴシック" charset="0"/>
              </a:rPr>
              <a:t>La </a:t>
            </a:r>
            <a:r>
              <a:rPr lang="fr-CA" sz="2500" dirty="0" smtClean="0">
                <a:latin typeface="Arial" charset="0"/>
                <a:ea typeface="ＭＳ Ｐゴシック" charset="0"/>
              </a:rPr>
              <a:t>cytosine, C</a:t>
            </a:r>
            <a:endParaRPr lang="fr-CA" sz="2500" dirty="0">
              <a:latin typeface="Arial" charset="0"/>
              <a:ea typeface="ＭＳ Ｐゴシック" charset="0"/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CA" sz="2500" dirty="0" smtClean="0">
                <a:latin typeface="Arial" charset="0"/>
                <a:ea typeface="ＭＳ Ｐゴシック" charset="0"/>
              </a:rPr>
              <a:t>L</a:t>
            </a:r>
            <a:r>
              <a:rPr lang="en-CA" sz="2500" dirty="0" smtClean="0">
                <a:latin typeface="Arial" charset="0"/>
                <a:ea typeface="ＭＳ Ｐゴシック" charset="0"/>
              </a:rPr>
              <a:t>’</a:t>
            </a:r>
            <a:r>
              <a:rPr lang="fr-CA" sz="2500" dirty="0" smtClean="0">
                <a:latin typeface="Arial" charset="0"/>
                <a:ea typeface="ＭＳ Ｐゴシック" charset="0"/>
              </a:rPr>
              <a:t>adénine, A</a:t>
            </a:r>
            <a:endParaRPr lang="fr-CA" sz="2500" dirty="0">
              <a:latin typeface="Arial" charset="0"/>
              <a:ea typeface="ＭＳ Ｐゴシック" charset="0"/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CA" sz="2500" dirty="0">
                <a:latin typeface="Arial" charset="0"/>
                <a:ea typeface="ＭＳ Ｐゴシック" charset="0"/>
              </a:rPr>
              <a:t>La </a:t>
            </a:r>
            <a:r>
              <a:rPr lang="fr-CA" sz="2500" dirty="0" smtClean="0">
                <a:latin typeface="Arial" charset="0"/>
                <a:ea typeface="ＭＳ Ｐゴシック" charset="0"/>
              </a:rPr>
              <a:t>thymine, T</a:t>
            </a:r>
            <a:endParaRPr lang="fr-CA" sz="25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CA" sz="2500" dirty="0" smtClean="0">
                <a:latin typeface="Arial" charset="0"/>
                <a:ea typeface="ＭＳ Ｐゴシック" charset="0"/>
                <a:cs typeface="ＭＳ Ｐゴシック" charset="0"/>
              </a:rPr>
              <a:t>Elle </a:t>
            </a:r>
            <a:r>
              <a:rPr lang="fr-CA" sz="2500" dirty="0">
                <a:latin typeface="Arial" charset="0"/>
                <a:ea typeface="ＭＳ Ｐゴシック" charset="0"/>
                <a:cs typeface="ＭＳ Ｐゴシック" charset="0"/>
              </a:rPr>
              <a:t>est transmise de génération en génération durant la reproduction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38112" y="156950"/>
            <a:ext cx="532517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1. </a:t>
            </a:r>
            <a:r>
              <a:rPr lang="en-CA" sz="25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Acide</a:t>
            </a:r>
            <a:r>
              <a:rPr lang="en-CA" sz="2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CA" sz="25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désoxyribonucléique</a:t>
            </a:r>
            <a:endParaRPr lang="en-CA" sz="2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1748" name="Picture 5" descr="http://www.ogm.gouv.qc.ca/images/img_ad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L</a:t>
            </a:r>
            <a:r>
              <a:rPr lang="ja-JP" altLang="fr-CA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arrangement des bases dans l</a:t>
            </a:r>
            <a:r>
              <a:rPr lang="ja-JP" altLang="fr-CA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ADN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1113"/>
            <a:ext cx="8153400" cy="4572000"/>
          </a:xfrm>
        </p:spPr>
        <p:txBody>
          <a:bodyPr/>
          <a:lstStyle/>
          <a:p>
            <a:pPr eaLnBrk="1" hangingPunct="1"/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A se joint toujours à T</a:t>
            </a:r>
          </a:p>
          <a:p>
            <a:pPr eaLnBrk="1" hangingPunct="1"/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G se joint toujours à C</a:t>
            </a:r>
          </a:p>
        </p:txBody>
      </p:sp>
      <p:pic>
        <p:nvPicPr>
          <p:cNvPr id="32772" name="Picture 5" descr="http://www.ac-rennes.fr/pedagogie/svt/cartelec/cartelec_lyc/premiere_s/vegetal/adn/adn_fra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320925"/>
            <a:ext cx="648176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364088" y="5013176"/>
            <a:ext cx="1296144" cy="288032"/>
          </a:xfrm>
          <a:prstGeom prst="ellipse">
            <a:avLst/>
          </a:prstGeom>
          <a:noFill/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47809" y="5005078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 type de </a:t>
            </a:r>
            <a:r>
              <a:rPr lang="en-US" dirty="0" err="1" smtClean="0"/>
              <a:t>sucre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189950" y="4931242"/>
            <a:ext cx="1846546" cy="504056"/>
          </a:xfrm>
          <a:prstGeom prst="ellipse">
            <a:avLst/>
          </a:prstGeom>
          <a:noFill/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urved Connector 7"/>
          <p:cNvCxnSpPr>
            <a:stCxn id="2" idx="5"/>
            <a:endCxn id="4" idx="3"/>
          </p:cNvCxnSpPr>
          <p:nvPr/>
        </p:nvCxnSpPr>
        <p:spPr>
          <a:xfrm rot="16200000" flipH="1">
            <a:off x="6914166" y="4815277"/>
            <a:ext cx="102454" cy="989954"/>
          </a:xfrm>
          <a:prstGeom prst="curvedConnector3">
            <a:avLst>
              <a:gd name="adj1" fmla="val 395173"/>
            </a:avLst>
          </a:prstGeom>
          <a:ln w="12700">
            <a:solidFill>
              <a:srgbClr val="00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2" idx="2"/>
          </p:cNvCxnSpPr>
          <p:nvPr/>
        </p:nvCxnSpPr>
        <p:spPr>
          <a:xfrm>
            <a:off x="5076056" y="5157192"/>
            <a:ext cx="288032" cy="0"/>
          </a:xfrm>
          <a:prstGeom prst="straightConnector1">
            <a:avLst/>
          </a:prstGeom>
          <a:ln w="12700">
            <a:solidFill>
              <a:srgbClr val="00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331657" y="4725144"/>
            <a:ext cx="1800200" cy="279934"/>
          </a:xfrm>
          <a:prstGeom prst="ellipse">
            <a:avLst/>
          </a:prstGeom>
          <a:noFill/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49529" y="3822909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Phosphate et </a:t>
            </a:r>
          </a:p>
          <a:p>
            <a:pPr algn="ctr"/>
            <a:r>
              <a:rPr lang="en-US" dirty="0" err="1" smtClean="0"/>
              <a:t>hydrogène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599872" y="3799973"/>
            <a:ext cx="2507446" cy="692201"/>
          </a:xfrm>
          <a:prstGeom prst="ellipse">
            <a:avLst/>
          </a:prstGeom>
          <a:noFill/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urved Connector 14"/>
          <p:cNvCxnSpPr>
            <a:stCxn id="11" idx="5"/>
            <a:endCxn id="13" idx="3"/>
          </p:cNvCxnSpPr>
          <p:nvPr/>
        </p:nvCxnSpPr>
        <p:spPr>
          <a:xfrm rot="5400000" flipH="1" flipV="1">
            <a:off x="6631011" y="4628016"/>
            <a:ext cx="573279" cy="98855"/>
          </a:xfrm>
          <a:prstGeom prst="curvedConnector5">
            <a:avLst>
              <a:gd name="adj1" fmla="val -14356"/>
              <a:gd name="adj2" fmla="val 489866"/>
              <a:gd name="adj3" fmla="val 56389"/>
            </a:avLst>
          </a:prstGeom>
          <a:ln w="12700">
            <a:solidFill>
              <a:srgbClr val="00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urved Down Arrow 17"/>
          <p:cNvSpPr/>
          <p:nvPr/>
        </p:nvSpPr>
        <p:spPr>
          <a:xfrm>
            <a:off x="5173774" y="4655145"/>
            <a:ext cx="380628" cy="139998"/>
          </a:xfrm>
          <a:prstGeom prst="curved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165369" y="2422898"/>
            <a:ext cx="2655792" cy="2088232"/>
          </a:xfrm>
          <a:prstGeom prst="ellipse">
            <a:avLst/>
          </a:prstGeom>
          <a:noFill/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7025064" y="2132856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Les bases </a:t>
            </a:r>
            <a:r>
              <a:rPr lang="en-CA" dirty="0" err="1" smtClean="0"/>
              <a:t>azotée</a:t>
            </a:r>
            <a:endParaRPr lang="en-CA" dirty="0"/>
          </a:p>
        </p:txBody>
      </p:sp>
      <p:sp>
        <p:nvSpPr>
          <p:cNvPr id="7" name="Oval 6"/>
          <p:cNvSpPr/>
          <p:nvPr/>
        </p:nvSpPr>
        <p:spPr>
          <a:xfrm>
            <a:off x="6899659" y="2132856"/>
            <a:ext cx="2118258" cy="369332"/>
          </a:xfrm>
          <a:prstGeom prst="ellipse">
            <a:avLst/>
          </a:prstGeom>
          <a:noFill/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4" name="Curved Connector 13"/>
          <p:cNvCxnSpPr>
            <a:stCxn id="5" idx="7"/>
            <a:endCxn id="7" idx="3"/>
          </p:cNvCxnSpPr>
          <p:nvPr/>
        </p:nvCxnSpPr>
        <p:spPr>
          <a:xfrm rot="5400000" flipH="1" flipV="1">
            <a:off x="6680745" y="2199586"/>
            <a:ext cx="280611" cy="777642"/>
          </a:xfrm>
          <a:prstGeom prst="curvedConnector5">
            <a:avLst>
              <a:gd name="adj1" fmla="val 81465"/>
              <a:gd name="adj2" fmla="val 55061"/>
              <a:gd name="adj3" fmla="val 18535"/>
            </a:avLst>
          </a:prstGeom>
          <a:ln w="12700">
            <a:solidFill>
              <a:srgbClr val="0033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11" grpId="0" animBg="1"/>
      <p:bldP spid="12" grpId="0"/>
      <p:bldP spid="13" grpId="0" animBg="1"/>
      <p:bldP spid="18" grpId="0" animBg="1"/>
      <p:bldP spid="5" grpId="0" animBg="1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Les gènes</a:t>
            </a:r>
            <a:r>
              <a:rPr lang="fr-CA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/>
            </a:r>
            <a:br>
              <a:rPr lang="fr-CA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</a:br>
            <a:endParaRPr lang="fr-CA">
              <a:effectLst>
                <a:outerShdw blurRad="38100" dist="38100" dir="2700000" algn="tl">
                  <a:srgbClr val="000000"/>
                </a:outerShdw>
              </a:effectLst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Arial" charset="0"/>
                <a:ea typeface="ＭＳ Ｐゴシック" charset="0"/>
                <a:cs typeface="ＭＳ Ｐゴシック" charset="0"/>
              </a:rPr>
              <a:t>Sont de petits segments d</a:t>
            </a:r>
            <a:r>
              <a:rPr lang="ja-JP" altLang="fr-CA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>
                <a:latin typeface="Arial" charset="0"/>
                <a:ea typeface="ＭＳ Ｐゴシック" charset="0"/>
                <a:cs typeface="ＭＳ Ｐゴシック" charset="0"/>
              </a:rPr>
              <a:t>ADN situés à des endroits spécifiques sur un chromosome</a:t>
            </a:r>
          </a:p>
          <a:p>
            <a:pPr eaLnBrk="1" hangingPunct="1"/>
            <a:r>
              <a:rPr lang="fr-CA">
                <a:latin typeface="Arial" charset="0"/>
                <a:ea typeface="ＭＳ Ｐゴシック" charset="0"/>
                <a:cs typeface="ＭＳ Ｐゴシック" charset="0"/>
              </a:rPr>
              <a:t>Contiennent l</a:t>
            </a:r>
            <a:r>
              <a:rPr lang="ja-JP" altLang="fr-CA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>
                <a:latin typeface="Arial" charset="0"/>
                <a:ea typeface="ＭＳ Ｐゴシック" charset="0"/>
                <a:cs typeface="ＭＳ Ｐゴシック" charset="0"/>
              </a:rPr>
              <a:t>information nécessaire pour fabriquer 90 000 à 100 000 protéines différentes utilisées par les cellules</a:t>
            </a:r>
          </a:p>
          <a:p>
            <a:pPr eaLnBrk="1" hangingPunct="1"/>
            <a:r>
              <a:rPr lang="fr-CA">
                <a:latin typeface="Arial" charset="0"/>
                <a:ea typeface="ＭＳ Ｐゴシック" charset="0"/>
                <a:cs typeface="ＭＳ Ｐゴシック" charset="0"/>
              </a:rPr>
              <a:t>Chaque chromosome contient des </a:t>
            </a:r>
            <a:r>
              <a:rPr lang="fr-CA" b="1" i="1">
                <a:latin typeface="Arial" charset="0"/>
                <a:ea typeface="ＭＳ Ｐゴシック" charset="0"/>
                <a:cs typeface="ＭＳ Ｐゴシック" charset="0"/>
              </a:rPr>
              <a:t>milliers</a:t>
            </a:r>
            <a:r>
              <a:rPr lang="fr-CA">
                <a:latin typeface="Arial" charset="0"/>
                <a:ea typeface="ＭＳ Ｐゴシック" charset="0"/>
                <a:cs typeface="ＭＳ Ｐゴシック" charset="0"/>
              </a:rPr>
              <a:t> de gènes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 Black" charset="0"/>
                <a:ea typeface="ＭＳ Ｐゴシック" charset="0"/>
                <a:cs typeface="ＭＳ Ｐゴシック" charset="0"/>
              </a:rPr>
              <a:t>Des </a:t>
            </a:r>
            <a:r>
              <a:rPr lang="en-US" dirty="0" err="1" smtClean="0">
                <a:latin typeface="Arial Black" charset="0"/>
                <a:ea typeface="ＭＳ Ｐゴシック" charset="0"/>
                <a:cs typeface="ＭＳ Ｐゴシック" charset="0"/>
              </a:rPr>
              <a:t>gènes</a:t>
            </a:r>
            <a:r>
              <a:rPr lang="en-US" dirty="0" smtClean="0">
                <a:latin typeface="Arial Black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 Black" charset="0"/>
                <a:ea typeface="ＭＳ Ｐゴシック" charset="0"/>
                <a:cs typeface="ＭＳ Ｐゴシック" charset="0"/>
              </a:rPr>
              <a:t>dans</a:t>
            </a:r>
            <a:r>
              <a:rPr lang="en-US" dirty="0" smtClean="0">
                <a:latin typeface="Arial Black" charset="0"/>
                <a:ea typeface="ＭＳ Ｐゴシック" charset="0"/>
                <a:cs typeface="ＭＳ Ｐゴシック" charset="0"/>
              </a:rPr>
              <a:t> un chromosome</a:t>
            </a:r>
            <a:endParaRPr lang="en-US" dirty="0"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8916" name="Picture 5" descr="http://www.elfe-asso.fr/images/medical/genetique/chromosome_ge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522" y="1237904"/>
            <a:ext cx="4666756" cy="55892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3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Chromatine</a:t>
            </a:r>
            <a:r>
              <a:rPr lang="fr-CA" b="1" i="1" u="sng">
                <a:latin typeface="Arial Black" charset="0"/>
                <a:ea typeface="ＭＳ Ｐゴシック" charset="0"/>
                <a:cs typeface="ＭＳ Ｐゴシック" charset="0"/>
              </a:rPr>
              <a:t> </a:t>
            </a:r>
            <a:r>
              <a:rPr lang="fr-CA">
                <a:latin typeface="Arial Black" charset="0"/>
                <a:ea typeface="ＭＳ Ｐゴシック" charset="0"/>
                <a:cs typeface="ＭＳ Ｐゴシック" charset="0"/>
              </a:rPr>
              <a:t/>
            </a:r>
            <a:br>
              <a:rPr lang="fr-CA">
                <a:latin typeface="Arial Black" charset="0"/>
                <a:ea typeface="ＭＳ Ｐゴシック" charset="0"/>
                <a:cs typeface="ＭＳ Ｐゴシック" charset="0"/>
              </a:rPr>
            </a:br>
            <a:endParaRPr lang="fr-CA"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153400" cy="4572000"/>
          </a:xfrm>
        </p:spPr>
        <p:txBody>
          <a:bodyPr/>
          <a:lstStyle/>
          <a:p>
            <a:pPr eaLnBrk="1" hangingPunct="1"/>
            <a:r>
              <a:rPr lang="fr-CA" sz="2400" dirty="0">
                <a:latin typeface="Arial" charset="0"/>
                <a:ea typeface="ＭＳ Ｐゴシック" charset="0"/>
                <a:cs typeface="ＭＳ Ｐゴシック" charset="0"/>
              </a:rPr>
              <a:t>Substance à l</a:t>
            </a:r>
            <a:r>
              <a:rPr lang="ja-JP" altLang="fr-CA" sz="2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2400" dirty="0">
                <a:latin typeface="Arial" charset="0"/>
                <a:ea typeface="ＭＳ Ｐゴシック" charset="0"/>
                <a:cs typeface="ＭＳ Ｐゴシック" charset="0"/>
              </a:rPr>
              <a:t>intérieur du noyau et contenant de l</a:t>
            </a:r>
            <a:r>
              <a:rPr lang="ja-JP" altLang="fr-CA" sz="2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2400" dirty="0">
                <a:latin typeface="Arial" charset="0"/>
                <a:ea typeface="ＭＳ Ｐゴシック" charset="0"/>
                <a:cs typeface="ＭＳ Ｐゴシック" charset="0"/>
              </a:rPr>
              <a:t>ADN et des protéines</a:t>
            </a:r>
          </a:p>
        </p:txBody>
      </p:sp>
      <p:pic>
        <p:nvPicPr>
          <p:cNvPr id="33796" name="Picture 5" descr="http://svt.premiere.s.free.fr/images/2morpho/chromosome(color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9918"/>
            <a:ext cx="4505325" cy="488632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Line 6"/>
          <p:cNvSpPr>
            <a:spLocks noChangeShapeType="1"/>
          </p:cNvSpPr>
          <p:nvPr/>
        </p:nvSpPr>
        <p:spPr bwMode="auto">
          <a:xfrm flipH="1">
            <a:off x="3924598" y="4164178"/>
            <a:ext cx="20875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6012160" y="3966369"/>
            <a:ext cx="2808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sz="1800" b="1" dirty="0"/>
              <a:t>Chromatine</a:t>
            </a:r>
            <a:r>
              <a:rPr lang="fr-CA" sz="1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heat field design template">
  <a:themeElements>
    <a:clrScheme name="Wheat field design template 11">
      <a:dk1>
        <a:srgbClr val="1C1C1C"/>
      </a:dk1>
      <a:lt1>
        <a:srgbClr val="523E26"/>
      </a:lt1>
      <a:dk2>
        <a:srgbClr val="654A1D"/>
      </a:dk2>
      <a:lt2>
        <a:srgbClr val="2D2015"/>
      </a:lt2>
      <a:accent1>
        <a:srgbClr val="B1A59D"/>
      </a:accent1>
      <a:accent2>
        <a:srgbClr val="8F5F2F"/>
      </a:accent2>
      <a:accent3>
        <a:srgbClr val="B3AFAC"/>
      </a:accent3>
      <a:accent4>
        <a:srgbClr val="161616"/>
      </a:accent4>
      <a:accent5>
        <a:srgbClr val="D5CFCC"/>
      </a:accent5>
      <a:accent6>
        <a:srgbClr val="81552A"/>
      </a:accent6>
      <a:hlink>
        <a:srgbClr val="F4D700"/>
      </a:hlink>
      <a:folHlink>
        <a:srgbClr val="E7EBEB"/>
      </a:folHlink>
    </a:clrScheme>
    <a:fontScheme name="Wheat field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Wheat field desig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field design template 2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CC9900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B98A00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field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field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C5B3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field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field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D4D4D4"/>
        </a:accent6>
        <a:hlink>
          <a:srgbClr val="CC6600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field design template 7">
        <a:dk1>
          <a:srgbClr val="361B00"/>
        </a:dk1>
        <a:lt1>
          <a:srgbClr val="000099"/>
        </a:lt1>
        <a:dk2>
          <a:srgbClr val="333333"/>
        </a:dk2>
        <a:lt2>
          <a:srgbClr val="003366"/>
        </a:lt2>
        <a:accent1>
          <a:srgbClr val="3366CC"/>
        </a:accent1>
        <a:accent2>
          <a:srgbClr val="F09A00"/>
        </a:accent2>
        <a:accent3>
          <a:srgbClr val="AAAACA"/>
        </a:accent3>
        <a:accent4>
          <a:srgbClr val="2D1500"/>
        </a:accent4>
        <a:accent5>
          <a:srgbClr val="ADB8E2"/>
        </a:accent5>
        <a:accent6>
          <a:srgbClr val="D98B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field design template 8">
        <a:dk1>
          <a:srgbClr val="926C00"/>
        </a:dk1>
        <a:lt1>
          <a:srgbClr val="686B5D"/>
        </a:lt1>
        <a:dk2>
          <a:srgbClr val="4D4D4D"/>
        </a:dk2>
        <a:lt2>
          <a:srgbClr val="777777"/>
        </a:lt2>
        <a:accent1>
          <a:srgbClr val="B2B2B2"/>
        </a:accent1>
        <a:accent2>
          <a:srgbClr val="809EA8"/>
        </a:accent2>
        <a:accent3>
          <a:srgbClr val="B9BAB6"/>
        </a:accent3>
        <a:accent4>
          <a:srgbClr val="7C5B00"/>
        </a:accent4>
        <a:accent5>
          <a:srgbClr val="D5D5D5"/>
        </a:accent5>
        <a:accent6>
          <a:srgbClr val="738F98"/>
        </a:accent6>
        <a:hlink>
          <a:srgbClr val="FFCC66"/>
        </a:hlink>
        <a:folHlink>
          <a:srgbClr val="F7F3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field design template 9">
        <a:dk1>
          <a:srgbClr val="005A58"/>
        </a:dk1>
        <a:lt1>
          <a:srgbClr val="CC9900"/>
        </a:lt1>
        <a:dk2>
          <a:srgbClr val="008080"/>
        </a:dk2>
        <a:lt2>
          <a:srgbClr val="006666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AE8200"/>
        </a:accent4>
        <a:accent5>
          <a:srgbClr val="AAB8B7"/>
        </a:accent5>
        <a:accent6>
          <a:srgbClr val="6264B4"/>
        </a:accent6>
        <a:hlink>
          <a:srgbClr val="FFC41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eat field design template 10">
        <a:dk1>
          <a:srgbClr val="5C1F00"/>
        </a:dk1>
        <a:lt1>
          <a:srgbClr val="111111"/>
        </a:lt1>
        <a:dk2>
          <a:srgbClr val="800000"/>
        </a:dk2>
        <a:lt2>
          <a:srgbClr val="663300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0D0D0D"/>
        </a:accent4>
        <a:accent5>
          <a:srgbClr val="E2ADAA"/>
        </a:accent5>
        <a:accent6>
          <a:srgbClr val="AC6D56"/>
        </a:accent6>
        <a:hlink>
          <a:srgbClr val="FFCC66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eat field design template 11">
        <a:dk1>
          <a:srgbClr val="1C1C1C"/>
        </a:dk1>
        <a:lt1>
          <a:srgbClr val="523E26"/>
        </a:lt1>
        <a:dk2>
          <a:srgbClr val="654A1D"/>
        </a:dk2>
        <a:lt2>
          <a:srgbClr val="2D2015"/>
        </a:lt2>
        <a:accent1>
          <a:srgbClr val="B1A59D"/>
        </a:accent1>
        <a:accent2>
          <a:srgbClr val="8F5F2F"/>
        </a:accent2>
        <a:accent3>
          <a:srgbClr val="B3AFAC"/>
        </a:accent3>
        <a:accent4>
          <a:srgbClr val="161616"/>
        </a:accent4>
        <a:accent5>
          <a:srgbClr val="D5CFCC"/>
        </a:accent5>
        <a:accent6>
          <a:srgbClr val="81552A"/>
        </a:accent6>
        <a:hlink>
          <a:srgbClr val="F4D700"/>
        </a:hlink>
        <a:folHlink>
          <a:srgbClr val="E7EB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Writing close-up design template</Template>
  <TotalTime>1138</TotalTime>
  <Words>462</Words>
  <Application>Microsoft Office PowerPoint</Application>
  <PresentationFormat>On-screen Show (4:3)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Arial Black</vt:lpstr>
      <vt:lpstr>Times New Roman</vt:lpstr>
      <vt:lpstr>Wingdings</vt:lpstr>
      <vt:lpstr>WritingDesignTemplate</vt:lpstr>
      <vt:lpstr>Wheat field design template</vt:lpstr>
      <vt:lpstr>Le noyau : le centre de commande de la cellule</vt:lpstr>
      <vt:lpstr>Comment êtes-vous devenus  vous-mêmes?</vt:lpstr>
      <vt:lpstr>L’information génétique</vt:lpstr>
      <vt:lpstr>(ADN)</vt:lpstr>
      <vt:lpstr>PowerPoint Presentation</vt:lpstr>
      <vt:lpstr>L’arrangement des bases dans l’ADN</vt:lpstr>
      <vt:lpstr>Les gènes </vt:lpstr>
      <vt:lpstr>Des gènes dans un chromosome</vt:lpstr>
      <vt:lpstr>Chromatine  </vt:lpstr>
      <vt:lpstr>Chromosomes</vt:lpstr>
      <vt:lpstr>Les chromosomes d’une cellule humaine</vt:lpstr>
      <vt:lpstr>L’emballage de l’ADN dans un chromosome</vt:lpstr>
      <vt:lpstr>La synthèse protéique</vt:lpstr>
      <vt:lpstr>Question de révision</vt:lpstr>
      <vt:lpstr>Questions de révision</vt:lpstr>
      <vt:lpstr>Récapitulons!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noyau : le centre de commande de la cellule</dc:title>
  <dc:creator>Kevin Yapps</dc:creator>
  <cp:lastModifiedBy>Jeff O'Keefe</cp:lastModifiedBy>
  <cp:revision>59</cp:revision>
  <dcterms:created xsi:type="dcterms:W3CDTF">2007-10-15T12:13:47Z</dcterms:created>
  <dcterms:modified xsi:type="dcterms:W3CDTF">2019-02-24T21:32:42Z</dcterms:modified>
</cp:coreProperties>
</file>