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</p:sldMasterIdLst>
  <p:sldIdLst>
    <p:sldId id="256" r:id="rId3"/>
    <p:sldId id="257" r:id="rId4"/>
    <p:sldId id="261" r:id="rId5"/>
    <p:sldId id="262" r:id="rId6"/>
    <p:sldId id="263" r:id="rId7"/>
    <p:sldId id="268" r:id="rId8"/>
    <p:sldId id="269" r:id="rId9"/>
    <p:sldId id="264" r:id="rId10"/>
    <p:sldId id="265" r:id="rId11"/>
    <p:sldId id="267" r:id="rId12"/>
    <p:sldId id="270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D55D"/>
    <a:srgbClr val="CC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962400"/>
            <a:ext cx="56388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486400"/>
            <a:ext cx="5638800" cy="609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F3C453-63F8-0E4B-9046-AD57A93CD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60FEE-A8C7-D94A-9AAD-C50736BFA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5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C35A4-8D31-7248-9847-0B91E1415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2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13557-3EC7-8648-A3F7-78D195DA8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288C9-C61E-DF47-B906-C7B1DC452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4F56F-8210-C147-BE63-8A48366C5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801CF-2E89-834C-B95E-4BB6568C6E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9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7CBE2-E77E-A64B-9804-2BEC482D9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A3D52-14EE-3E44-AFDC-B23F05626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3EDE7-D4D6-E943-A543-9000B8052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4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0488"/>
            <a:ext cx="2038350" cy="58531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5962650" cy="585311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9D0B-094F-9046-8E3E-5A38997E2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0488"/>
            <a:ext cx="601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A40343-8ADE-A04D-8BDF-65D2D2A114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8964613" cy="1295400"/>
          </a:xfrm>
        </p:spPr>
        <p:txBody>
          <a:bodyPr/>
          <a:lstStyle/>
          <a:p>
            <a:pPr marL="762000" indent="-762000" eaLnBrk="1" hangingPunct="1"/>
            <a:r>
              <a:rPr lang="fr-CA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noyau : le centre de commande de la cellule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Les chromosomes d</a:t>
            </a:r>
            <a:r>
              <a:rPr lang="ja-JP" alt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une cellule humaine</a:t>
            </a:r>
          </a:p>
        </p:txBody>
      </p:sp>
      <p:pic>
        <p:nvPicPr>
          <p:cNvPr id="36867" name="Picture 5" descr="http://www.mun.ca/biology/scarr/F14-10_FISH_chrom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71060" cy="43575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611505"/>
            <a:ext cx="88569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Caryotype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photomicrographique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permettant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représenter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taille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chromosomes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0489"/>
            <a:ext cx="6019800" cy="818232"/>
          </a:xfrm>
        </p:spPr>
        <p:txBody>
          <a:bodyPr/>
          <a:lstStyle/>
          <a:p>
            <a:r>
              <a:rPr lang="en-CA" dirty="0" err="1" smtClean="0"/>
              <a:t>Récapitulons</a:t>
            </a:r>
            <a:r>
              <a:rPr lang="en-CA" dirty="0" smtClean="0"/>
              <a:t>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 t="13522" r="5642" b="61291"/>
          <a:stretch/>
        </p:blipFill>
        <p:spPr bwMode="auto">
          <a:xfrm>
            <a:off x="118052" y="836712"/>
            <a:ext cx="8856319" cy="30963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82" y="3933056"/>
            <a:ext cx="895428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fr-CA" sz="2500" b="1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ADN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contient l</a:t>
            </a:r>
            <a:r>
              <a:rPr lang="fr-CA" sz="2500" u="sng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’		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fr-CA" sz="2500" u="sng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		,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composé </a:t>
            </a:r>
            <a:r>
              <a:rPr lang="fr-CA" sz="2500" kern="0" dirty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 sucre, de phosphate, et de bases 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azotées. </a:t>
            </a:r>
            <a:r>
              <a:rPr lang="fr-CA" sz="2500" kern="0" dirty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 à T et  C à G</a:t>
            </a:r>
            <a:endParaRPr lang="en-CA" sz="2500" kern="0" dirty="0">
              <a:solidFill>
                <a:srgbClr val="1C1C1C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CA" sz="2500" b="1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Chromatine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</a:t>
            </a:r>
            <a:r>
              <a:rPr lang="fr-CA" sz="2500" u="sng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								</a:t>
            </a:r>
            <a:endParaRPr lang="en-CA" sz="2500" kern="0" dirty="0">
              <a:solidFill>
                <a:srgbClr val="1C1C1C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CA" sz="2500" b="1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Chromosome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de la </a:t>
            </a:r>
            <a:r>
              <a:rPr lang="fr-CA" sz="2500" u="sng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				</a:t>
            </a:r>
            <a:r>
              <a:rPr lang="fr-CA" sz="2500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enroulée.</a:t>
            </a:r>
            <a:endParaRPr lang="en-CA" sz="2500" kern="0" dirty="0">
              <a:solidFill>
                <a:srgbClr val="1C1C1C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fr-CA" sz="2500" b="1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Gènes</a:t>
            </a:r>
            <a:r>
              <a:rPr lang="fr-CA" sz="2500" kern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, des </a:t>
            </a:r>
            <a:r>
              <a:rPr lang="fr-CA" sz="2500" u="sng" kern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				</a:t>
            </a:r>
            <a:r>
              <a:rPr lang="fr-CA" sz="2500" kern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d’</a:t>
            </a:r>
            <a:r>
              <a:rPr lang="fr-CA" sz="2500" u="sng" kern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		</a:t>
            </a:r>
            <a:r>
              <a:rPr lang="fr-CA" sz="2500" kern="0" smtClean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fr-CA" sz="2500" kern="0" dirty="0">
                <a:solidFill>
                  <a:srgbClr val="1C1C1C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qui contiennent l’information pour fabriquer des protéines</a:t>
            </a:r>
            <a:r>
              <a:rPr lang="fr-CA" sz="3200" kern="0" dirty="0">
                <a:solidFill>
                  <a:srgbClr val="1C1C1C"/>
                </a:solidFill>
                <a:latin typeface="Arial"/>
                <a:ea typeface="ＭＳ Ｐゴシック" charset="-128"/>
              </a:rPr>
              <a:t>.</a:t>
            </a:r>
            <a:endParaRPr lang="en-CA" sz="3200" kern="0" dirty="0">
              <a:solidFill>
                <a:srgbClr val="1C1C1C"/>
              </a:solidFill>
              <a:latin typeface="Arial"/>
              <a:ea typeface="ＭＳ Ｐゴシック" charset="-128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66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2515" y="88059"/>
            <a:ext cx="6589940" cy="1036685"/>
          </a:xfrm>
        </p:spPr>
        <p:txBody>
          <a:bodyPr/>
          <a:lstStyle/>
          <a:p>
            <a:pPr eaLnBrk="1" hangingPunct="1"/>
            <a:r>
              <a:rPr lang="fr-CA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Comment est-ce que vous avez devenus vous-mêmes?</a:t>
            </a:r>
            <a:endParaRPr lang="fr-CA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5" descr="http://www.fredcamper.com/PF/Friedrich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02929"/>
            <a:ext cx="2911407" cy="221341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5767" y="3461937"/>
            <a:ext cx="14590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zygote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http://www.ac-grenoble.fr/ecole.michelet.valence/CDlavie/images/embry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44" y="1202929"/>
            <a:ext cx="3506179" cy="221341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1447" y="3416345"/>
            <a:ext cx="16625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L’embryon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http://www.lyc-luynes.ac-aix-marseille.fr/activites/tpe/stress_foetus/images/foetus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5" y="3903000"/>
            <a:ext cx="2769339" cy="239563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0839" y="6243443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fœtus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http://www.parasolder.com/images/be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2" y="3844059"/>
            <a:ext cx="3327960" cy="25319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6687" y="6298636"/>
            <a:ext cx="20120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nourrisson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39256" y="1863211"/>
            <a:ext cx="720080" cy="89285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49974" y="4663593"/>
            <a:ext cx="720080" cy="89285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937553">
            <a:off x="3930218" y="3231132"/>
            <a:ext cx="1207473" cy="89285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0488"/>
            <a:ext cx="6301680" cy="1190625"/>
          </a:xfrm>
        </p:spPr>
        <p:txBody>
          <a:bodyPr/>
          <a:lstStyle/>
          <a:p>
            <a:pPr algn="ctr" eaLnBrk="1" hangingPunct="1"/>
            <a:r>
              <a:rPr lang="fr-CA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						 </a:t>
            </a:r>
            <a:r>
              <a:rPr lang="fr-CA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fr-CA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fr-CA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(ADN)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07288" cy="50097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biologique en forme de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 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               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qui est présente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dans le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cellulaire et contenant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 l’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  <a:endParaRPr lang="fr-CA" sz="2500" u="sng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Composé de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 </a:t>
            </a:r>
            <a:r>
              <a:rPr lang="fr-CA" sz="2500" u="sng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et de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quatre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500" u="sng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		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différentes,</a:t>
            </a:r>
            <a:endParaRPr lang="fr-CA" sz="25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guanine, G</a:t>
            </a:r>
            <a:endParaRPr lang="fr-CA" sz="25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cytosine, C</a:t>
            </a:r>
            <a:endParaRPr lang="fr-CA" sz="25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</a:t>
            </a:r>
            <a:r>
              <a:rPr lang="en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adénine, A</a:t>
            </a:r>
            <a:endParaRPr lang="fr-CA" sz="25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thymine, T</a:t>
            </a:r>
            <a:endParaRPr lang="fr-CA" sz="25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354905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est transmise de génération en génération durant la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endParaRPr lang="fr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8" name="Picture 5" descr="http://www.ogm.gouv.qc.ca/images/img_a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arrangement des bases dans l</a:t>
            </a:r>
            <a:r>
              <a:rPr lang="ja-JP" alt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ADN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se joint toujours à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.</a:t>
            </a:r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se joint toujours à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.</a:t>
            </a:r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5" descr="http://www.ac-rennes.fr/pedagogie/svt/cartelec/cartelec_lyc/premiere_s/vegetal/adn/adn_fr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7" y="2386454"/>
            <a:ext cx="64817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379369" y="5087652"/>
            <a:ext cx="1296144" cy="288032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47809" y="500507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type de </a:t>
            </a:r>
            <a:r>
              <a:rPr lang="en-US" dirty="0" err="1" smtClean="0"/>
              <a:t>sucre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89950" y="4931242"/>
            <a:ext cx="1846546" cy="504056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2" idx="5"/>
            <a:endCxn id="4" idx="3"/>
          </p:cNvCxnSpPr>
          <p:nvPr/>
        </p:nvCxnSpPr>
        <p:spPr>
          <a:xfrm rot="16200000" flipH="1">
            <a:off x="6959044" y="4860155"/>
            <a:ext cx="27978" cy="974673"/>
          </a:xfrm>
          <a:prstGeom prst="curvedConnector3">
            <a:avLst>
              <a:gd name="adj1" fmla="val 1180910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2"/>
          </p:cNvCxnSpPr>
          <p:nvPr/>
        </p:nvCxnSpPr>
        <p:spPr>
          <a:xfrm>
            <a:off x="5091337" y="5231668"/>
            <a:ext cx="288032" cy="0"/>
          </a:xfrm>
          <a:prstGeom prst="straightConnector1">
            <a:avLst/>
          </a:prstGeom>
          <a:ln w="12700"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26539" y="4780682"/>
            <a:ext cx="1800200" cy="279934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54038" y="4024959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Phosphate, 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99659" y="3921978"/>
            <a:ext cx="2136837" cy="496655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11" idx="5"/>
            <a:endCxn id="13" idx="3"/>
          </p:cNvCxnSpPr>
          <p:nvPr/>
        </p:nvCxnSpPr>
        <p:spPr>
          <a:xfrm rot="5400000" flipH="1" flipV="1">
            <a:off x="6700988" y="4508018"/>
            <a:ext cx="673721" cy="349486"/>
          </a:xfrm>
          <a:prstGeom prst="curvedConnector3">
            <a:avLst>
              <a:gd name="adj1" fmla="val -40016"/>
            </a:avLst>
          </a:prstGeom>
          <a:ln w="12700"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rved Down Arrow 17"/>
          <p:cNvSpPr/>
          <p:nvPr/>
        </p:nvSpPr>
        <p:spPr>
          <a:xfrm>
            <a:off x="5173774" y="4710633"/>
            <a:ext cx="380628" cy="139998"/>
          </a:xfrm>
          <a:prstGeom prst="curved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66678" y="2531914"/>
            <a:ext cx="2655792" cy="2088232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025064" y="213285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Les </a:t>
            </a:r>
            <a:r>
              <a:rPr lang="en-CA" u="sng" dirty="0"/>
              <a:t> </a:t>
            </a:r>
            <a:r>
              <a:rPr lang="en-CA" u="sng" dirty="0" smtClean="0"/>
              <a:t>          </a:t>
            </a:r>
            <a:r>
              <a:rPr lang="en-CA" dirty="0" smtClean="0"/>
              <a:t> </a:t>
            </a:r>
            <a:r>
              <a:rPr lang="en-CA" u="sng" dirty="0" smtClean="0"/>
              <a:t>          .</a:t>
            </a:r>
            <a:endParaRPr lang="en-CA" dirty="0"/>
          </a:p>
        </p:txBody>
      </p:sp>
      <p:cxnSp>
        <p:nvCxnSpPr>
          <p:cNvPr id="14" name="Curved Connector 13"/>
          <p:cNvCxnSpPr>
            <a:stCxn id="5" idx="7"/>
            <a:endCxn id="21" idx="3"/>
          </p:cNvCxnSpPr>
          <p:nvPr/>
        </p:nvCxnSpPr>
        <p:spPr>
          <a:xfrm rot="5400000" flipH="1" flipV="1">
            <a:off x="6687963" y="2307235"/>
            <a:ext cx="276068" cy="784918"/>
          </a:xfrm>
          <a:prstGeom prst="curvedConnector5">
            <a:avLst>
              <a:gd name="adj1" fmla="val 82806"/>
              <a:gd name="adj2" fmla="val 54468"/>
              <a:gd name="adj3" fmla="val 17194"/>
            </a:avLst>
          </a:prstGeom>
          <a:ln w="12700">
            <a:solidFill>
              <a:srgbClr val="00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899659" y="2069959"/>
            <a:ext cx="2176883" cy="576064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1" grpId="0" animBg="1"/>
      <p:bldP spid="12" grpId="0"/>
      <p:bldP spid="13" grpId="0" animBg="1"/>
      <p:bldP spid="18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Les gènes</a:t>
            </a: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fr-CA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</a:br>
            <a:endParaRPr lang="fr-CA"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Sont de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petits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ja-JP" altLang="fr-CA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altLang="ja-JP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altLang="ja-JP" u="sng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situés à des endroits spécifiques sur un </a:t>
            </a:r>
          </a:p>
          <a:p>
            <a:pPr marL="0" indent="0" eaLnBrk="1" hangingPunct="1">
              <a:buNone/>
            </a:pP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  </a:t>
            </a:r>
            <a:r>
              <a:rPr lang="fr-CA" u="sng" dirty="0" smtClean="0">
                <a:solidFill>
                  <a:srgbClr val="FFD55D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fr-CA" u="sng" dirty="0">
              <a:solidFill>
                <a:srgbClr val="FFD55D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Contiennent l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information nécessaire pour fabriquer 90 000 à 100 000 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</a:t>
            </a:r>
            <a:r>
              <a:rPr lang="fr-CA" u="sng" dirty="0" smtClean="0">
                <a:solidFill>
                  <a:srgbClr val="FFD55D"/>
                </a:solidFill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différentes utilisées par les cellules</a:t>
            </a:r>
          </a:p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Chaque chromosome contient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des</a:t>
            </a:r>
          </a:p>
          <a:p>
            <a:pPr marL="0" indent="0" eaLnBrk="1" hangingPunct="1">
              <a:buNone/>
            </a:pP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</a:t>
            </a:r>
            <a:r>
              <a:rPr lang="fr-CA" u="sng" dirty="0" smtClean="0">
                <a:solidFill>
                  <a:srgbClr val="FFD55D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fr-CA" dirty="0">
              <a:solidFill>
                <a:srgbClr val="FFD55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Des </a:t>
            </a:r>
            <a:r>
              <a:rPr lang="en-US" dirty="0" err="1" smtClean="0">
                <a:latin typeface="Arial Black" charset="0"/>
                <a:ea typeface="ＭＳ Ｐゴシック" charset="0"/>
                <a:cs typeface="ＭＳ Ｐゴシック" charset="0"/>
              </a:rPr>
              <a:t>gènes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6" name="Picture 5" descr="http://www.elfe-asso.fr/images/medical/genetique/chromosome_g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538127" cy="54351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Chromatine</a:t>
            </a:r>
            <a:r>
              <a:rPr lang="fr-CA" b="1" i="1" u="sng" dirty="0"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endParaRPr lang="fr-CA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125538"/>
            <a:ext cx="8568183" cy="4572000"/>
          </a:xfrm>
        </p:spPr>
        <p:txBody>
          <a:bodyPr/>
          <a:lstStyle/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Substance à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intérieur du noyau et contenant de l</a:t>
            </a:r>
            <a:r>
              <a:rPr lang="ja-JP" altLang="fr-CA" sz="2400" dirty="0" smtClean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altLang="ja-JP" sz="2400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altLang="ja-JP" sz="2400" u="sng" dirty="0" smtClean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fr-CA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et des </a:t>
            </a:r>
            <a:r>
              <a:rPr lang="fr-CA" sz="2400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2400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     .</a:t>
            </a:r>
            <a:endParaRPr lang="fr-CA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6" name="Picture 5" descr="http://svt.premiere.s.free.fr/images/2morpho/chromosome(colo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1" y="1971675"/>
            <a:ext cx="4389692" cy="476091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Line 6"/>
          <p:cNvSpPr>
            <a:spLocks noChangeShapeType="1"/>
          </p:cNvSpPr>
          <p:nvPr/>
        </p:nvSpPr>
        <p:spPr bwMode="auto">
          <a:xfrm flipH="1">
            <a:off x="3924598" y="4164178"/>
            <a:ext cx="20875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012160" y="3966369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 dirty="0"/>
              <a:t>Chromatine</a:t>
            </a:r>
            <a:r>
              <a:rPr lang="fr-CA" sz="18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6096" y="4352131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image se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la page 128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Sciences 9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Colombie-Britannique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4333081"/>
            <a:ext cx="3528368" cy="165026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Curved Connector 4"/>
          <p:cNvCxnSpPr>
            <a:stCxn id="3" idx="1"/>
            <a:endCxn id="33796" idx="3"/>
          </p:cNvCxnSpPr>
          <p:nvPr/>
        </p:nvCxnSpPr>
        <p:spPr>
          <a:xfrm rot="10800000">
            <a:off x="4760614" y="4352132"/>
            <a:ext cx="531467" cy="806082"/>
          </a:xfrm>
          <a:prstGeom prst="curvedConnector3">
            <a:avLst/>
          </a:prstGeom>
          <a:ln w="12700">
            <a:solidFill>
              <a:srgbClr val="00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Chromosomes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Structure ayant la forme de filament présente dans le noyau cellulaire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et </a:t>
            </a:r>
            <a:endParaRPr lang="fr-CA" u="sng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 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             .</a:t>
            </a:r>
            <a:endParaRPr lang="fr-CA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La majorité des cellules humaines possèdent 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chromosomes arrangés en 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paires</a:t>
            </a:r>
          </a:p>
          <a:p>
            <a:pPr eaLnBrk="1" hangingPunct="1"/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Une des 46 paires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détermine le sexe, soit paire 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chez l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homme et </a:t>
            </a:r>
            <a:r>
              <a:rPr lang="fr-CA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fr-CA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chez la femme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eat field design template">
  <a:themeElements>
    <a:clrScheme name="Wheat field design template 11">
      <a:dk1>
        <a:srgbClr val="1C1C1C"/>
      </a:dk1>
      <a:lt1>
        <a:srgbClr val="523E26"/>
      </a:lt1>
      <a:dk2>
        <a:srgbClr val="654A1D"/>
      </a:dk2>
      <a:lt2>
        <a:srgbClr val="2D2015"/>
      </a:lt2>
      <a:accent1>
        <a:srgbClr val="B1A59D"/>
      </a:accent1>
      <a:accent2>
        <a:srgbClr val="8F5F2F"/>
      </a:accent2>
      <a:accent3>
        <a:srgbClr val="B3AFAC"/>
      </a:accent3>
      <a:accent4>
        <a:srgbClr val="161616"/>
      </a:accent4>
      <a:accent5>
        <a:srgbClr val="D5CFCC"/>
      </a:accent5>
      <a:accent6>
        <a:srgbClr val="81552A"/>
      </a:accent6>
      <a:hlink>
        <a:srgbClr val="F4D700"/>
      </a:hlink>
      <a:folHlink>
        <a:srgbClr val="E7EBEB"/>
      </a:folHlink>
    </a:clrScheme>
    <a:fontScheme name="Wheat fiel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eat field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CC9900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B98A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5B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D4D4D4"/>
        </a:accent6>
        <a:hlink>
          <a:srgbClr val="CC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7">
        <a:dk1>
          <a:srgbClr val="361B00"/>
        </a:dk1>
        <a:lt1>
          <a:srgbClr val="000099"/>
        </a:lt1>
        <a:dk2>
          <a:srgbClr val="333333"/>
        </a:dk2>
        <a:lt2>
          <a:srgbClr val="003366"/>
        </a:lt2>
        <a:accent1>
          <a:srgbClr val="3366CC"/>
        </a:accent1>
        <a:accent2>
          <a:srgbClr val="F09A00"/>
        </a:accent2>
        <a:accent3>
          <a:srgbClr val="AAAACA"/>
        </a:accent3>
        <a:accent4>
          <a:srgbClr val="2D1500"/>
        </a:accent4>
        <a:accent5>
          <a:srgbClr val="ADB8E2"/>
        </a:accent5>
        <a:accent6>
          <a:srgbClr val="D98B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8">
        <a:dk1>
          <a:srgbClr val="926C00"/>
        </a:dk1>
        <a:lt1>
          <a:srgbClr val="686B5D"/>
        </a:lt1>
        <a:dk2>
          <a:srgbClr val="4D4D4D"/>
        </a:dk2>
        <a:lt2>
          <a:srgbClr val="777777"/>
        </a:lt2>
        <a:accent1>
          <a:srgbClr val="B2B2B2"/>
        </a:accent1>
        <a:accent2>
          <a:srgbClr val="809EA8"/>
        </a:accent2>
        <a:accent3>
          <a:srgbClr val="B9BAB6"/>
        </a:accent3>
        <a:accent4>
          <a:srgbClr val="7C5B00"/>
        </a:accent4>
        <a:accent5>
          <a:srgbClr val="D5D5D5"/>
        </a:accent5>
        <a:accent6>
          <a:srgbClr val="738F98"/>
        </a:accent6>
        <a:hlink>
          <a:srgbClr val="FFCC66"/>
        </a:hlink>
        <a:folHlink>
          <a:srgbClr val="F7F3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field design template 9">
        <a:dk1>
          <a:srgbClr val="005A58"/>
        </a:dk1>
        <a:lt1>
          <a:srgbClr val="CC9900"/>
        </a:lt1>
        <a:dk2>
          <a:srgbClr val="008080"/>
        </a:dk2>
        <a:lt2>
          <a:srgbClr val="006666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AE8200"/>
        </a:accent4>
        <a:accent5>
          <a:srgbClr val="AAB8B7"/>
        </a:accent5>
        <a:accent6>
          <a:srgbClr val="6264B4"/>
        </a:accent6>
        <a:hlink>
          <a:srgbClr val="FFC41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0">
        <a:dk1>
          <a:srgbClr val="5C1F00"/>
        </a:dk1>
        <a:lt1>
          <a:srgbClr val="111111"/>
        </a:lt1>
        <a:dk2>
          <a:srgbClr val="800000"/>
        </a:dk2>
        <a:lt2>
          <a:srgbClr val="663300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0D0D0D"/>
        </a:accent4>
        <a:accent5>
          <a:srgbClr val="E2ADAA"/>
        </a:accent5>
        <a:accent6>
          <a:srgbClr val="AC6D56"/>
        </a:accent6>
        <a:hlink>
          <a:srgbClr val="FFCC66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field design template 11">
        <a:dk1>
          <a:srgbClr val="1C1C1C"/>
        </a:dk1>
        <a:lt1>
          <a:srgbClr val="523E26"/>
        </a:lt1>
        <a:dk2>
          <a:srgbClr val="654A1D"/>
        </a:dk2>
        <a:lt2>
          <a:srgbClr val="2D2015"/>
        </a:lt2>
        <a:accent1>
          <a:srgbClr val="B1A59D"/>
        </a:accent1>
        <a:accent2>
          <a:srgbClr val="8F5F2F"/>
        </a:accent2>
        <a:accent3>
          <a:srgbClr val="B3AFAC"/>
        </a:accent3>
        <a:accent4>
          <a:srgbClr val="161616"/>
        </a:accent4>
        <a:accent5>
          <a:srgbClr val="D5CFCC"/>
        </a:accent5>
        <a:accent6>
          <a:srgbClr val="81552A"/>
        </a:accent6>
        <a:hlink>
          <a:srgbClr val="F4D700"/>
        </a:hlink>
        <a:folHlink>
          <a:srgbClr val="E7EB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455</TotalTime>
  <Words>195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Black</vt:lpstr>
      <vt:lpstr>Times New Roman</vt:lpstr>
      <vt:lpstr>Wingdings</vt:lpstr>
      <vt:lpstr>WritingDesignTemplate</vt:lpstr>
      <vt:lpstr>Wheat field design template</vt:lpstr>
      <vt:lpstr>Le noyau : le centre de commande de la cellule</vt:lpstr>
      <vt:lpstr>Comment est-ce que vous avez devenus vous-mêmes?</vt:lpstr>
      <vt:lpstr>         (ADN)</vt:lpstr>
      <vt:lpstr>PowerPoint Presentation</vt:lpstr>
      <vt:lpstr>L’arrangement des bases dans l’ADN</vt:lpstr>
      <vt:lpstr>Les gènes </vt:lpstr>
      <vt:lpstr>Des gènes</vt:lpstr>
      <vt:lpstr>Chromatine </vt:lpstr>
      <vt:lpstr>Chromosomes</vt:lpstr>
      <vt:lpstr>Les chromosomes d’une cellule humaine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31</cp:revision>
  <dcterms:created xsi:type="dcterms:W3CDTF">2007-10-15T12:13:47Z</dcterms:created>
  <dcterms:modified xsi:type="dcterms:W3CDTF">2014-11-17T01:33:59Z</dcterms:modified>
</cp:coreProperties>
</file>