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sldIdLst>
    <p:sldId id="256" r:id="rId2"/>
    <p:sldId id="270" r:id="rId3"/>
    <p:sldId id="306" r:id="rId4"/>
    <p:sldId id="271" r:id="rId5"/>
    <p:sldId id="311" r:id="rId6"/>
    <p:sldId id="297" r:id="rId7"/>
    <p:sldId id="272" r:id="rId8"/>
    <p:sldId id="274" r:id="rId9"/>
    <p:sldId id="296" r:id="rId10"/>
    <p:sldId id="299" r:id="rId11"/>
    <p:sldId id="300" r:id="rId12"/>
    <p:sldId id="301" r:id="rId13"/>
    <p:sldId id="303" r:id="rId14"/>
    <p:sldId id="305" r:id="rId15"/>
    <p:sldId id="304" r:id="rId16"/>
    <p:sldId id="273" r:id="rId17"/>
    <p:sldId id="302" r:id="rId18"/>
    <p:sldId id="308" r:id="rId19"/>
    <p:sldId id="313" r:id="rId20"/>
    <p:sldId id="309" r:id="rId21"/>
    <p:sldId id="269" r:id="rId22"/>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FF996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8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0.png"/><Relationship Id="rId21" Type="http://schemas.openxmlformats.org/officeDocument/2006/relationships/image" Target="../media/image33.png"/><Relationship Id="rId7" Type="http://schemas.openxmlformats.org/officeDocument/2006/relationships/image" Target="../media/image19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0.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23.png"/><Relationship Id="rId5" Type="http://schemas.openxmlformats.org/officeDocument/2006/relationships/image" Target="../media/image170.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0.png"/><Relationship Id="rId9" Type="http://schemas.openxmlformats.org/officeDocument/2006/relationships/image" Target="../media/image210.png"/><Relationship Id="rId14" Type="http://schemas.openxmlformats.org/officeDocument/2006/relationships/image" Target="../media/image26.png"/><Relationship Id="rId22"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0.png"/><Relationship Id="rId7" Type="http://schemas.openxmlformats.org/officeDocument/2006/relationships/image" Target="../media/image600.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590.png"/><Relationship Id="rId11" Type="http://schemas.openxmlformats.org/officeDocument/2006/relationships/image" Target="../media/image64.png"/><Relationship Id="rId5" Type="http://schemas.openxmlformats.org/officeDocument/2006/relationships/image" Target="../media/image580.png"/><Relationship Id="rId10" Type="http://schemas.openxmlformats.org/officeDocument/2006/relationships/image" Target="../media/image63.png"/><Relationship Id="rId4" Type="http://schemas.openxmlformats.org/officeDocument/2006/relationships/image" Target="../media/image570.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marL="838200"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Les chiffres significatifs</a:t>
            </a:r>
          </a:p>
        </p:txBody>
      </p:sp>
      <p:sp>
        <p:nvSpPr>
          <p:cNvPr id="2" name="TextBox 1"/>
          <p:cNvSpPr txBox="1"/>
          <p:nvPr/>
        </p:nvSpPr>
        <p:spPr>
          <a:xfrm>
            <a:off x="3293442"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199"/>
            <a:ext cx="9289032" cy="8427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règles</a:t>
            </a:r>
            <a:r>
              <a:rPr lang="en-US" dirty="0">
                <a:solidFill>
                  <a:srgbClr val="003300"/>
                </a:solidFill>
                <a:latin typeface="Times New Roman" panose="02020603050405020304" pitchFamily="18" charset="0"/>
                <a:cs typeface="Times New Roman" panose="02020603050405020304" pitchFamily="18" charset="0"/>
              </a:rPr>
              <a:t> pour </a:t>
            </a:r>
            <a:r>
              <a:rPr lang="en-US" dirty="0" err="1">
                <a:solidFill>
                  <a:srgbClr val="003300"/>
                </a:solidFill>
                <a:latin typeface="Times New Roman" panose="02020603050405020304" pitchFamily="18" charset="0"/>
                <a:cs typeface="Times New Roman" panose="02020603050405020304" pitchFamily="18" charset="0"/>
              </a:rPr>
              <a:t>compter</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2267744" y="1666079"/>
            <a:ext cx="4752528"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Rectangle 61"/>
          <p:cNvSpPr/>
          <p:nvPr/>
        </p:nvSpPr>
        <p:spPr>
          <a:xfrm>
            <a:off x="3204978" y="3978165"/>
            <a:ext cx="4103326"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Content Placeholder 2"/>
          <p:cNvSpPr txBox="1">
            <a:spLocks/>
          </p:cNvSpPr>
          <p:nvPr/>
        </p:nvSpPr>
        <p:spPr bwMode="auto">
          <a:xfrm>
            <a:off x="92696" y="1588869"/>
            <a:ext cx="9051304" cy="46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#3 – </a:t>
            </a:r>
            <a:r>
              <a:rPr lang="fr-FR" sz="2700" kern="0" dirty="0">
                <a:solidFill>
                  <a:srgbClr val="000000"/>
                </a:solidFill>
                <a:latin typeface="Times New Roman" panose="02020603050405020304" pitchFamily="18" charset="0"/>
                <a:cs typeface="Times New Roman" panose="02020603050405020304" pitchFamily="18" charset="0"/>
              </a:rPr>
              <a:t>Les zéros situés au début d'un nombre ne sont pas significatifs.</a:t>
            </a:r>
            <a:endParaRPr lang="en-US" sz="2700" kern="0" dirty="0">
              <a:solidFill>
                <a:srgbClr val="000000"/>
              </a:solidFill>
            </a:endParaRPr>
          </a:p>
        </p:txBody>
      </p:sp>
      <p:sp>
        <p:nvSpPr>
          <p:cNvPr id="60" name="Content Placeholder 2"/>
          <p:cNvSpPr txBox="1">
            <a:spLocks/>
          </p:cNvSpPr>
          <p:nvPr/>
        </p:nvSpPr>
        <p:spPr bwMode="auto">
          <a:xfrm>
            <a:off x="61242" y="3916606"/>
            <a:ext cx="9051304" cy="131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#4 – On </a:t>
            </a:r>
            <a:r>
              <a:rPr lang="en-US" sz="2700" kern="0" dirty="0" err="1">
                <a:solidFill>
                  <a:srgbClr val="000000"/>
                </a:solidFill>
                <a:latin typeface="Times New Roman" panose="02020603050405020304" pitchFamily="18" charset="0"/>
                <a:cs typeface="Times New Roman" panose="02020603050405020304" pitchFamily="18" charset="0"/>
              </a:rPr>
              <a:t>dit</a:t>
            </a:r>
            <a:r>
              <a:rPr lang="en-US" sz="2700" kern="0" dirty="0">
                <a:solidFill>
                  <a:srgbClr val="000000"/>
                </a:solidFill>
                <a:latin typeface="Times New Roman" panose="02020603050405020304" pitchFamily="18" charset="0"/>
                <a:cs typeface="Times New Roman" panose="02020603050405020304" pitchFamily="18" charset="0"/>
              </a:rPr>
              <a:t> que les z</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ros</a:t>
            </a:r>
            <a:r>
              <a:rPr lang="en-US" sz="2700" kern="0" dirty="0">
                <a:solidFill>
                  <a:srgbClr val="000000"/>
                </a:solidFill>
                <a:latin typeface="Times New Roman" panose="02020603050405020304" pitchFamily="18" charset="0"/>
                <a:cs typeface="Times New Roman" panose="02020603050405020304" pitchFamily="18" charset="0"/>
              </a:rPr>
              <a:t> à la fin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SANS d</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cimal</a:t>
            </a:r>
            <a:r>
              <a:rPr lang="en-US" sz="2700" kern="0" dirty="0">
                <a:solidFill>
                  <a:srgbClr val="000000"/>
                </a:solidFill>
                <a:latin typeface="Times New Roman" panose="02020603050405020304" pitchFamily="18" charset="0"/>
                <a:cs typeface="Times New Roman" panose="02020603050405020304" pitchFamily="18" charset="0"/>
              </a:rPr>
              <a:t>, ne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pas </a:t>
            </a:r>
            <a:r>
              <a:rPr lang="en-US" sz="2700" kern="0" dirty="0" err="1">
                <a:solidFill>
                  <a:srgbClr val="000000"/>
                </a:solidFill>
                <a:latin typeface="Times New Roman" panose="02020603050405020304" pitchFamily="18" charset="0"/>
                <a:cs typeface="Times New Roman" panose="02020603050405020304" pitchFamily="18" charset="0"/>
              </a:rPr>
              <a:t>considérés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r>
              <a:rPr lang="en-US" sz="2700" kern="0" dirty="0">
                <a:solidFill>
                  <a:srgbClr val="000000"/>
                </a:solidFill>
                <a:latin typeface="Times New Roman" panose="02020603050405020304" pitchFamily="18" charset="0"/>
                <a:cs typeface="Times New Roman" panose="02020603050405020304" pitchFamily="18" charset="0"/>
              </a:rPr>
              <a:t>, on suppose </a:t>
            </a:r>
            <a:r>
              <a:rPr lang="en-US" sz="2700" kern="0" dirty="0" err="1">
                <a:solidFill>
                  <a:srgbClr val="000000"/>
                </a:solidFill>
                <a:latin typeface="Times New Roman" panose="02020603050405020304" pitchFamily="18" charset="0"/>
                <a:cs typeface="Times New Roman" panose="02020603050405020304" pitchFamily="18" charset="0"/>
              </a:rPr>
              <a:t>qu’ils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là</a:t>
            </a:r>
            <a:r>
              <a:rPr lang="en-US" sz="2700" kern="0" dirty="0">
                <a:solidFill>
                  <a:srgbClr val="000000"/>
                </a:solidFill>
                <a:latin typeface="Times New Roman" panose="02020603050405020304" pitchFamily="18" charset="0"/>
                <a:cs typeface="Times New Roman" panose="02020603050405020304" pitchFamily="18" charset="0"/>
              </a:rPr>
              <a:t> à cause d’un arrondissement. </a:t>
            </a:r>
            <a:endParaRPr lang="en-US" sz="2700" kern="0" dirty="0">
              <a:solidFill>
                <a:srgbClr val="000000"/>
              </a:solidFill>
            </a:endParaRPr>
          </a:p>
        </p:txBody>
      </p:sp>
      <p:sp>
        <p:nvSpPr>
          <p:cNvPr id="64" name="Content Placeholder 2"/>
          <p:cNvSpPr txBox="1">
            <a:spLocks/>
          </p:cNvSpPr>
          <p:nvPr/>
        </p:nvSpPr>
        <p:spPr bwMode="auto">
          <a:xfrm>
            <a:off x="58472" y="2341379"/>
            <a:ext cx="1916767"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0,018</a:t>
            </a:r>
            <a:endParaRPr lang="en-US" sz="6000" kern="0" dirty="0">
              <a:solidFill>
                <a:srgbClr val="003300"/>
              </a:solidFill>
            </a:endParaRPr>
          </a:p>
        </p:txBody>
      </p:sp>
      <p:sp>
        <p:nvSpPr>
          <p:cNvPr id="71" name="Content Placeholder 2"/>
          <p:cNvSpPr txBox="1">
            <a:spLocks/>
          </p:cNvSpPr>
          <p:nvPr/>
        </p:nvSpPr>
        <p:spPr bwMode="auto">
          <a:xfrm>
            <a:off x="1016857" y="3475011"/>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a:t>
            </a:r>
          </a:p>
        </p:txBody>
      </p:sp>
      <p:cxnSp>
        <p:nvCxnSpPr>
          <p:cNvPr id="13" name="Straight Arrow Connector 12"/>
          <p:cNvCxnSpPr>
            <a:stCxn id="71" idx="0"/>
          </p:cNvCxnSpPr>
          <p:nvPr/>
        </p:nvCxnSpPr>
        <p:spPr>
          <a:xfrm flipV="1">
            <a:off x="1161471" y="3191668"/>
            <a:ext cx="116016" cy="283343"/>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9" idx="0"/>
          </p:cNvCxnSpPr>
          <p:nvPr/>
        </p:nvCxnSpPr>
        <p:spPr>
          <a:xfrm flipH="1" flipV="1">
            <a:off x="1642113" y="3175869"/>
            <a:ext cx="87499" cy="299142"/>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Content Placeholder 2"/>
          <p:cNvSpPr txBox="1">
            <a:spLocks/>
          </p:cNvSpPr>
          <p:nvPr/>
        </p:nvSpPr>
        <p:spPr bwMode="auto">
          <a:xfrm>
            <a:off x="1584998" y="3475011"/>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2</a:t>
            </a:r>
          </a:p>
        </p:txBody>
      </p:sp>
      <p:sp>
        <p:nvSpPr>
          <p:cNvPr id="81" name="Content Placeholder 2"/>
          <p:cNvSpPr txBox="1">
            <a:spLocks/>
          </p:cNvSpPr>
          <p:nvPr/>
        </p:nvSpPr>
        <p:spPr bwMode="auto">
          <a:xfrm>
            <a:off x="2043750" y="2494773"/>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0,0129</a:t>
            </a:r>
          </a:p>
        </p:txBody>
      </p:sp>
      <p:sp>
        <p:nvSpPr>
          <p:cNvPr id="31" name="Right Arrow 30"/>
          <p:cNvSpPr/>
          <p:nvPr/>
        </p:nvSpPr>
        <p:spPr>
          <a:xfrm>
            <a:off x="4444117" y="2615818"/>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ontent Placeholder 2"/>
          <p:cNvSpPr txBox="1">
            <a:spLocks/>
          </p:cNvSpPr>
          <p:nvPr/>
        </p:nvSpPr>
        <p:spPr bwMode="auto">
          <a:xfrm>
            <a:off x="5076266" y="2494773"/>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3" name="Content Placeholder 2"/>
          <p:cNvSpPr txBox="1">
            <a:spLocks/>
          </p:cNvSpPr>
          <p:nvPr/>
        </p:nvSpPr>
        <p:spPr bwMode="auto">
          <a:xfrm>
            <a:off x="2043750" y="2968130"/>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0,100 399</a:t>
            </a:r>
          </a:p>
        </p:txBody>
      </p:sp>
      <p:sp>
        <p:nvSpPr>
          <p:cNvPr id="84" name="Right Arrow 83"/>
          <p:cNvSpPr/>
          <p:nvPr/>
        </p:nvSpPr>
        <p:spPr>
          <a:xfrm>
            <a:off x="4444117" y="3089175"/>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Content Placeholder 2"/>
          <p:cNvSpPr txBox="1">
            <a:spLocks/>
          </p:cNvSpPr>
          <p:nvPr/>
        </p:nvSpPr>
        <p:spPr bwMode="auto">
          <a:xfrm>
            <a:off x="5076266" y="2968130"/>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6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6" name="Content Placeholder 2"/>
          <p:cNvSpPr txBox="1">
            <a:spLocks/>
          </p:cNvSpPr>
          <p:nvPr/>
        </p:nvSpPr>
        <p:spPr bwMode="auto">
          <a:xfrm>
            <a:off x="2043750" y="3441487"/>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0,901</a:t>
            </a:r>
          </a:p>
        </p:txBody>
      </p:sp>
      <p:sp>
        <p:nvSpPr>
          <p:cNvPr id="87" name="Right Arrow 86"/>
          <p:cNvSpPr/>
          <p:nvPr/>
        </p:nvSpPr>
        <p:spPr>
          <a:xfrm>
            <a:off x="4444117" y="3562532"/>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ontent Placeholder 2"/>
          <p:cNvSpPr txBox="1">
            <a:spLocks/>
          </p:cNvSpPr>
          <p:nvPr/>
        </p:nvSpPr>
        <p:spPr bwMode="auto">
          <a:xfrm>
            <a:off x="5076266" y="3441487"/>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9" name="Content Placeholder 2"/>
          <p:cNvSpPr txBox="1">
            <a:spLocks/>
          </p:cNvSpPr>
          <p:nvPr/>
        </p:nvSpPr>
        <p:spPr bwMode="auto">
          <a:xfrm>
            <a:off x="321825" y="5037853"/>
            <a:ext cx="1440160"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800</a:t>
            </a:r>
            <a:endParaRPr lang="en-US" sz="6000" kern="0" dirty="0">
              <a:solidFill>
                <a:srgbClr val="003300"/>
              </a:solidFill>
            </a:endParaRPr>
          </a:p>
        </p:txBody>
      </p:sp>
      <p:sp>
        <p:nvSpPr>
          <p:cNvPr id="90" name="Content Placeholder 2"/>
          <p:cNvSpPr txBox="1">
            <a:spLocks/>
          </p:cNvSpPr>
          <p:nvPr/>
        </p:nvSpPr>
        <p:spPr bwMode="auto">
          <a:xfrm>
            <a:off x="268261" y="6209322"/>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a:t>
            </a:r>
          </a:p>
        </p:txBody>
      </p:sp>
      <p:cxnSp>
        <p:nvCxnSpPr>
          <p:cNvPr id="91" name="Straight Arrow Connector 90"/>
          <p:cNvCxnSpPr>
            <a:stCxn id="90" idx="0"/>
          </p:cNvCxnSpPr>
          <p:nvPr/>
        </p:nvCxnSpPr>
        <p:spPr>
          <a:xfrm flipV="1">
            <a:off x="412875" y="5910183"/>
            <a:ext cx="230472" cy="299139"/>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6" name="Content Placeholder 2"/>
          <p:cNvSpPr txBox="1">
            <a:spLocks/>
          </p:cNvSpPr>
          <p:nvPr/>
        </p:nvSpPr>
        <p:spPr bwMode="auto">
          <a:xfrm>
            <a:off x="2069496" y="5182837"/>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1 100 000</a:t>
            </a:r>
          </a:p>
        </p:txBody>
      </p:sp>
      <p:sp>
        <p:nvSpPr>
          <p:cNvPr id="97" name="Right Arrow 96"/>
          <p:cNvSpPr/>
          <p:nvPr/>
        </p:nvSpPr>
        <p:spPr>
          <a:xfrm>
            <a:off x="4469863" y="5303882"/>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Content Placeholder 2"/>
          <p:cNvSpPr txBox="1">
            <a:spLocks/>
          </p:cNvSpPr>
          <p:nvPr/>
        </p:nvSpPr>
        <p:spPr bwMode="auto">
          <a:xfrm>
            <a:off x="5102012" y="5182837"/>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99" name="Content Placeholder 2"/>
          <p:cNvSpPr txBox="1">
            <a:spLocks/>
          </p:cNvSpPr>
          <p:nvPr/>
        </p:nvSpPr>
        <p:spPr bwMode="auto">
          <a:xfrm>
            <a:off x="2069496" y="5656194"/>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100 000 00</a:t>
            </a:r>
          </a:p>
        </p:txBody>
      </p:sp>
      <p:sp>
        <p:nvSpPr>
          <p:cNvPr id="100" name="Right Arrow 99"/>
          <p:cNvSpPr/>
          <p:nvPr/>
        </p:nvSpPr>
        <p:spPr>
          <a:xfrm>
            <a:off x="4469863" y="5777239"/>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ontent Placeholder 2"/>
          <p:cNvSpPr txBox="1">
            <a:spLocks/>
          </p:cNvSpPr>
          <p:nvPr/>
        </p:nvSpPr>
        <p:spPr bwMode="auto">
          <a:xfrm>
            <a:off x="5102012" y="5656194"/>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102" name="Content Placeholder 2"/>
          <p:cNvSpPr txBox="1">
            <a:spLocks/>
          </p:cNvSpPr>
          <p:nvPr/>
        </p:nvSpPr>
        <p:spPr bwMode="auto">
          <a:xfrm>
            <a:off x="2069496" y="6129551"/>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121 000</a:t>
            </a:r>
          </a:p>
        </p:txBody>
      </p:sp>
      <p:sp>
        <p:nvSpPr>
          <p:cNvPr id="103" name="Right Arrow 102"/>
          <p:cNvSpPr/>
          <p:nvPr/>
        </p:nvSpPr>
        <p:spPr>
          <a:xfrm>
            <a:off x="4469863" y="6250596"/>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Content Placeholder 2"/>
          <p:cNvSpPr txBox="1">
            <a:spLocks/>
          </p:cNvSpPr>
          <p:nvPr/>
        </p:nvSpPr>
        <p:spPr bwMode="auto">
          <a:xfrm>
            <a:off x="5102012" y="6129551"/>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ppt_x"/>
                                          </p:val>
                                        </p:tav>
                                        <p:tav tm="100000">
                                          <p:val>
                                            <p:strVal val="#ppt_x"/>
                                          </p:val>
                                        </p:tav>
                                      </p:tavLst>
                                    </p:anim>
                                    <p:anim calcmode="lin" valueType="num">
                                      <p:cBhvr additive="base">
                                        <p:cTn id="30" dur="500" fill="hold"/>
                                        <p:tgtEl>
                                          <p:spTgt spid="8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ppt_x"/>
                                          </p:val>
                                        </p:tav>
                                        <p:tav tm="100000">
                                          <p:val>
                                            <p:strVal val="#ppt_x"/>
                                          </p:val>
                                        </p:tav>
                                      </p:tavLst>
                                    </p:anim>
                                    <p:anim calcmode="lin" valueType="num">
                                      <p:cBhvr additive="base">
                                        <p:cTn id="34" dur="500" fill="hold"/>
                                        <p:tgtEl>
                                          <p:spTgt spid="8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500" fill="hold"/>
                                        <p:tgtEl>
                                          <p:spTgt spid="86"/>
                                        </p:tgtEl>
                                        <p:attrNameLst>
                                          <p:attrName>ppt_x</p:attrName>
                                        </p:attrNameLst>
                                      </p:cBhvr>
                                      <p:tavLst>
                                        <p:tav tm="0">
                                          <p:val>
                                            <p:strVal val="#ppt_x"/>
                                          </p:val>
                                        </p:tav>
                                        <p:tav tm="100000">
                                          <p:val>
                                            <p:strVal val="#ppt_x"/>
                                          </p:val>
                                        </p:tav>
                                      </p:tavLst>
                                    </p:anim>
                                    <p:anim calcmode="lin" valueType="num">
                                      <p:cBhvr additive="base">
                                        <p:cTn id="3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additive="base">
                                        <p:cTn id="47" dur="500" fill="hold"/>
                                        <p:tgtEl>
                                          <p:spTgt spid="82"/>
                                        </p:tgtEl>
                                        <p:attrNameLst>
                                          <p:attrName>ppt_x</p:attrName>
                                        </p:attrNameLst>
                                      </p:cBhvr>
                                      <p:tavLst>
                                        <p:tav tm="0">
                                          <p:val>
                                            <p:strVal val="#ppt_x"/>
                                          </p:val>
                                        </p:tav>
                                        <p:tav tm="100000">
                                          <p:val>
                                            <p:strVal val="#ppt_x"/>
                                          </p:val>
                                        </p:tav>
                                      </p:tavLst>
                                    </p:anim>
                                    <p:anim calcmode="lin" valueType="num">
                                      <p:cBhvr additive="base">
                                        <p:cTn id="4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ppt_x"/>
                                          </p:val>
                                        </p:tav>
                                        <p:tav tm="100000">
                                          <p:val>
                                            <p:strVal val="#ppt_x"/>
                                          </p:val>
                                        </p:tav>
                                      </p:tavLst>
                                    </p:anim>
                                    <p:anim calcmode="lin" valueType="num">
                                      <p:cBhvr additive="base">
                                        <p:cTn id="54" dur="500" fill="hold"/>
                                        <p:tgtEl>
                                          <p:spTgt spid="8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ppt_x"/>
                                          </p:val>
                                        </p:tav>
                                        <p:tav tm="100000">
                                          <p:val>
                                            <p:strVal val="#ppt_x"/>
                                          </p:val>
                                        </p:tav>
                                      </p:tavLst>
                                    </p:anim>
                                    <p:anim calcmode="lin" valueType="num">
                                      <p:cBhvr additive="base">
                                        <p:cTn id="5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additive="base">
                                        <p:cTn id="63" dur="500" fill="hold"/>
                                        <p:tgtEl>
                                          <p:spTgt spid="87"/>
                                        </p:tgtEl>
                                        <p:attrNameLst>
                                          <p:attrName>ppt_x</p:attrName>
                                        </p:attrNameLst>
                                      </p:cBhvr>
                                      <p:tavLst>
                                        <p:tav tm="0">
                                          <p:val>
                                            <p:strVal val="#ppt_x"/>
                                          </p:val>
                                        </p:tav>
                                        <p:tav tm="100000">
                                          <p:val>
                                            <p:strVal val="#ppt_x"/>
                                          </p:val>
                                        </p:tav>
                                      </p:tavLst>
                                    </p:anim>
                                    <p:anim calcmode="lin" valueType="num">
                                      <p:cBhvr additive="base">
                                        <p:cTn id="64" dur="500" fill="hold"/>
                                        <p:tgtEl>
                                          <p:spTgt spid="8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ppt_x"/>
                                          </p:val>
                                        </p:tav>
                                        <p:tav tm="100000">
                                          <p:val>
                                            <p:strVal val="#ppt_x"/>
                                          </p:val>
                                        </p:tav>
                                      </p:tavLst>
                                    </p:anim>
                                    <p:anim calcmode="lin" valueType="num">
                                      <p:cBhvr additive="base">
                                        <p:cTn id="6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ppt_x"/>
                                          </p:val>
                                        </p:tav>
                                        <p:tav tm="100000">
                                          <p:val>
                                            <p:strVal val="#ppt_x"/>
                                          </p:val>
                                        </p:tav>
                                      </p:tavLst>
                                    </p:anim>
                                    <p:anim calcmode="lin" valueType="num">
                                      <p:cBhvr additive="base">
                                        <p:cTn id="74" dur="500" fill="hold"/>
                                        <p:tgtEl>
                                          <p:spTgt spid="6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ppt_x"/>
                                          </p:val>
                                        </p:tav>
                                        <p:tav tm="100000">
                                          <p:val>
                                            <p:strVal val="#ppt_x"/>
                                          </p:val>
                                        </p:tav>
                                      </p:tavLst>
                                    </p:anim>
                                    <p:anim calcmode="lin" valueType="num">
                                      <p:cBhvr additive="base">
                                        <p:cTn id="7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additive="base">
                                        <p:cTn id="83" dur="500" fill="hold"/>
                                        <p:tgtEl>
                                          <p:spTgt spid="89"/>
                                        </p:tgtEl>
                                        <p:attrNameLst>
                                          <p:attrName>ppt_x</p:attrName>
                                        </p:attrNameLst>
                                      </p:cBhvr>
                                      <p:tavLst>
                                        <p:tav tm="0">
                                          <p:val>
                                            <p:strVal val="#ppt_x"/>
                                          </p:val>
                                        </p:tav>
                                        <p:tav tm="100000">
                                          <p:val>
                                            <p:strVal val="#ppt_x"/>
                                          </p:val>
                                        </p:tav>
                                      </p:tavLst>
                                    </p:anim>
                                    <p:anim calcmode="lin" valueType="num">
                                      <p:cBhvr additive="base">
                                        <p:cTn id="84" dur="500" fill="hold"/>
                                        <p:tgtEl>
                                          <p:spTgt spid="8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additive="base">
                                        <p:cTn id="87" dur="500" fill="hold"/>
                                        <p:tgtEl>
                                          <p:spTgt spid="90"/>
                                        </p:tgtEl>
                                        <p:attrNameLst>
                                          <p:attrName>ppt_x</p:attrName>
                                        </p:attrNameLst>
                                      </p:cBhvr>
                                      <p:tavLst>
                                        <p:tav tm="0">
                                          <p:val>
                                            <p:strVal val="#ppt_x"/>
                                          </p:val>
                                        </p:tav>
                                        <p:tav tm="100000">
                                          <p:val>
                                            <p:strVal val="#ppt_x"/>
                                          </p:val>
                                        </p:tav>
                                      </p:tavLst>
                                    </p:anim>
                                    <p:anim calcmode="lin" valueType="num">
                                      <p:cBhvr additive="base">
                                        <p:cTn id="88" dur="500" fill="hold"/>
                                        <p:tgtEl>
                                          <p:spTgt spid="9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additive="base">
                                        <p:cTn id="91" dur="500" fill="hold"/>
                                        <p:tgtEl>
                                          <p:spTgt spid="91"/>
                                        </p:tgtEl>
                                        <p:attrNameLst>
                                          <p:attrName>ppt_x</p:attrName>
                                        </p:attrNameLst>
                                      </p:cBhvr>
                                      <p:tavLst>
                                        <p:tav tm="0">
                                          <p:val>
                                            <p:strVal val="#ppt_x"/>
                                          </p:val>
                                        </p:tav>
                                        <p:tav tm="100000">
                                          <p:val>
                                            <p:strVal val="#ppt_x"/>
                                          </p:val>
                                        </p:tav>
                                      </p:tavLst>
                                    </p:anim>
                                    <p:anim calcmode="lin" valueType="num">
                                      <p:cBhvr additive="base">
                                        <p:cTn id="9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6"/>
                                        </p:tgtEl>
                                        <p:attrNameLst>
                                          <p:attrName>style.visibility</p:attrName>
                                        </p:attrNameLst>
                                      </p:cBhvr>
                                      <p:to>
                                        <p:strVal val="visible"/>
                                      </p:to>
                                    </p:set>
                                    <p:anim calcmode="lin" valueType="num">
                                      <p:cBhvr additive="base">
                                        <p:cTn id="97" dur="500" fill="hold"/>
                                        <p:tgtEl>
                                          <p:spTgt spid="96"/>
                                        </p:tgtEl>
                                        <p:attrNameLst>
                                          <p:attrName>ppt_x</p:attrName>
                                        </p:attrNameLst>
                                      </p:cBhvr>
                                      <p:tavLst>
                                        <p:tav tm="0">
                                          <p:val>
                                            <p:strVal val="#ppt_x"/>
                                          </p:val>
                                        </p:tav>
                                        <p:tav tm="100000">
                                          <p:val>
                                            <p:strVal val="#ppt_x"/>
                                          </p:val>
                                        </p:tav>
                                      </p:tavLst>
                                    </p:anim>
                                    <p:anim calcmode="lin" valueType="num">
                                      <p:cBhvr additive="base">
                                        <p:cTn id="98" dur="500" fill="hold"/>
                                        <p:tgtEl>
                                          <p:spTgt spid="9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ppt_x"/>
                                          </p:val>
                                        </p:tav>
                                        <p:tav tm="100000">
                                          <p:val>
                                            <p:strVal val="#ppt_x"/>
                                          </p:val>
                                        </p:tav>
                                      </p:tavLst>
                                    </p:anim>
                                    <p:anim calcmode="lin" valueType="num">
                                      <p:cBhvr additive="base">
                                        <p:cTn id="102" dur="500" fill="hold"/>
                                        <p:tgtEl>
                                          <p:spTgt spid="9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2"/>
                                        </p:tgtEl>
                                        <p:attrNameLst>
                                          <p:attrName>style.visibility</p:attrName>
                                        </p:attrNameLst>
                                      </p:cBhvr>
                                      <p:to>
                                        <p:strVal val="visible"/>
                                      </p:to>
                                    </p:set>
                                    <p:anim calcmode="lin" valueType="num">
                                      <p:cBhvr additive="base">
                                        <p:cTn id="105" dur="500" fill="hold"/>
                                        <p:tgtEl>
                                          <p:spTgt spid="102"/>
                                        </p:tgtEl>
                                        <p:attrNameLst>
                                          <p:attrName>ppt_x</p:attrName>
                                        </p:attrNameLst>
                                      </p:cBhvr>
                                      <p:tavLst>
                                        <p:tav tm="0">
                                          <p:val>
                                            <p:strVal val="#ppt_x"/>
                                          </p:val>
                                        </p:tav>
                                        <p:tav tm="100000">
                                          <p:val>
                                            <p:strVal val="#ppt_x"/>
                                          </p:val>
                                        </p:tav>
                                      </p:tavLst>
                                    </p:anim>
                                    <p:anim calcmode="lin" valueType="num">
                                      <p:cBhvr additive="base">
                                        <p:cTn id="106"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97"/>
                                        </p:tgtEl>
                                        <p:attrNameLst>
                                          <p:attrName>style.visibility</p:attrName>
                                        </p:attrNameLst>
                                      </p:cBhvr>
                                      <p:to>
                                        <p:strVal val="visible"/>
                                      </p:to>
                                    </p:set>
                                    <p:anim calcmode="lin" valueType="num">
                                      <p:cBhvr additive="base">
                                        <p:cTn id="111" dur="500" fill="hold"/>
                                        <p:tgtEl>
                                          <p:spTgt spid="97"/>
                                        </p:tgtEl>
                                        <p:attrNameLst>
                                          <p:attrName>ppt_x</p:attrName>
                                        </p:attrNameLst>
                                      </p:cBhvr>
                                      <p:tavLst>
                                        <p:tav tm="0">
                                          <p:val>
                                            <p:strVal val="#ppt_x"/>
                                          </p:val>
                                        </p:tav>
                                        <p:tav tm="100000">
                                          <p:val>
                                            <p:strVal val="#ppt_x"/>
                                          </p:val>
                                        </p:tav>
                                      </p:tavLst>
                                    </p:anim>
                                    <p:anim calcmode="lin" valueType="num">
                                      <p:cBhvr additive="base">
                                        <p:cTn id="112" dur="500" fill="hold"/>
                                        <p:tgtEl>
                                          <p:spTgt spid="9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anim calcmode="lin" valueType="num">
                                      <p:cBhvr additive="base">
                                        <p:cTn id="115" dur="500" fill="hold"/>
                                        <p:tgtEl>
                                          <p:spTgt spid="98"/>
                                        </p:tgtEl>
                                        <p:attrNameLst>
                                          <p:attrName>ppt_x</p:attrName>
                                        </p:attrNameLst>
                                      </p:cBhvr>
                                      <p:tavLst>
                                        <p:tav tm="0">
                                          <p:val>
                                            <p:strVal val="#ppt_x"/>
                                          </p:val>
                                        </p:tav>
                                        <p:tav tm="100000">
                                          <p:val>
                                            <p:strVal val="#ppt_x"/>
                                          </p:val>
                                        </p:tav>
                                      </p:tavLst>
                                    </p:anim>
                                    <p:anim calcmode="lin" valueType="num">
                                      <p:cBhvr additive="base">
                                        <p:cTn id="11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additive="base">
                                        <p:cTn id="121" dur="500" fill="hold"/>
                                        <p:tgtEl>
                                          <p:spTgt spid="100"/>
                                        </p:tgtEl>
                                        <p:attrNameLst>
                                          <p:attrName>ppt_x</p:attrName>
                                        </p:attrNameLst>
                                      </p:cBhvr>
                                      <p:tavLst>
                                        <p:tav tm="0">
                                          <p:val>
                                            <p:strVal val="#ppt_x"/>
                                          </p:val>
                                        </p:tav>
                                        <p:tav tm="100000">
                                          <p:val>
                                            <p:strVal val="#ppt_x"/>
                                          </p:val>
                                        </p:tav>
                                      </p:tavLst>
                                    </p:anim>
                                    <p:anim calcmode="lin" valueType="num">
                                      <p:cBhvr additive="base">
                                        <p:cTn id="122" dur="500" fill="hold"/>
                                        <p:tgtEl>
                                          <p:spTgt spid="100"/>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01"/>
                                        </p:tgtEl>
                                        <p:attrNameLst>
                                          <p:attrName>style.visibility</p:attrName>
                                        </p:attrNameLst>
                                      </p:cBhvr>
                                      <p:to>
                                        <p:strVal val="visible"/>
                                      </p:to>
                                    </p:set>
                                    <p:anim calcmode="lin" valueType="num">
                                      <p:cBhvr additive="base">
                                        <p:cTn id="125" dur="500" fill="hold"/>
                                        <p:tgtEl>
                                          <p:spTgt spid="101"/>
                                        </p:tgtEl>
                                        <p:attrNameLst>
                                          <p:attrName>ppt_x</p:attrName>
                                        </p:attrNameLst>
                                      </p:cBhvr>
                                      <p:tavLst>
                                        <p:tav tm="0">
                                          <p:val>
                                            <p:strVal val="#ppt_x"/>
                                          </p:val>
                                        </p:tav>
                                        <p:tav tm="100000">
                                          <p:val>
                                            <p:strVal val="#ppt_x"/>
                                          </p:val>
                                        </p:tav>
                                      </p:tavLst>
                                    </p:anim>
                                    <p:anim calcmode="lin" valueType="num">
                                      <p:cBhvr additive="base">
                                        <p:cTn id="12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03"/>
                                        </p:tgtEl>
                                        <p:attrNameLst>
                                          <p:attrName>style.visibility</p:attrName>
                                        </p:attrNameLst>
                                      </p:cBhvr>
                                      <p:to>
                                        <p:strVal val="visible"/>
                                      </p:to>
                                    </p:set>
                                    <p:anim calcmode="lin" valueType="num">
                                      <p:cBhvr additive="base">
                                        <p:cTn id="131" dur="500" fill="hold"/>
                                        <p:tgtEl>
                                          <p:spTgt spid="103"/>
                                        </p:tgtEl>
                                        <p:attrNameLst>
                                          <p:attrName>ppt_x</p:attrName>
                                        </p:attrNameLst>
                                      </p:cBhvr>
                                      <p:tavLst>
                                        <p:tav tm="0">
                                          <p:val>
                                            <p:strVal val="#ppt_x"/>
                                          </p:val>
                                        </p:tav>
                                        <p:tav tm="100000">
                                          <p:val>
                                            <p:strVal val="#ppt_x"/>
                                          </p:val>
                                        </p:tav>
                                      </p:tavLst>
                                    </p:anim>
                                    <p:anim calcmode="lin" valueType="num">
                                      <p:cBhvr additive="base">
                                        <p:cTn id="132" dur="500" fill="hold"/>
                                        <p:tgtEl>
                                          <p:spTgt spid="10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4"/>
                                        </p:tgtEl>
                                        <p:attrNameLst>
                                          <p:attrName>style.visibility</p:attrName>
                                        </p:attrNameLst>
                                      </p:cBhvr>
                                      <p:to>
                                        <p:strVal val="visible"/>
                                      </p:to>
                                    </p:set>
                                    <p:anim calcmode="lin" valueType="num">
                                      <p:cBhvr additive="base">
                                        <p:cTn id="135" dur="500" fill="hold"/>
                                        <p:tgtEl>
                                          <p:spTgt spid="104"/>
                                        </p:tgtEl>
                                        <p:attrNameLst>
                                          <p:attrName>ppt_x</p:attrName>
                                        </p:attrNameLst>
                                      </p:cBhvr>
                                      <p:tavLst>
                                        <p:tav tm="0">
                                          <p:val>
                                            <p:strVal val="#ppt_x"/>
                                          </p:val>
                                        </p:tav>
                                        <p:tav tm="100000">
                                          <p:val>
                                            <p:strVal val="#ppt_x"/>
                                          </p:val>
                                        </p:tav>
                                      </p:tavLst>
                                    </p:anim>
                                    <p:anim calcmode="lin" valueType="num">
                                      <p:cBhvr additive="base">
                                        <p:cTn id="13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0" grpId="0"/>
      <p:bldP spid="64" grpId="0"/>
      <p:bldP spid="71" grpId="0"/>
      <p:bldP spid="79" grpId="0"/>
      <p:bldP spid="81" grpId="0"/>
      <p:bldP spid="31" grpId="0" animBg="1"/>
      <p:bldP spid="82" grpId="0"/>
      <p:bldP spid="83" grpId="0"/>
      <p:bldP spid="84" grpId="0" animBg="1"/>
      <p:bldP spid="85" grpId="0"/>
      <p:bldP spid="86" grpId="0"/>
      <p:bldP spid="87" grpId="0" animBg="1"/>
      <p:bldP spid="88" grpId="0"/>
      <p:bldP spid="89" grpId="0"/>
      <p:bldP spid="90" grpId="0"/>
      <p:bldP spid="96" grpId="0"/>
      <p:bldP spid="97" grpId="0" animBg="1"/>
      <p:bldP spid="98" grpId="0"/>
      <p:bldP spid="99" grpId="0"/>
      <p:bldP spid="100" grpId="0" animBg="1"/>
      <p:bldP spid="101" grpId="0"/>
      <p:bldP spid="102" grpId="0"/>
      <p:bldP spid="103" grpId="0" animBg="1"/>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bwMode="auto">
          <a:xfrm>
            <a:off x="3701596" y="2640610"/>
            <a:ext cx="3240360" cy="86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1,0 x 10</a:t>
            </a:r>
            <a:r>
              <a:rPr lang="en-US" sz="6000" kern="0" baseline="30000" dirty="0">
                <a:solidFill>
                  <a:srgbClr val="003300"/>
                </a:solidFill>
                <a:latin typeface="Times New Roman" panose="02020603050405020304" pitchFamily="18" charset="0"/>
                <a:cs typeface="Times New Roman" panose="02020603050405020304" pitchFamily="18" charset="0"/>
              </a:rPr>
              <a:t>1</a:t>
            </a:r>
            <a:r>
              <a:rPr lang="en-US" sz="6000" kern="0" dirty="0">
                <a:solidFill>
                  <a:srgbClr val="003300"/>
                </a:solidFill>
                <a:latin typeface="Times New Roman" panose="02020603050405020304" pitchFamily="18" charset="0"/>
                <a:cs typeface="Times New Roman" panose="02020603050405020304" pitchFamily="18" charset="0"/>
              </a:rPr>
              <a:t> </a:t>
            </a:r>
            <a:endParaRPr lang="en-US" sz="6000" kern="0" dirty="0">
              <a:solidFill>
                <a:srgbClr val="003300"/>
              </a:solidFill>
            </a:endParaRPr>
          </a:p>
        </p:txBody>
      </p:sp>
      <p:sp>
        <p:nvSpPr>
          <p:cNvPr id="54" name="Rectangle 53"/>
          <p:cNvSpPr/>
          <p:nvPr/>
        </p:nvSpPr>
        <p:spPr>
          <a:xfrm>
            <a:off x="61241" y="5187988"/>
            <a:ext cx="1467493" cy="81261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199"/>
            <a:ext cx="9289032" cy="1121901"/>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règles</a:t>
            </a:r>
            <a:r>
              <a:rPr lang="en-US" dirty="0">
                <a:solidFill>
                  <a:srgbClr val="003300"/>
                </a:solidFill>
                <a:latin typeface="Times New Roman" panose="02020603050405020304" pitchFamily="18" charset="0"/>
                <a:cs typeface="Times New Roman" panose="02020603050405020304" pitchFamily="18" charset="0"/>
              </a:rPr>
              <a:t> pour </a:t>
            </a:r>
            <a:r>
              <a:rPr lang="en-US" dirty="0" err="1">
                <a:solidFill>
                  <a:srgbClr val="003300"/>
                </a:solidFill>
                <a:latin typeface="Times New Roman" panose="02020603050405020304" pitchFamily="18" charset="0"/>
                <a:cs typeface="Times New Roman" panose="02020603050405020304" pitchFamily="18" charset="0"/>
              </a:rPr>
              <a:t>compter</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28761" y="1666880"/>
            <a:ext cx="4903279"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Rectangle 61"/>
          <p:cNvSpPr/>
          <p:nvPr/>
        </p:nvSpPr>
        <p:spPr>
          <a:xfrm>
            <a:off x="4283968" y="3978165"/>
            <a:ext cx="1671585" cy="4260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Content Placeholder 2"/>
          <p:cNvSpPr txBox="1">
            <a:spLocks/>
          </p:cNvSpPr>
          <p:nvPr/>
        </p:nvSpPr>
        <p:spPr bwMode="auto">
          <a:xfrm>
            <a:off x="92696" y="1588869"/>
            <a:ext cx="9051304" cy="90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du </a:t>
            </a:r>
            <a:r>
              <a:rPr lang="en-US" sz="2700" kern="0" dirty="0" err="1">
                <a:solidFill>
                  <a:srgbClr val="000000"/>
                </a:solidFill>
                <a:latin typeface="Times New Roman" panose="02020603050405020304" pitchFamily="18" charset="0"/>
                <a:cs typeface="Times New Roman" panose="02020603050405020304" pitchFamily="18" charset="0"/>
              </a:rPr>
              <a:t>système</a:t>
            </a:r>
            <a:r>
              <a:rPr lang="en-US" sz="2700" kern="0" dirty="0">
                <a:solidFill>
                  <a:srgbClr val="000000"/>
                </a:solidFill>
                <a:latin typeface="Times New Roman" panose="02020603050405020304" pitchFamily="18" charset="0"/>
                <a:cs typeface="Times New Roman" panose="02020603050405020304" pitchFamily="18" charset="0"/>
              </a:rPr>
              <a:t> international, SI – On ne </a:t>
            </a:r>
            <a:r>
              <a:rPr lang="en-US" sz="2700" kern="0" dirty="0" err="1">
                <a:solidFill>
                  <a:srgbClr val="000000"/>
                </a:solidFill>
                <a:latin typeface="Times New Roman" panose="02020603050405020304" pitchFamily="18" charset="0"/>
                <a:cs typeface="Times New Roman" panose="02020603050405020304" pitchFamily="18" charset="0"/>
              </a:rPr>
              <a:t>peut</a:t>
            </a:r>
            <a:r>
              <a:rPr lang="en-US" sz="2700" kern="0" dirty="0">
                <a:solidFill>
                  <a:srgbClr val="000000"/>
                </a:solidFill>
                <a:latin typeface="Times New Roman" panose="02020603050405020304" pitchFamily="18" charset="0"/>
                <a:cs typeface="Times New Roman" panose="02020603050405020304" pitchFamily="18" charset="0"/>
              </a:rPr>
              <a:t> pas </a:t>
            </a:r>
            <a:r>
              <a:rPr lang="en-US" sz="2700" kern="0" dirty="0" err="1">
                <a:solidFill>
                  <a:srgbClr val="000000"/>
                </a:solidFill>
                <a:latin typeface="Times New Roman" panose="02020603050405020304" pitchFamily="18" charset="0"/>
                <a:cs typeface="Times New Roman" panose="02020603050405020304" pitchFamily="18" charset="0"/>
              </a:rPr>
              <a:t>écrire</a:t>
            </a:r>
            <a:r>
              <a:rPr lang="en-US" sz="2700" kern="0" dirty="0">
                <a:solidFill>
                  <a:srgbClr val="000000"/>
                </a:solidFill>
                <a:latin typeface="Times New Roman" panose="02020603050405020304" pitchFamily="18" charset="0"/>
                <a:cs typeface="Times New Roman" panose="02020603050405020304" pitchFamily="18" charset="0"/>
              </a:rPr>
              <a:t> un </a:t>
            </a:r>
            <a:r>
              <a:rPr lang="en-US" sz="2700" kern="0" dirty="0" err="1">
                <a:solidFill>
                  <a:srgbClr val="000000"/>
                </a:solidFill>
                <a:latin typeface="Times New Roman" panose="02020603050405020304" pitchFamily="18" charset="0"/>
                <a:cs typeface="Times New Roman" panose="02020603050405020304" pitchFamily="18" charset="0"/>
              </a:rPr>
              <a:t>décimal</a:t>
            </a:r>
            <a:r>
              <a:rPr lang="en-US" sz="2700" kern="0" dirty="0">
                <a:solidFill>
                  <a:srgbClr val="000000"/>
                </a:solidFill>
                <a:latin typeface="Times New Roman" panose="02020603050405020304" pitchFamily="18" charset="0"/>
                <a:cs typeface="Times New Roman" panose="02020603050405020304" pitchFamily="18" charset="0"/>
              </a:rPr>
              <a:t> sans un </a:t>
            </a:r>
            <a:r>
              <a:rPr lang="en-US" sz="2700" kern="0" dirty="0" err="1">
                <a:solidFill>
                  <a:srgbClr val="000000"/>
                </a:solidFill>
                <a:latin typeface="Times New Roman" panose="02020603050405020304" pitchFamily="18" charset="0"/>
                <a:cs typeface="Times New Roman" panose="02020603050405020304" pitchFamily="18" charset="0"/>
              </a:rPr>
              <a:t>chiffre</a:t>
            </a:r>
            <a:r>
              <a:rPr lang="en-US" sz="2700" kern="0" dirty="0">
                <a:solidFill>
                  <a:srgbClr val="000000"/>
                </a:solidFill>
                <a:latin typeface="Times New Roman" panose="02020603050405020304" pitchFamily="18" charset="0"/>
                <a:cs typeface="Times New Roman" panose="02020603050405020304" pitchFamily="18" charset="0"/>
              </a:rPr>
              <a:t> qui le suit</a:t>
            </a:r>
            <a:r>
              <a:rPr lang="fr-FR"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64" name="Content Placeholder 2"/>
          <p:cNvSpPr txBox="1">
            <a:spLocks/>
          </p:cNvSpPr>
          <p:nvPr/>
        </p:nvSpPr>
        <p:spPr bwMode="auto">
          <a:xfrm>
            <a:off x="-55442" y="2357310"/>
            <a:ext cx="1916767"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10,</a:t>
            </a:r>
            <a:endParaRPr lang="en-US" sz="6000" kern="0" dirty="0">
              <a:solidFill>
                <a:srgbClr val="003300"/>
              </a:solidFill>
            </a:endParaRPr>
          </a:p>
        </p:txBody>
      </p:sp>
      <p:sp>
        <p:nvSpPr>
          <p:cNvPr id="82" name="Content Placeholder 2"/>
          <p:cNvSpPr txBox="1">
            <a:spLocks/>
          </p:cNvSpPr>
          <p:nvPr/>
        </p:nvSpPr>
        <p:spPr bwMode="auto">
          <a:xfrm>
            <a:off x="2168287" y="2642830"/>
            <a:ext cx="1180476" cy="48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3300"/>
                </a:solidFill>
                <a:latin typeface="Times New Roman" panose="02020603050405020304" pitchFamily="18" charset="0"/>
                <a:cs typeface="Times New Roman" panose="02020603050405020304" pitchFamily="18" charset="0"/>
              </a:rPr>
              <a:t>interdi</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4" name="Right Arrow 83"/>
          <p:cNvSpPr/>
          <p:nvPr/>
        </p:nvSpPr>
        <p:spPr>
          <a:xfrm>
            <a:off x="1664986" y="2779489"/>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Content Placeholder 2"/>
          <p:cNvSpPr txBox="1">
            <a:spLocks/>
          </p:cNvSpPr>
          <p:nvPr/>
        </p:nvSpPr>
        <p:spPr bwMode="auto">
          <a:xfrm>
            <a:off x="28761" y="6299737"/>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a:t>
            </a:r>
          </a:p>
        </p:txBody>
      </p:sp>
      <p:cxnSp>
        <p:nvCxnSpPr>
          <p:cNvPr id="91" name="Straight Arrow Connector 90"/>
          <p:cNvCxnSpPr>
            <a:stCxn id="90" idx="0"/>
          </p:cNvCxnSpPr>
          <p:nvPr/>
        </p:nvCxnSpPr>
        <p:spPr>
          <a:xfrm flipV="1">
            <a:off x="173375" y="5877272"/>
            <a:ext cx="6137" cy="422465"/>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6" name="Content Placeholder 2"/>
          <p:cNvSpPr txBox="1">
            <a:spLocks/>
          </p:cNvSpPr>
          <p:nvPr/>
        </p:nvSpPr>
        <p:spPr bwMode="auto">
          <a:xfrm>
            <a:off x="2923037" y="5123966"/>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x 10</a:t>
            </a:r>
            <a:r>
              <a:rPr lang="en-US" sz="2700" kern="0" baseline="30000" dirty="0">
                <a:solidFill>
                  <a:srgbClr val="003300"/>
                </a:solidFill>
                <a:latin typeface="Times New Roman" panose="02020603050405020304" pitchFamily="18" charset="0"/>
                <a:cs typeface="Times New Roman" panose="02020603050405020304" pitchFamily="18" charset="0"/>
              </a:rPr>
              <a:t>3</a:t>
            </a:r>
            <a:r>
              <a:rPr lang="en-US" sz="2700" kern="0" dirty="0">
                <a:solidFill>
                  <a:srgbClr val="003300"/>
                </a:solidFill>
                <a:latin typeface="Times New Roman" panose="02020603050405020304" pitchFamily="18" charset="0"/>
                <a:cs typeface="Times New Roman" panose="02020603050405020304" pitchFamily="18" charset="0"/>
              </a:rPr>
              <a:t>  </a:t>
            </a:r>
          </a:p>
        </p:txBody>
      </p:sp>
      <p:sp>
        <p:nvSpPr>
          <p:cNvPr id="97" name="Right Arrow 96"/>
          <p:cNvSpPr/>
          <p:nvPr/>
        </p:nvSpPr>
        <p:spPr>
          <a:xfrm>
            <a:off x="5323404" y="5245011"/>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Content Placeholder 2"/>
          <p:cNvSpPr txBox="1">
            <a:spLocks/>
          </p:cNvSpPr>
          <p:nvPr/>
        </p:nvSpPr>
        <p:spPr bwMode="auto">
          <a:xfrm>
            <a:off x="5955553" y="5123966"/>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99" name="Content Placeholder 2"/>
          <p:cNvSpPr txBox="1">
            <a:spLocks/>
          </p:cNvSpPr>
          <p:nvPr/>
        </p:nvSpPr>
        <p:spPr bwMode="auto">
          <a:xfrm>
            <a:off x="2923037" y="5597323"/>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1,0 x 10</a:t>
            </a:r>
            <a:r>
              <a:rPr lang="en-US" sz="2700" kern="0" baseline="30000" dirty="0">
                <a:solidFill>
                  <a:srgbClr val="003300"/>
                </a:solidFill>
                <a:latin typeface="Times New Roman" panose="02020603050405020304" pitchFamily="18" charset="0"/>
                <a:cs typeface="Times New Roman" panose="02020603050405020304" pitchFamily="18" charset="0"/>
              </a:rPr>
              <a:t>-7</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100" name="Right Arrow 99"/>
          <p:cNvSpPr/>
          <p:nvPr/>
        </p:nvSpPr>
        <p:spPr>
          <a:xfrm>
            <a:off x="5323404" y="5718368"/>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ontent Placeholder 2"/>
          <p:cNvSpPr txBox="1">
            <a:spLocks/>
          </p:cNvSpPr>
          <p:nvPr/>
        </p:nvSpPr>
        <p:spPr bwMode="auto">
          <a:xfrm>
            <a:off x="5955553" y="5597323"/>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102" name="Content Placeholder 2"/>
          <p:cNvSpPr txBox="1">
            <a:spLocks/>
          </p:cNvSpPr>
          <p:nvPr/>
        </p:nvSpPr>
        <p:spPr bwMode="auto">
          <a:xfrm>
            <a:off x="2923037" y="6070680"/>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1,02 x 10</a:t>
            </a:r>
            <a:r>
              <a:rPr lang="en-US" sz="2700" kern="0" baseline="30000" dirty="0">
                <a:solidFill>
                  <a:srgbClr val="003300"/>
                </a:solidFill>
                <a:latin typeface="Times New Roman" panose="02020603050405020304" pitchFamily="18" charset="0"/>
                <a:cs typeface="Times New Roman" panose="02020603050405020304" pitchFamily="18" charset="0"/>
              </a:rPr>
              <a:t>72</a:t>
            </a:r>
            <a:r>
              <a:rPr lang="en-US" sz="2700" kern="0" dirty="0">
                <a:solidFill>
                  <a:srgbClr val="003300"/>
                </a:solidFill>
                <a:latin typeface="Times New Roman" panose="02020603050405020304" pitchFamily="18" charset="0"/>
                <a:cs typeface="Times New Roman" panose="02020603050405020304" pitchFamily="18" charset="0"/>
              </a:rPr>
              <a:t> </a:t>
            </a:r>
          </a:p>
        </p:txBody>
      </p:sp>
      <p:sp>
        <p:nvSpPr>
          <p:cNvPr id="103" name="Right Arrow 102"/>
          <p:cNvSpPr/>
          <p:nvPr/>
        </p:nvSpPr>
        <p:spPr>
          <a:xfrm>
            <a:off x="5323404" y="6191725"/>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Content Placeholder 2"/>
          <p:cNvSpPr txBox="1">
            <a:spLocks/>
          </p:cNvSpPr>
          <p:nvPr/>
        </p:nvSpPr>
        <p:spPr bwMode="auto">
          <a:xfrm>
            <a:off x="5955553" y="6070680"/>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67630" y="2462971"/>
            <a:ext cx="810426" cy="81042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473227" y="2462971"/>
            <a:ext cx="810426" cy="81042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6" name="Content Placeholder 2"/>
          <p:cNvSpPr txBox="1">
            <a:spLocks/>
          </p:cNvSpPr>
          <p:nvPr/>
        </p:nvSpPr>
        <p:spPr bwMode="auto">
          <a:xfrm>
            <a:off x="-199458" y="3092311"/>
            <a:ext cx="1916767"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10,0</a:t>
            </a:r>
            <a:endParaRPr lang="en-US" sz="6000" kern="0" dirty="0">
              <a:solidFill>
                <a:srgbClr val="003300"/>
              </a:solidFill>
            </a:endParaRPr>
          </a:p>
        </p:txBody>
      </p:sp>
      <p:sp>
        <p:nvSpPr>
          <p:cNvPr id="41" name="Content Placeholder 2"/>
          <p:cNvSpPr txBox="1">
            <a:spLocks/>
          </p:cNvSpPr>
          <p:nvPr/>
        </p:nvSpPr>
        <p:spPr bwMode="auto">
          <a:xfrm>
            <a:off x="2220610" y="3399046"/>
            <a:ext cx="1675869" cy="48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acceptable</a:t>
            </a:r>
          </a:p>
        </p:txBody>
      </p:sp>
      <p:sp>
        <p:nvSpPr>
          <p:cNvPr id="42" name="Right Arrow 41"/>
          <p:cNvSpPr/>
          <p:nvPr/>
        </p:nvSpPr>
        <p:spPr>
          <a:xfrm>
            <a:off x="1717309" y="3535705"/>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ight Arrow 44"/>
          <p:cNvSpPr/>
          <p:nvPr/>
        </p:nvSpPr>
        <p:spPr>
          <a:xfrm>
            <a:off x="6713835" y="3025471"/>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ontent Placeholder 2"/>
          <p:cNvSpPr txBox="1">
            <a:spLocks/>
          </p:cNvSpPr>
          <p:nvPr/>
        </p:nvSpPr>
        <p:spPr bwMode="auto">
          <a:xfrm>
            <a:off x="7244585" y="2887955"/>
            <a:ext cx="1675869" cy="48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acceptable</a:t>
            </a:r>
          </a:p>
        </p:txBody>
      </p:sp>
      <p:sp>
        <p:nvSpPr>
          <p:cNvPr id="47" name="Content Placeholder 2"/>
          <p:cNvSpPr txBox="1">
            <a:spLocks/>
          </p:cNvSpPr>
          <p:nvPr/>
        </p:nvSpPr>
        <p:spPr bwMode="auto">
          <a:xfrm>
            <a:off x="-72516" y="5037853"/>
            <a:ext cx="3348372"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1,01 x 10</a:t>
            </a:r>
            <a:r>
              <a:rPr lang="en-US" sz="6000" kern="0" baseline="30000" dirty="0">
                <a:solidFill>
                  <a:srgbClr val="003300"/>
                </a:solidFill>
                <a:latin typeface="Times New Roman" panose="02020603050405020304" pitchFamily="18" charset="0"/>
                <a:cs typeface="Times New Roman" panose="02020603050405020304" pitchFamily="18" charset="0"/>
              </a:rPr>
              <a:t>7</a:t>
            </a:r>
            <a:r>
              <a:rPr lang="en-US" sz="6000" kern="0" dirty="0">
                <a:solidFill>
                  <a:srgbClr val="003300"/>
                </a:solidFill>
                <a:latin typeface="Times New Roman" panose="02020603050405020304" pitchFamily="18" charset="0"/>
                <a:cs typeface="Times New Roman" panose="02020603050405020304" pitchFamily="18" charset="0"/>
              </a:rPr>
              <a:t> </a:t>
            </a:r>
            <a:endParaRPr lang="en-US" sz="6000" kern="0" dirty="0">
              <a:solidFill>
                <a:srgbClr val="003300"/>
              </a:solidFill>
            </a:endParaRPr>
          </a:p>
        </p:txBody>
      </p:sp>
      <p:sp>
        <p:nvSpPr>
          <p:cNvPr id="48" name="Content Placeholder 2"/>
          <p:cNvSpPr txBox="1">
            <a:spLocks/>
          </p:cNvSpPr>
          <p:nvPr/>
        </p:nvSpPr>
        <p:spPr bwMode="auto">
          <a:xfrm>
            <a:off x="537114" y="6299737"/>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2</a:t>
            </a:r>
          </a:p>
        </p:txBody>
      </p:sp>
      <p:cxnSp>
        <p:nvCxnSpPr>
          <p:cNvPr id="49" name="Straight Arrow Connector 48"/>
          <p:cNvCxnSpPr>
            <a:stCxn id="48" idx="0"/>
          </p:cNvCxnSpPr>
          <p:nvPr/>
        </p:nvCxnSpPr>
        <p:spPr>
          <a:xfrm flipV="1">
            <a:off x="681728" y="5877272"/>
            <a:ext cx="73848" cy="422465"/>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Content Placeholder 2"/>
          <p:cNvSpPr txBox="1">
            <a:spLocks/>
          </p:cNvSpPr>
          <p:nvPr/>
        </p:nvSpPr>
        <p:spPr bwMode="auto">
          <a:xfrm>
            <a:off x="1132860" y="6299737"/>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3</a:t>
            </a:r>
          </a:p>
        </p:txBody>
      </p:sp>
      <p:cxnSp>
        <p:nvCxnSpPr>
          <p:cNvPr id="51" name="Straight Arrow Connector 50"/>
          <p:cNvCxnSpPr>
            <a:stCxn id="50" idx="0"/>
          </p:cNvCxnSpPr>
          <p:nvPr/>
        </p:nvCxnSpPr>
        <p:spPr>
          <a:xfrm flipH="1" flipV="1">
            <a:off x="1132860" y="5877272"/>
            <a:ext cx="144614" cy="422465"/>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2" idx="2"/>
            <a:endCxn id="54" idx="0"/>
          </p:cNvCxnSpPr>
          <p:nvPr/>
        </p:nvCxnSpPr>
        <p:spPr>
          <a:xfrm rot="5400000">
            <a:off x="2565489" y="2633715"/>
            <a:ext cx="783773" cy="4324773"/>
          </a:xfrm>
          <a:prstGeom prst="curvedConnector3">
            <a:avLst>
              <a:gd name="adj1" fmla="val 72319"/>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0" name="Content Placeholder 2"/>
          <p:cNvSpPr txBox="1">
            <a:spLocks/>
          </p:cNvSpPr>
          <p:nvPr/>
        </p:nvSpPr>
        <p:spPr bwMode="auto">
          <a:xfrm>
            <a:off x="61242" y="3916606"/>
            <a:ext cx="9051304" cy="95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#5 – </a:t>
            </a:r>
            <a:r>
              <a:rPr lang="en-US" sz="2700" kern="0" dirty="0" err="1">
                <a:solidFill>
                  <a:srgbClr val="000000"/>
                </a:solidFill>
                <a:latin typeface="Times New Roman" panose="02020603050405020304" pitchFamily="18" charset="0"/>
                <a:cs typeface="Times New Roman" panose="02020603050405020304" pitchFamily="18" charset="0"/>
              </a:rPr>
              <a:t>Tous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dans</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mantisse</a:t>
            </a:r>
            <a:r>
              <a:rPr lang="en-US" sz="2700" kern="0" dirty="0">
                <a:solidFill>
                  <a:srgbClr val="000000"/>
                </a:solidFill>
                <a:latin typeface="Times New Roman" panose="02020603050405020304" pitchFamily="18" charset="0"/>
                <a:cs typeface="Times New Roman" panose="02020603050405020304" pitchFamily="18" charset="0"/>
              </a:rPr>
              <a:t> de la notation </a:t>
            </a:r>
            <a:r>
              <a:rPr lang="en-US" sz="2700" kern="0" dirty="0" err="1">
                <a:solidFill>
                  <a:srgbClr val="000000"/>
                </a:solidFill>
                <a:latin typeface="Times New Roman" panose="02020603050405020304" pitchFamily="18" charset="0"/>
                <a:cs typeface="Times New Roman" panose="02020603050405020304" pitchFamily="18" charset="0"/>
              </a:rPr>
              <a:t>scienfitfique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63" name="Rectangle 62"/>
          <p:cNvSpPr/>
          <p:nvPr/>
        </p:nvSpPr>
        <p:spPr>
          <a:xfrm>
            <a:off x="164113" y="2444330"/>
            <a:ext cx="1467493" cy="81261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5" name="Rectangle 64"/>
          <p:cNvSpPr/>
          <p:nvPr/>
        </p:nvSpPr>
        <p:spPr>
          <a:xfrm>
            <a:off x="3932972" y="2723095"/>
            <a:ext cx="2780863" cy="81261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6" name="Curved Connector 15"/>
          <p:cNvCxnSpPr>
            <a:stCxn id="63" idx="3"/>
            <a:endCxn id="65" idx="0"/>
          </p:cNvCxnSpPr>
          <p:nvPr/>
        </p:nvCxnSpPr>
        <p:spPr>
          <a:xfrm flipV="1">
            <a:off x="1631606" y="2723095"/>
            <a:ext cx="3691798" cy="127540"/>
          </a:xfrm>
          <a:prstGeom prst="curvedConnector4">
            <a:avLst>
              <a:gd name="adj1" fmla="val 11164"/>
              <a:gd name="adj2" fmla="val 258825"/>
            </a:avLst>
          </a:prstGeom>
          <a:ln>
            <a:solidFill>
              <a:srgbClr val="0033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2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additive="base">
                                        <p:cTn id="21" dur="500" fill="hold"/>
                                        <p:tgtEl>
                                          <p:spTgt spid="84"/>
                                        </p:tgtEl>
                                        <p:attrNameLst>
                                          <p:attrName>ppt_x</p:attrName>
                                        </p:attrNameLst>
                                      </p:cBhvr>
                                      <p:tavLst>
                                        <p:tav tm="0">
                                          <p:val>
                                            <p:strVal val="#ppt_x"/>
                                          </p:val>
                                        </p:tav>
                                        <p:tav tm="100000">
                                          <p:val>
                                            <p:strVal val="#ppt_x"/>
                                          </p:val>
                                        </p:tav>
                                      </p:tavLst>
                                    </p:anim>
                                    <p:anim calcmode="lin" valueType="num">
                                      <p:cBhvr additive="base">
                                        <p:cTn id="22" dur="500" fill="hold"/>
                                        <p:tgtEl>
                                          <p:spTgt spid="8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ppt_x"/>
                                          </p:val>
                                        </p:tav>
                                        <p:tav tm="100000">
                                          <p:val>
                                            <p:strVal val="#ppt_x"/>
                                          </p:val>
                                        </p:tav>
                                      </p:tavLst>
                                    </p:anim>
                                    <p:anim calcmode="lin" valueType="num">
                                      <p:cBhvr additive="base">
                                        <p:cTn id="2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ppt_x"/>
                                          </p:val>
                                        </p:tav>
                                        <p:tav tm="100000">
                                          <p:val>
                                            <p:strVal val="#ppt_x"/>
                                          </p:val>
                                        </p:tav>
                                      </p:tavLst>
                                    </p:anim>
                                    <p:anim calcmode="lin" valueType="num">
                                      <p:cBhvr additive="base">
                                        <p:cTn id="46" dur="500" fill="hold"/>
                                        <p:tgtEl>
                                          <p:spTgt spid="6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500" fill="hold"/>
                                        <p:tgtEl>
                                          <p:spTgt spid="65"/>
                                        </p:tgtEl>
                                        <p:attrNameLst>
                                          <p:attrName>ppt_x</p:attrName>
                                        </p:attrNameLst>
                                      </p:cBhvr>
                                      <p:tavLst>
                                        <p:tav tm="0">
                                          <p:val>
                                            <p:strVal val="#ppt_x"/>
                                          </p:val>
                                        </p:tav>
                                        <p:tav tm="100000">
                                          <p:val>
                                            <p:strVal val="#ppt_x"/>
                                          </p:val>
                                        </p:tav>
                                      </p:tavLst>
                                    </p:anim>
                                    <p:anim calcmode="lin" valueType="num">
                                      <p:cBhvr additive="base">
                                        <p:cTn id="54" dur="500" fill="hold"/>
                                        <p:tgtEl>
                                          <p:spTgt spid="6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ppt_x"/>
                                          </p:val>
                                        </p:tav>
                                        <p:tav tm="100000">
                                          <p:val>
                                            <p:strVal val="#ppt_x"/>
                                          </p:val>
                                        </p:tav>
                                      </p:tavLst>
                                    </p:anim>
                                    <p:anim calcmode="lin" valueType="num">
                                      <p:cBhvr additive="base">
                                        <p:cTn id="6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ppt_x"/>
                                          </p:val>
                                        </p:tav>
                                        <p:tav tm="100000">
                                          <p:val>
                                            <p:strVal val="#ppt_x"/>
                                          </p:val>
                                        </p:tav>
                                      </p:tavLst>
                                    </p:anim>
                                    <p:anim calcmode="lin" valueType="num">
                                      <p:cBhvr additive="base">
                                        <p:cTn id="7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 calcmode="lin" valueType="num">
                                      <p:cBhvr additive="base">
                                        <p:cTn id="77" dur="500" fill="hold"/>
                                        <p:tgtEl>
                                          <p:spTgt spid="90"/>
                                        </p:tgtEl>
                                        <p:attrNameLst>
                                          <p:attrName>ppt_x</p:attrName>
                                        </p:attrNameLst>
                                      </p:cBhvr>
                                      <p:tavLst>
                                        <p:tav tm="0">
                                          <p:val>
                                            <p:strVal val="#ppt_x"/>
                                          </p:val>
                                        </p:tav>
                                        <p:tav tm="100000">
                                          <p:val>
                                            <p:strVal val="#ppt_x"/>
                                          </p:val>
                                        </p:tav>
                                      </p:tavLst>
                                    </p:anim>
                                    <p:anim calcmode="lin" valueType="num">
                                      <p:cBhvr additive="base">
                                        <p:cTn id="78" dur="500" fill="hold"/>
                                        <p:tgtEl>
                                          <p:spTgt spid="9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500" fill="hold"/>
                                        <p:tgtEl>
                                          <p:spTgt spid="91"/>
                                        </p:tgtEl>
                                        <p:attrNameLst>
                                          <p:attrName>ppt_x</p:attrName>
                                        </p:attrNameLst>
                                      </p:cBhvr>
                                      <p:tavLst>
                                        <p:tav tm="0">
                                          <p:val>
                                            <p:strVal val="#ppt_x"/>
                                          </p:val>
                                        </p:tav>
                                        <p:tav tm="100000">
                                          <p:val>
                                            <p:strVal val="#ppt_x"/>
                                          </p:val>
                                        </p:tav>
                                      </p:tavLst>
                                    </p:anim>
                                    <p:anim calcmode="lin" valueType="num">
                                      <p:cBhvr additive="base">
                                        <p:cTn id="82" dur="500" fill="hold"/>
                                        <p:tgtEl>
                                          <p:spTgt spid="9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ppt_x"/>
                                          </p:val>
                                        </p:tav>
                                        <p:tav tm="100000">
                                          <p:val>
                                            <p:strVal val="#ppt_x"/>
                                          </p:val>
                                        </p:tav>
                                      </p:tavLst>
                                    </p:anim>
                                    <p:anim calcmode="lin" valueType="num">
                                      <p:cBhvr additive="base">
                                        <p:cTn id="86" dur="500" fill="hold"/>
                                        <p:tgtEl>
                                          <p:spTgt spid="4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fill="hold"/>
                                        <p:tgtEl>
                                          <p:spTgt spid="48"/>
                                        </p:tgtEl>
                                        <p:attrNameLst>
                                          <p:attrName>ppt_x</p:attrName>
                                        </p:attrNameLst>
                                      </p:cBhvr>
                                      <p:tavLst>
                                        <p:tav tm="0">
                                          <p:val>
                                            <p:strVal val="#ppt_x"/>
                                          </p:val>
                                        </p:tav>
                                        <p:tav tm="100000">
                                          <p:val>
                                            <p:strVal val="#ppt_x"/>
                                          </p:val>
                                        </p:tav>
                                      </p:tavLst>
                                    </p:anim>
                                    <p:anim calcmode="lin" valueType="num">
                                      <p:cBhvr additive="base">
                                        <p:cTn id="90" dur="500" fill="hold"/>
                                        <p:tgtEl>
                                          <p:spTgt spid="4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ppt_x"/>
                                          </p:val>
                                        </p:tav>
                                        <p:tav tm="100000">
                                          <p:val>
                                            <p:strVal val="#ppt_x"/>
                                          </p:val>
                                        </p:tav>
                                      </p:tavLst>
                                    </p:anim>
                                    <p:anim calcmode="lin" valueType="num">
                                      <p:cBhvr additive="base">
                                        <p:cTn id="94" dur="500" fill="hold"/>
                                        <p:tgtEl>
                                          <p:spTgt spid="4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ppt_x"/>
                                          </p:val>
                                        </p:tav>
                                        <p:tav tm="100000">
                                          <p:val>
                                            <p:strVal val="#ppt_x"/>
                                          </p:val>
                                        </p:tav>
                                      </p:tavLst>
                                    </p:anim>
                                    <p:anim calcmode="lin" valueType="num">
                                      <p:cBhvr additive="base">
                                        <p:cTn id="108" dur="500" fill="hold"/>
                                        <p:tgtEl>
                                          <p:spTgt spid="1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additive="base">
                                        <p:cTn id="111" dur="500" fill="hold"/>
                                        <p:tgtEl>
                                          <p:spTgt spid="62"/>
                                        </p:tgtEl>
                                        <p:attrNameLst>
                                          <p:attrName>ppt_x</p:attrName>
                                        </p:attrNameLst>
                                      </p:cBhvr>
                                      <p:tavLst>
                                        <p:tav tm="0">
                                          <p:val>
                                            <p:strVal val="#ppt_x"/>
                                          </p:val>
                                        </p:tav>
                                        <p:tav tm="100000">
                                          <p:val>
                                            <p:strVal val="#ppt_x"/>
                                          </p:val>
                                        </p:tav>
                                      </p:tavLst>
                                    </p:anim>
                                    <p:anim calcmode="lin" valueType="num">
                                      <p:cBhvr additive="base">
                                        <p:cTn id="112" dur="500" fill="hold"/>
                                        <p:tgtEl>
                                          <p:spTgt spid="6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500" fill="hold"/>
                                        <p:tgtEl>
                                          <p:spTgt spid="54"/>
                                        </p:tgtEl>
                                        <p:attrNameLst>
                                          <p:attrName>ppt_x</p:attrName>
                                        </p:attrNameLst>
                                      </p:cBhvr>
                                      <p:tavLst>
                                        <p:tav tm="0">
                                          <p:val>
                                            <p:strVal val="#ppt_x"/>
                                          </p:val>
                                        </p:tav>
                                        <p:tav tm="100000">
                                          <p:val>
                                            <p:strVal val="#ppt_x"/>
                                          </p:val>
                                        </p:tav>
                                      </p:tavLst>
                                    </p:anim>
                                    <p:anim calcmode="lin" valueType="num">
                                      <p:cBhvr additive="base">
                                        <p:cTn id="1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 calcmode="lin" valueType="num">
                                      <p:cBhvr additive="base">
                                        <p:cTn id="121" dur="500" fill="hold"/>
                                        <p:tgtEl>
                                          <p:spTgt spid="96"/>
                                        </p:tgtEl>
                                        <p:attrNameLst>
                                          <p:attrName>ppt_x</p:attrName>
                                        </p:attrNameLst>
                                      </p:cBhvr>
                                      <p:tavLst>
                                        <p:tav tm="0">
                                          <p:val>
                                            <p:strVal val="#ppt_x"/>
                                          </p:val>
                                        </p:tav>
                                        <p:tav tm="100000">
                                          <p:val>
                                            <p:strVal val="#ppt_x"/>
                                          </p:val>
                                        </p:tav>
                                      </p:tavLst>
                                    </p:anim>
                                    <p:anim calcmode="lin" valueType="num">
                                      <p:cBhvr additive="base">
                                        <p:cTn id="122" dur="500" fill="hold"/>
                                        <p:tgtEl>
                                          <p:spTgt spid="96"/>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99"/>
                                        </p:tgtEl>
                                        <p:attrNameLst>
                                          <p:attrName>style.visibility</p:attrName>
                                        </p:attrNameLst>
                                      </p:cBhvr>
                                      <p:to>
                                        <p:strVal val="visible"/>
                                      </p:to>
                                    </p:set>
                                    <p:anim calcmode="lin" valueType="num">
                                      <p:cBhvr additive="base">
                                        <p:cTn id="125" dur="500" fill="hold"/>
                                        <p:tgtEl>
                                          <p:spTgt spid="99"/>
                                        </p:tgtEl>
                                        <p:attrNameLst>
                                          <p:attrName>ppt_x</p:attrName>
                                        </p:attrNameLst>
                                      </p:cBhvr>
                                      <p:tavLst>
                                        <p:tav tm="0">
                                          <p:val>
                                            <p:strVal val="#ppt_x"/>
                                          </p:val>
                                        </p:tav>
                                        <p:tav tm="100000">
                                          <p:val>
                                            <p:strVal val="#ppt_x"/>
                                          </p:val>
                                        </p:tav>
                                      </p:tavLst>
                                    </p:anim>
                                    <p:anim calcmode="lin" valueType="num">
                                      <p:cBhvr additive="base">
                                        <p:cTn id="126" dur="500" fill="hold"/>
                                        <p:tgtEl>
                                          <p:spTgt spid="9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anim calcmode="lin" valueType="num">
                                      <p:cBhvr additive="base">
                                        <p:cTn id="129" dur="500" fill="hold"/>
                                        <p:tgtEl>
                                          <p:spTgt spid="102"/>
                                        </p:tgtEl>
                                        <p:attrNameLst>
                                          <p:attrName>ppt_x</p:attrName>
                                        </p:attrNameLst>
                                      </p:cBhvr>
                                      <p:tavLst>
                                        <p:tav tm="0">
                                          <p:val>
                                            <p:strVal val="#ppt_x"/>
                                          </p:val>
                                        </p:tav>
                                        <p:tav tm="100000">
                                          <p:val>
                                            <p:strVal val="#ppt_x"/>
                                          </p:val>
                                        </p:tav>
                                      </p:tavLst>
                                    </p:anim>
                                    <p:anim calcmode="lin" valueType="num">
                                      <p:cBhvr additive="base">
                                        <p:cTn id="13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additive="base">
                                        <p:cTn id="135" dur="500" fill="hold"/>
                                        <p:tgtEl>
                                          <p:spTgt spid="97"/>
                                        </p:tgtEl>
                                        <p:attrNameLst>
                                          <p:attrName>ppt_x</p:attrName>
                                        </p:attrNameLst>
                                      </p:cBhvr>
                                      <p:tavLst>
                                        <p:tav tm="0">
                                          <p:val>
                                            <p:strVal val="#ppt_x"/>
                                          </p:val>
                                        </p:tav>
                                        <p:tav tm="100000">
                                          <p:val>
                                            <p:strVal val="#ppt_x"/>
                                          </p:val>
                                        </p:tav>
                                      </p:tavLst>
                                    </p:anim>
                                    <p:anim calcmode="lin" valueType="num">
                                      <p:cBhvr additive="base">
                                        <p:cTn id="136" dur="500" fill="hold"/>
                                        <p:tgtEl>
                                          <p:spTgt spid="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 calcmode="lin" valueType="num">
                                      <p:cBhvr additive="base">
                                        <p:cTn id="139" dur="500" fill="hold"/>
                                        <p:tgtEl>
                                          <p:spTgt spid="98"/>
                                        </p:tgtEl>
                                        <p:attrNameLst>
                                          <p:attrName>ppt_x</p:attrName>
                                        </p:attrNameLst>
                                      </p:cBhvr>
                                      <p:tavLst>
                                        <p:tav tm="0">
                                          <p:val>
                                            <p:strVal val="#ppt_x"/>
                                          </p:val>
                                        </p:tav>
                                        <p:tav tm="100000">
                                          <p:val>
                                            <p:strVal val="#ppt_x"/>
                                          </p:val>
                                        </p:tav>
                                      </p:tavLst>
                                    </p:anim>
                                    <p:anim calcmode="lin" valueType="num">
                                      <p:cBhvr additive="base">
                                        <p:cTn id="14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00"/>
                                        </p:tgtEl>
                                        <p:attrNameLst>
                                          <p:attrName>style.visibility</p:attrName>
                                        </p:attrNameLst>
                                      </p:cBhvr>
                                      <p:to>
                                        <p:strVal val="visible"/>
                                      </p:to>
                                    </p:set>
                                    <p:anim calcmode="lin" valueType="num">
                                      <p:cBhvr additive="base">
                                        <p:cTn id="145" dur="500" fill="hold"/>
                                        <p:tgtEl>
                                          <p:spTgt spid="100"/>
                                        </p:tgtEl>
                                        <p:attrNameLst>
                                          <p:attrName>ppt_x</p:attrName>
                                        </p:attrNameLst>
                                      </p:cBhvr>
                                      <p:tavLst>
                                        <p:tav tm="0">
                                          <p:val>
                                            <p:strVal val="#ppt_x"/>
                                          </p:val>
                                        </p:tav>
                                        <p:tav tm="100000">
                                          <p:val>
                                            <p:strVal val="#ppt_x"/>
                                          </p:val>
                                        </p:tav>
                                      </p:tavLst>
                                    </p:anim>
                                    <p:anim calcmode="lin" valueType="num">
                                      <p:cBhvr additive="base">
                                        <p:cTn id="146" dur="500" fill="hold"/>
                                        <p:tgtEl>
                                          <p:spTgt spid="10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 calcmode="lin" valueType="num">
                                      <p:cBhvr additive="base">
                                        <p:cTn id="149" dur="500" fill="hold"/>
                                        <p:tgtEl>
                                          <p:spTgt spid="101"/>
                                        </p:tgtEl>
                                        <p:attrNameLst>
                                          <p:attrName>ppt_x</p:attrName>
                                        </p:attrNameLst>
                                      </p:cBhvr>
                                      <p:tavLst>
                                        <p:tav tm="0">
                                          <p:val>
                                            <p:strVal val="#ppt_x"/>
                                          </p:val>
                                        </p:tav>
                                        <p:tav tm="100000">
                                          <p:val>
                                            <p:strVal val="#ppt_x"/>
                                          </p:val>
                                        </p:tav>
                                      </p:tavLst>
                                    </p:anim>
                                    <p:anim calcmode="lin" valueType="num">
                                      <p:cBhvr additive="base">
                                        <p:cTn id="15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03"/>
                                        </p:tgtEl>
                                        <p:attrNameLst>
                                          <p:attrName>style.visibility</p:attrName>
                                        </p:attrNameLst>
                                      </p:cBhvr>
                                      <p:to>
                                        <p:strVal val="visible"/>
                                      </p:to>
                                    </p:set>
                                    <p:anim calcmode="lin" valueType="num">
                                      <p:cBhvr additive="base">
                                        <p:cTn id="155" dur="500" fill="hold"/>
                                        <p:tgtEl>
                                          <p:spTgt spid="103"/>
                                        </p:tgtEl>
                                        <p:attrNameLst>
                                          <p:attrName>ppt_x</p:attrName>
                                        </p:attrNameLst>
                                      </p:cBhvr>
                                      <p:tavLst>
                                        <p:tav tm="0">
                                          <p:val>
                                            <p:strVal val="#ppt_x"/>
                                          </p:val>
                                        </p:tav>
                                        <p:tav tm="100000">
                                          <p:val>
                                            <p:strVal val="#ppt_x"/>
                                          </p:val>
                                        </p:tav>
                                      </p:tavLst>
                                    </p:anim>
                                    <p:anim calcmode="lin" valueType="num">
                                      <p:cBhvr additive="base">
                                        <p:cTn id="156" dur="500" fill="hold"/>
                                        <p:tgtEl>
                                          <p:spTgt spid="1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4"/>
                                        </p:tgtEl>
                                        <p:attrNameLst>
                                          <p:attrName>style.visibility</p:attrName>
                                        </p:attrNameLst>
                                      </p:cBhvr>
                                      <p:to>
                                        <p:strVal val="visible"/>
                                      </p:to>
                                    </p:set>
                                    <p:anim calcmode="lin" valueType="num">
                                      <p:cBhvr additive="base">
                                        <p:cTn id="159" dur="500" fill="hold"/>
                                        <p:tgtEl>
                                          <p:spTgt spid="104"/>
                                        </p:tgtEl>
                                        <p:attrNameLst>
                                          <p:attrName>ppt_x</p:attrName>
                                        </p:attrNameLst>
                                      </p:cBhvr>
                                      <p:tavLst>
                                        <p:tav tm="0">
                                          <p:val>
                                            <p:strVal val="#ppt_x"/>
                                          </p:val>
                                        </p:tav>
                                        <p:tav tm="100000">
                                          <p:val>
                                            <p:strVal val="#ppt_x"/>
                                          </p:val>
                                        </p:tav>
                                      </p:tavLst>
                                    </p:anim>
                                    <p:anim calcmode="lin" valueType="num">
                                      <p:cBhvr additive="base">
                                        <p:cTn id="16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animBg="1"/>
      <p:bldP spid="62" grpId="0" animBg="1"/>
      <p:bldP spid="64" grpId="0"/>
      <p:bldP spid="82" grpId="0"/>
      <p:bldP spid="84" grpId="0" animBg="1"/>
      <p:bldP spid="90" grpId="0"/>
      <p:bldP spid="96" grpId="0"/>
      <p:bldP spid="97" grpId="0" animBg="1"/>
      <p:bldP spid="98" grpId="0"/>
      <p:bldP spid="99" grpId="0"/>
      <p:bldP spid="100" grpId="0" animBg="1"/>
      <p:bldP spid="101" grpId="0"/>
      <p:bldP spid="102" grpId="0"/>
      <p:bldP spid="103" grpId="0" animBg="1"/>
      <p:bldP spid="104" grpId="0"/>
      <p:bldP spid="36" grpId="0"/>
      <p:bldP spid="41" grpId="0"/>
      <p:bldP spid="42" grpId="0" animBg="1"/>
      <p:bldP spid="45" grpId="0" animBg="1"/>
      <p:bldP spid="46" grpId="0"/>
      <p:bldP spid="47" grpId="0"/>
      <p:bldP spid="48" grpId="0"/>
      <p:bldP spid="50" grpId="0"/>
      <p:bldP spid="60" grpId="0"/>
      <p:bldP spid="63"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473893" y="3026300"/>
            <a:ext cx="497906" cy="81261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199"/>
            <a:ext cx="9289032" cy="1121901"/>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règles</a:t>
            </a:r>
            <a:r>
              <a:rPr lang="en-US" dirty="0">
                <a:solidFill>
                  <a:srgbClr val="003300"/>
                </a:solidFill>
                <a:latin typeface="Times New Roman" panose="02020603050405020304" pitchFamily="18" charset="0"/>
                <a:cs typeface="Times New Roman" panose="02020603050405020304" pitchFamily="18" charset="0"/>
              </a:rPr>
              <a:t> pour </a:t>
            </a:r>
            <a:r>
              <a:rPr lang="en-US" dirty="0" err="1">
                <a:solidFill>
                  <a:srgbClr val="003300"/>
                </a:solidFill>
                <a:latin typeface="Times New Roman" panose="02020603050405020304" pitchFamily="18" charset="0"/>
                <a:cs typeface="Times New Roman" panose="02020603050405020304" pitchFamily="18" charset="0"/>
              </a:rPr>
              <a:t>compter</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2" name="Rectangle 61"/>
          <p:cNvSpPr/>
          <p:nvPr/>
        </p:nvSpPr>
        <p:spPr>
          <a:xfrm>
            <a:off x="2339752" y="1750876"/>
            <a:ext cx="4104456"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0" name="Content Placeholder 2"/>
          <p:cNvSpPr txBox="1">
            <a:spLocks/>
          </p:cNvSpPr>
          <p:nvPr/>
        </p:nvSpPr>
        <p:spPr bwMode="auto">
          <a:xfrm>
            <a:off x="1174218" y="4227960"/>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a:t>
            </a:r>
          </a:p>
        </p:txBody>
      </p:sp>
      <p:cxnSp>
        <p:nvCxnSpPr>
          <p:cNvPr id="91" name="Straight Arrow Connector 90"/>
          <p:cNvCxnSpPr>
            <a:stCxn id="90" idx="0"/>
          </p:cNvCxnSpPr>
          <p:nvPr/>
        </p:nvCxnSpPr>
        <p:spPr>
          <a:xfrm flipV="1">
            <a:off x="1318832" y="3747913"/>
            <a:ext cx="10447" cy="480047"/>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6" name="Content Placeholder 2"/>
          <p:cNvSpPr txBox="1">
            <a:spLocks/>
          </p:cNvSpPr>
          <p:nvPr/>
        </p:nvSpPr>
        <p:spPr bwMode="auto">
          <a:xfrm>
            <a:off x="2382977" y="3011057"/>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0,100 000  </a:t>
            </a:r>
          </a:p>
        </p:txBody>
      </p:sp>
      <p:sp>
        <p:nvSpPr>
          <p:cNvPr id="97" name="Right Arrow 96"/>
          <p:cNvSpPr/>
          <p:nvPr/>
        </p:nvSpPr>
        <p:spPr>
          <a:xfrm>
            <a:off x="4783344" y="3132102"/>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Content Placeholder 2"/>
          <p:cNvSpPr txBox="1">
            <a:spLocks/>
          </p:cNvSpPr>
          <p:nvPr/>
        </p:nvSpPr>
        <p:spPr bwMode="auto">
          <a:xfrm>
            <a:off x="5415493" y="3011057"/>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6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99" name="Content Placeholder 2"/>
          <p:cNvSpPr txBox="1">
            <a:spLocks/>
          </p:cNvSpPr>
          <p:nvPr/>
        </p:nvSpPr>
        <p:spPr bwMode="auto">
          <a:xfrm>
            <a:off x="2382977" y="3484414"/>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0,000 000 010</a:t>
            </a:r>
          </a:p>
        </p:txBody>
      </p:sp>
      <p:sp>
        <p:nvSpPr>
          <p:cNvPr id="100" name="Right Arrow 99"/>
          <p:cNvSpPr/>
          <p:nvPr/>
        </p:nvSpPr>
        <p:spPr>
          <a:xfrm>
            <a:off x="4783344" y="3605459"/>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ontent Placeholder 2"/>
          <p:cNvSpPr txBox="1">
            <a:spLocks/>
          </p:cNvSpPr>
          <p:nvPr/>
        </p:nvSpPr>
        <p:spPr bwMode="auto">
          <a:xfrm>
            <a:off x="5415493" y="3484414"/>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102" name="Content Placeholder 2"/>
          <p:cNvSpPr txBox="1">
            <a:spLocks/>
          </p:cNvSpPr>
          <p:nvPr/>
        </p:nvSpPr>
        <p:spPr bwMode="auto">
          <a:xfrm>
            <a:off x="2382977" y="3957771"/>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1,100 000 </a:t>
            </a:r>
          </a:p>
        </p:txBody>
      </p:sp>
      <p:sp>
        <p:nvSpPr>
          <p:cNvPr id="103" name="Right Arrow 102"/>
          <p:cNvSpPr/>
          <p:nvPr/>
        </p:nvSpPr>
        <p:spPr>
          <a:xfrm>
            <a:off x="4783344" y="4078816"/>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Content Placeholder 2"/>
          <p:cNvSpPr txBox="1">
            <a:spLocks/>
          </p:cNvSpPr>
          <p:nvPr/>
        </p:nvSpPr>
        <p:spPr bwMode="auto">
          <a:xfrm>
            <a:off x="5415493" y="3957771"/>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7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47" name="Content Placeholder 2"/>
          <p:cNvSpPr txBox="1">
            <a:spLocks/>
          </p:cNvSpPr>
          <p:nvPr/>
        </p:nvSpPr>
        <p:spPr bwMode="auto">
          <a:xfrm>
            <a:off x="-612576" y="2924944"/>
            <a:ext cx="3348372"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0,010 </a:t>
            </a:r>
            <a:endParaRPr lang="en-US" sz="6000" kern="0" dirty="0">
              <a:solidFill>
                <a:srgbClr val="003300"/>
              </a:solidFill>
            </a:endParaRPr>
          </a:p>
        </p:txBody>
      </p:sp>
      <p:sp>
        <p:nvSpPr>
          <p:cNvPr id="48" name="Content Placeholder 2"/>
          <p:cNvSpPr txBox="1">
            <a:spLocks/>
          </p:cNvSpPr>
          <p:nvPr/>
        </p:nvSpPr>
        <p:spPr bwMode="auto">
          <a:xfrm>
            <a:off x="1682571" y="4227960"/>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2</a:t>
            </a:r>
          </a:p>
        </p:txBody>
      </p:sp>
      <p:cxnSp>
        <p:nvCxnSpPr>
          <p:cNvPr id="49" name="Straight Arrow Connector 48"/>
          <p:cNvCxnSpPr>
            <a:stCxn id="48" idx="0"/>
          </p:cNvCxnSpPr>
          <p:nvPr/>
        </p:nvCxnSpPr>
        <p:spPr>
          <a:xfrm flipH="1" flipV="1">
            <a:off x="1694743" y="3747913"/>
            <a:ext cx="132442" cy="480047"/>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2" idx="2"/>
            <a:endCxn id="54" idx="0"/>
          </p:cNvCxnSpPr>
          <p:nvPr/>
        </p:nvCxnSpPr>
        <p:spPr>
          <a:xfrm rot="5400000">
            <a:off x="2632726" y="1267046"/>
            <a:ext cx="849374" cy="2669134"/>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0" name="Content Placeholder 2"/>
          <p:cNvSpPr txBox="1">
            <a:spLocks/>
          </p:cNvSpPr>
          <p:nvPr/>
        </p:nvSpPr>
        <p:spPr bwMode="auto">
          <a:xfrm>
            <a:off x="72197" y="1700808"/>
            <a:ext cx="9051304" cy="95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#6 – </a:t>
            </a:r>
            <a:r>
              <a:rPr lang="en-US" sz="2700" kern="0" dirty="0" err="1">
                <a:solidFill>
                  <a:srgbClr val="000000"/>
                </a:solidFill>
                <a:latin typeface="Times New Roman" panose="02020603050405020304" pitchFamily="18" charset="0"/>
                <a:cs typeface="Times New Roman" panose="02020603050405020304" pitchFamily="18" charset="0"/>
              </a:rPr>
              <a:t>tous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zéros</a:t>
            </a:r>
            <a:r>
              <a:rPr lang="en-US" sz="2700" kern="0" dirty="0">
                <a:solidFill>
                  <a:srgbClr val="000000"/>
                </a:solidFill>
                <a:latin typeface="Times New Roman" panose="02020603050405020304" pitchFamily="18" charset="0"/>
                <a:cs typeface="Times New Roman" panose="02020603050405020304" pitchFamily="18" charset="0"/>
              </a:rPr>
              <a:t> à la </a:t>
            </a:r>
            <a:r>
              <a:rPr lang="en-US" sz="2700" kern="0" dirty="0" err="1">
                <a:solidFill>
                  <a:srgbClr val="000000"/>
                </a:solidFill>
                <a:latin typeface="Times New Roman" panose="02020603050405020304" pitchFamily="18" charset="0"/>
                <a:cs typeface="Times New Roman" panose="02020603050405020304" pitchFamily="18" charset="0"/>
              </a:rPr>
              <a:t>droite</a:t>
            </a:r>
            <a:r>
              <a:rPr lang="en-US" sz="2700" kern="0" dirty="0">
                <a:solidFill>
                  <a:srgbClr val="000000"/>
                </a:solidFill>
                <a:latin typeface="Times New Roman" panose="02020603050405020304" pitchFamily="18" charset="0"/>
                <a:cs typeface="Times New Roman" panose="02020603050405020304" pitchFamily="18" charset="0"/>
              </a:rPr>
              <a:t> de la virgule APRÈS un </a:t>
            </a:r>
            <a:r>
              <a:rPr lang="en-US" sz="2700" kern="0" dirty="0" err="1">
                <a:solidFill>
                  <a:srgbClr val="000000"/>
                </a:solidFill>
                <a:latin typeface="Times New Roman" panose="02020603050405020304" pitchFamily="18" charset="0"/>
                <a:cs typeface="Times New Roman" panose="02020603050405020304" pitchFamily="18" charset="0"/>
              </a:rPr>
              <a:t>chiffre</a:t>
            </a:r>
            <a:r>
              <a:rPr lang="en-US" sz="2700" kern="0" dirty="0">
                <a:solidFill>
                  <a:srgbClr val="000000"/>
                </a:solidFill>
                <a:latin typeface="Times New Roman" panose="02020603050405020304" pitchFamily="18" charset="0"/>
                <a:cs typeface="Times New Roman" panose="02020603050405020304" pitchFamily="18" charset="0"/>
              </a:rPr>
              <a:t> non-z</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ro</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52" name="Content Placeholder 2"/>
          <p:cNvSpPr txBox="1">
            <a:spLocks/>
          </p:cNvSpPr>
          <p:nvPr/>
        </p:nvSpPr>
        <p:spPr bwMode="auto">
          <a:xfrm>
            <a:off x="-661711" y="4909135"/>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1,25  </a:t>
            </a:r>
          </a:p>
        </p:txBody>
      </p:sp>
      <p:sp>
        <p:nvSpPr>
          <p:cNvPr id="53" name="Right Arrow 52"/>
          <p:cNvSpPr/>
          <p:nvPr/>
        </p:nvSpPr>
        <p:spPr>
          <a:xfrm>
            <a:off x="1131591" y="5088210"/>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ontent Placeholder 2"/>
          <p:cNvSpPr txBox="1">
            <a:spLocks/>
          </p:cNvSpPr>
          <p:nvPr/>
        </p:nvSpPr>
        <p:spPr bwMode="auto">
          <a:xfrm>
            <a:off x="1318832" y="4919922"/>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56" name="Content Placeholder 2"/>
          <p:cNvSpPr txBox="1">
            <a:spLocks/>
          </p:cNvSpPr>
          <p:nvPr/>
        </p:nvSpPr>
        <p:spPr bwMode="auto">
          <a:xfrm>
            <a:off x="-661711" y="5382492"/>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1205</a:t>
            </a:r>
          </a:p>
        </p:txBody>
      </p:sp>
      <p:sp>
        <p:nvSpPr>
          <p:cNvPr id="57" name="Right Arrow 56"/>
          <p:cNvSpPr/>
          <p:nvPr/>
        </p:nvSpPr>
        <p:spPr>
          <a:xfrm>
            <a:off x="1131591" y="5561567"/>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ontent Placeholder 2"/>
          <p:cNvSpPr txBox="1">
            <a:spLocks/>
          </p:cNvSpPr>
          <p:nvPr/>
        </p:nvSpPr>
        <p:spPr bwMode="auto">
          <a:xfrm>
            <a:off x="1318832" y="5393279"/>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4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59" name="Content Placeholder 2"/>
          <p:cNvSpPr txBox="1">
            <a:spLocks/>
          </p:cNvSpPr>
          <p:nvPr/>
        </p:nvSpPr>
        <p:spPr bwMode="auto">
          <a:xfrm>
            <a:off x="-661711" y="5855849"/>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11 </a:t>
            </a:r>
          </a:p>
        </p:txBody>
      </p:sp>
      <p:sp>
        <p:nvSpPr>
          <p:cNvPr id="66" name="Right Arrow 65"/>
          <p:cNvSpPr/>
          <p:nvPr/>
        </p:nvSpPr>
        <p:spPr>
          <a:xfrm>
            <a:off x="1131591" y="6034924"/>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ontent Placeholder 2"/>
          <p:cNvSpPr txBox="1">
            <a:spLocks/>
          </p:cNvSpPr>
          <p:nvPr/>
        </p:nvSpPr>
        <p:spPr bwMode="auto">
          <a:xfrm>
            <a:off x="1318832" y="5866636"/>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197863" y="4797152"/>
            <a:ext cx="87482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8" name="Content Placeholder 2"/>
          <p:cNvSpPr txBox="1">
            <a:spLocks/>
          </p:cNvSpPr>
          <p:nvPr/>
        </p:nvSpPr>
        <p:spPr bwMode="auto">
          <a:xfrm>
            <a:off x="3995936" y="4904679"/>
            <a:ext cx="2263640"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1,280  </a:t>
            </a:r>
          </a:p>
        </p:txBody>
      </p:sp>
      <p:sp>
        <p:nvSpPr>
          <p:cNvPr id="69" name="Right Arrow 68"/>
          <p:cNvSpPr/>
          <p:nvPr/>
        </p:nvSpPr>
        <p:spPr>
          <a:xfrm>
            <a:off x="5757068" y="5086842"/>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ontent Placeholder 2"/>
          <p:cNvSpPr txBox="1">
            <a:spLocks/>
          </p:cNvSpPr>
          <p:nvPr/>
        </p:nvSpPr>
        <p:spPr bwMode="auto">
          <a:xfrm>
            <a:off x="5944309" y="4918554"/>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4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71" name="Content Placeholder 2"/>
          <p:cNvSpPr txBox="1">
            <a:spLocks/>
          </p:cNvSpPr>
          <p:nvPr/>
        </p:nvSpPr>
        <p:spPr bwMode="auto">
          <a:xfrm>
            <a:off x="3915294" y="5378036"/>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365,249</a:t>
            </a:r>
          </a:p>
        </p:txBody>
      </p:sp>
      <p:sp>
        <p:nvSpPr>
          <p:cNvPr id="72" name="Right Arrow 71"/>
          <p:cNvSpPr/>
          <p:nvPr/>
        </p:nvSpPr>
        <p:spPr>
          <a:xfrm>
            <a:off x="5757068" y="5560199"/>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ontent Placeholder 2"/>
          <p:cNvSpPr txBox="1">
            <a:spLocks/>
          </p:cNvSpPr>
          <p:nvPr/>
        </p:nvSpPr>
        <p:spPr bwMode="auto">
          <a:xfrm>
            <a:off x="5944309" y="5391911"/>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6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74" name="Content Placeholder 2"/>
          <p:cNvSpPr txBox="1">
            <a:spLocks/>
          </p:cNvSpPr>
          <p:nvPr/>
        </p:nvSpPr>
        <p:spPr bwMode="auto">
          <a:xfrm>
            <a:off x="3915294" y="5851393"/>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20 000 </a:t>
            </a:r>
          </a:p>
        </p:txBody>
      </p:sp>
      <p:sp>
        <p:nvSpPr>
          <p:cNvPr id="75" name="Right Arrow 74"/>
          <p:cNvSpPr/>
          <p:nvPr/>
        </p:nvSpPr>
        <p:spPr>
          <a:xfrm>
            <a:off x="5757068" y="6033556"/>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Content Placeholder 2"/>
          <p:cNvSpPr txBox="1">
            <a:spLocks/>
          </p:cNvSpPr>
          <p:nvPr/>
        </p:nvSpPr>
        <p:spPr bwMode="auto">
          <a:xfrm>
            <a:off x="5944309" y="5865268"/>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a:t>
            </a:r>
            <a:r>
              <a:rPr lang="en-US" sz="2700" kern="0" dirty="0" err="1">
                <a:solidFill>
                  <a:srgbClr val="003300"/>
                </a:solidFill>
                <a:latin typeface="Times New Roman" panose="02020603050405020304" pitchFamily="18" charset="0"/>
                <a:cs typeface="Times New Roman" panose="02020603050405020304" pitchFamily="18" charset="0"/>
              </a:rPr>
              <a:t>chiffre</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77" name="Content Placeholder 2"/>
          <p:cNvSpPr txBox="1">
            <a:spLocks/>
          </p:cNvSpPr>
          <p:nvPr/>
        </p:nvSpPr>
        <p:spPr bwMode="auto">
          <a:xfrm>
            <a:off x="-661711" y="6301787"/>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150 </a:t>
            </a:r>
          </a:p>
        </p:txBody>
      </p:sp>
      <p:sp>
        <p:nvSpPr>
          <p:cNvPr id="78" name="Right Arrow 77"/>
          <p:cNvSpPr/>
          <p:nvPr/>
        </p:nvSpPr>
        <p:spPr>
          <a:xfrm>
            <a:off x="1131591" y="6480862"/>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Content Placeholder 2"/>
          <p:cNvSpPr txBox="1">
            <a:spLocks/>
          </p:cNvSpPr>
          <p:nvPr/>
        </p:nvSpPr>
        <p:spPr bwMode="auto">
          <a:xfrm>
            <a:off x="1318832" y="6312574"/>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0" name="Content Placeholder 2"/>
          <p:cNvSpPr txBox="1">
            <a:spLocks/>
          </p:cNvSpPr>
          <p:nvPr/>
        </p:nvSpPr>
        <p:spPr bwMode="auto">
          <a:xfrm>
            <a:off x="3907066" y="6312574"/>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17,25 </a:t>
            </a:r>
          </a:p>
        </p:txBody>
      </p:sp>
      <p:sp>
        <p:nvSpPr>
          <p:cNvPr id="81" name="Right Arrow 80"/>
          <p:cNvSpPr/>
          <p:nvPr/>
        </p:nvSpPr>
        <p:spPr>
          <a:xfrm>
            <a:off x="5748840" y="6494737"/>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Content Placeholder 2"/>
          <p:cNvSpPr txBox="1">
            <a:spLocks/>
          </p:cNvSpPr>
          <p:nvPr/>
        </p:nvSpPr>
        <p:spPr bwMode="auto">
          <a:xfrm>
            <a:off x="5936081" y="6326449"/>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4</a:t>
            </a:r>
            <a:r>
              <a:rPr lang="en-US" sz="2700" kern="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cxnSp>
        <p:nvCxnSpPr>
          <p:cNvPr id="85" name="Straight Connector 84"/>
          <p:cNvCxnSpPr/>
          <p:nvPr/>
        </p:nvCxnSpPr>
        <p:spPr>
          <a:xfrm flipV="1">
            <a:off x="4493094" y="4912613"/>
            <a:ext cx="0" cy="18991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8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additive="base">
                                        <p:cTn id="33" dur="500" fill="hold"/>
                                        <p:tgtEl>
                                          <p:spTgt spid="90"/>
                                        </p:tgtEl>
                                        <p:attrNameLst>
                                          <p:attrName>ppt_x</p:attrName>
                                        </p:attrNameLst>
                                      </p:cBhvr>
                                      <p:tavLst>
                                        <p:tav tm="0">
                                          <p:val>
                                            <p:strVal val="#ppt_x"/>
                                          </p:val>
                                        </p:tav>
                                        <p:tav tm="100000">
                                          <p:val>
                                            <p:strVal val="#ppt_x"/>
                                          </p:val>
                                        </p:tav>
                                      </p:tavLst>
                                    </p:anim>
                                    <p:anim calcmode="lin" valueType="num">
                                      <p:cBhvr additive="base">
                                        <p:cTn id="34" dur="500" fill="hold"/>
                                        <p:tgtEl>
                                          <p:spTgt spid="9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additive="base">
                                        <p:cTn id="37" dur="500" fill="hold"/>
                                        <p:tgtEl>
                                          <p:spTgt spid="91"/>
                                        </p:tgtEl>
                                        <p:attrNameLst>
                                          <p:attrName>ppt_x</p:attrName>
                                        </p:attrNameLst>
                                      </p:cBhvr>
                                      <p:tavLst>
                                        <p:tav tm="0">
                                          <p:val>
                                            <p:strVal val="#ppt_x"/>
                                          </p:val>
                                        </p:tav>
                                        <p:tav tm="100000">
                                          <p:val>
                                            <p:strVal val="#ppt_x"/>
                                          </p:val>
                                        </p:tav>
                                      </p:tavLst>
                                    </p:anim>
                                    <p:anim calcmode="lin" valueType="num">
                                      <p:cBhvr additive="base">
                                        <p:cTn id="38" dur="500" fill="hold"/>
                                        <p:tgtEl>
                                          <p:spTgt spid="9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ppt_x"/>
                                          </p:val>
                                        </p:tav>
                                        <p:tav tm="100000">
                                          <p:val>
                                            <p:strVal val="#ppt_x"/>
                                          </p:val>
                                        </p:tav>
                                      </p:tavLst>
                                    </p:anim>
                                    <p:anim calcmode="lin" valueType="num">
                                      <p:cBhvr additive="base">
                                        <p:cTn id="52" dur="500" fill="hold"/>
                                        <p:tgtEl>
                                          <p:spTgt spid="9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 calcmode="lin" valueType="num">
                                      <p:cBhvr additive="base">
                                        <p:cTn id="55" dur="500" fill="hold"/>
                                        <p:tgtEl>
                                          <p:spTgt spid="99"/>
                                        </p:tgtEl>
                                        <p:attrNameLst>
                                          <p:attrName>ppt_x</p:attrName>
                                        </p:attrNameLst>
                                      </p:cBhvr>
                                      <p:tavLst>
                                        <p:tav tm="0">
                                          <p:val>
                                            <p:strVal val="#ppt_x"/>
                                          </p:val>
                                        </p:tav>
                                        <p:tav tm="100000">
                                          <p:val>
                                            <p:strVal val="#ppt_x"/>
                                          </p:val>
                                        </p:tav>
                                      </p:tavLst>
                                    </p:anim>
                                    <p:anim calcmode="lin" valueType="num">
                                      <p:cBhvr additive="base">
                                        <p:cTn id="56" dur="500" fill="hold"/>
                                        <p:tgtEl>
                                          <p:spTgt spid="9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anim calcmode="lin" valueType="num">
                                      <p:cBhvr additive="base">
                                        <p:cTn id="59" dur="500" fill="hold"/>
                                        <p:tgtEl>
                                          <p:spTgt spid="102"/>
                                        </p:tgtEl>
                                        <p:attrNameLst>
                                          <p:attrName>ppt_x</p:attrName>
                                        </p:attrNameLst>
                                      </p:cBhvr>
                                      <p:tavLst>
                                        <p:tav tm="0">
                                          <p:val>
                                            <p:strVal val="#ppt_x"/>
                                          </p:val>
                                        </p:tav>
                                        <p:tav tm="100000">
                                          <p:val>
                                            <p:strVal val="#ppt_x"/>
                                          </p:val>
                                        </p:tav>
                                      </p:tavLst>
                                    </p:anim>
                                    <p:anim calcmode="lin" valueType="num">
                                      <p:cBhvr additive="base">
                                        <p:cTn id="6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additive="base">
                                        <p:cTn id="65" dur="500" fill="hold"/>
                                        <p:tgtEl>
                                          <p:spTgt spid="97"/>
                                        </p:tgtEl>
                                        <p:attrNameLst>
                                          <p:attrName>ppt_x</p:attrName>
                                        </p:attrNameLst>
                                      </p:cBhvr>
                                      <p:tavLst>
                                        <p:tav tm="0">
                                          <p:val>
                                            <p:strVal val="#ppt_x"/>
                                          </p:val>
                                        </p:tav>
                                        <p:tav tm="100000">
                                          <p:val>
                                            <p:strVal val="#ppt_x"/>
                                          </p:val>
                                        </p:tav>
                                      </p:tavLst>
                                    </p:anim>
                                    <p:anim calcmode="lin" valueType="num">
                                      <p:cBhvr additive="base">
                                        <p:cTn id="66" dur="500" fill="hold"/>
                                        <p:tgtEl>
                                          <p:spTgt spid="9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additive="base">
                                        <p:cTn id="69" dur="500" fill="hold"/>
                                        <p:tgtEl>
                                          <p:spTgt spid="98"/>
                                        </p:tgtEl>
                                        <p:attrNameLst>
                                          <p:attrName>ppt_x</p:attrName>
                                        </p:attrNameLst>
                                      </p:cBhvr>
                                      <p:tavLst>
                                        <p:tav tm="0">
                                          <p:val>
                                            <p:strVal val="#ppt_x"/>
                                          </p:val>
                                        </p:tav>
                                        <p:tav tm="100000">
                                          <p:val>
                                            <p:strVal val="#ppt_x"/>
                                          </p:val>
                                        </p:tav>
                                      </p:tavLst>
                                    </p:anim>
                                    <p:anim calcmode="lin" valueType="num">
                                      <p:cBhvr additive="base">
                                        <p:cTn id="7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additive="base">
                                        <p:cTn id="75" dur="500" fill="hold"/>
                                        <p:tgtEl>
                                          <p:spTgt spid="100"/>
                                        </p:tgtEl>
                                        <p:attrNameLst>
                                          <p:attrName>ppt_x</p:attrName>
                                        </p:attrNameLst>
                                      </p:cBhvr>
                                      <p:tavLst>
                                        <p:tav tm="0">
                                          <p:val>
                                            <p:strVal val="#ppt_x"/>
                                          </p:val>
                                        </p:tav>
                                        <p:tav tm="100000">
                                          <p:val>
                                            <p:strVal val="#ppt_x"/>
                                          </p:val>
                                        </p:tav>
                                      </p:tavLst>
                                    </p:anim>
                                    <p:anim calcmode="lin" valueType="num">
                                      <p:cBhvr additive="base">
                                        <p:cTn id="76" dur="500" fill="hold"/>
                                        <p:tgtEl>
                                          <p:spTgt spid="10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 calcmode="lin" valueType="num">
                                      <p:cBhvr additive="base">
                                        <p:cTn id="79" dur="500" fill="hold"/>
                                        <p:tgtEl>
                                          <p:spTgt spid="101"/>
                                        </p:tgtEl>
                                        <p:attrNameLst>
                                          <p:attrName>ppt_x</p:attrName>
                                        </p:attrNameLst>
                                      </p:cBhvr>
                                      <p:tavLst>
                                        <p:tav tm="0">
                                          <p:val>
                                            <p:strVal val="#ppt_x"/>
                                          </p:val>
                                        </p:tav>
                                        <p:tav tm="100000">
                                          <p:val>
                                            <p:strVal val="#ppt_x"/>
                                          </p:val>
                                        </p:tav>
                                      </p:tavLst>
                                    </p:anim>
                                    <p:anim calcmode="lin" valueType="num">
                                      <p:cBhvr additive="base">
                                        <p:cTn id="8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3"/>
                                        </p:tgtEl>
                                        <p:attrNameLst>
                                          <p:attrName>style.visibility</p:attrName>
                                        </p:attrNameLst>
                                      </p:cBhvr>
                                      <p:to>
                                        <p:strVal val="visible"/>
                                      </p:to>
                                    </p:set>
                                    <p:anim calcmode="lin" valueType="num">
                                      <p:cBhvr additive="base">
                                        <p:cTn id="85" dur="500" fill="hold"/>
                                        <p:tgtEl>
                                          <p:spTgt spid="103"/>
                                        </p:tgtEl>
                                        <p:attrNameLst>
                                          <p:attrName>ppt_x</p:attrName>
                                        </p:attrNameLst>
                                      </p:cBhvr>
                                      <p:tavLst>
                                        <p:tav tm="0">
                                          <p:val>
                                            <p:strVal val="#ppt_x"/>
                                          </p:val>
                                        </p:tav>
                                        <p:tav tm="100000">
                                          <p:val>
                                            <p:strVal val="#ppt_x"/>
                                          </p:val>
                                        </p:tav>
                                      </p:tavLst>
                                    </p:anim>
                                    <p:anim calcmode="lin" valueType="num">
                                      <p:cBhvr additive="base">
                                        <p:cTn id="86" dur="500" fill="hold"/>
                                        <p:tgtEl>
                                          <p:spTgt spid="10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anim calcmode="lin" valueType="num">
                                      <p:cBhvr additive="base">
                                        <p:cTn id="89" dur="500" fill="hold"/>
                                        <p:tgtEl>
                                          <p:spTgt spid="104"/>
                                        </p:tgtEl>
                                        <p:attrNameLst>
                                          <p:attrName>ppt_x</p:attrName>
                                        </p:attrNameLst>
                                      </p:cBhvr>
                                      <p:tavLst>
                                        <p:tav tm="0">
                                          <p:val>
                                            <p:strVal val="#ppt_x"/>
                                          </p:val>
                                        </p:tav>
                                        <p:tav tm="100000">
                                          <p:val>
                                            <p:strVal val="#ppt_x"/>
                                          </p:val>
                                        </p:tav>
                                      </p:tavLst>
                                    </p:anim>
                                    <p:anim calcmode="lin" valueType="num">
                                      <p:cBhvr additive="base">
                                        <p:cTn id="9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ppt_x"/>
                                          </p:val>
                                        </p:tav>
                                        <p:tav tm="100000">
                                          <p:val>
                                            <p:strVal val="#ppt_x"/>
                                          </p:val>
                                        </p:tav>
                                      </p:tavLst>
                                    </p:anim>
                                    <p:anim calcmode="lin" valueType="num">
                                      <p:cBhvr additive="base">
                                        <p:cTn id="96" dur="500" fill="hold"/>
                                        <p:tgtEl>
                                          <p:spTgt spid="5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additive="base">
                                        <p:cTn id="99" dur="500" fill="hold"/>
                                        <p:tgtEl>
                                          <p:spTgt spid="56"/>
                                        </p:tgtEl>
                                        <p:attrNameLst>
                                          <p:attrName>ppt_x</p:attrName>
                                        </p:attrNameLst>
                                      </p:cBhvr>
                                      <p:tavLst>
                                        <p:tav tm="0">
                                          <p:val>
                                            <p:strVal val="#ppt_x"/>
                                          </p:val>
                                        </p:tav>
                                        <p:tav tm="100000">
                                          <p:val>
                                            <p:strVal val="#ppt_x"/>
                                          </p:val>
                                        </p:tav>
                                      </p:tavLst>
                                    </p:anim>
                                    <p:anim calcmode="lin" valueType="num">
                                      <p:cBhvr additive="base">
                                        <p:cTn id="100" dur="500" fill="hold"/>
                                        <p:tgtEl>
                                          <p:spTgt spid="5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fill="hold"/>
                                        <p:tgtEl>
                                          <p:spTgt spid="59"/>
                                        </p:tgtEl>
                                        <p:attrNameLst>
                                          <p:attrName>ppt_x</p:attrName>
                                        </p:attrNameLst>
                                      </p:cBhvr>
                                      <p:tavLst>
                                        <p:tav tm="0">
                                          <p:val>
                                            <p:strVal val="#ppt_x"/>
                                          </p:val>
                                        </p:tav>
                                        <p:tav tm="100000">
                                          <p:val>
                                            <p:strVal val="#ppt_x"/>
                                          </p:val>
                                        </p:tav>
                                      </p:tavLst>
                                    </p:anim>
                                    <p:anim calcmode="lin" valueType="num">
                                      <p:cBhvr additive="base">
                                        <p:cTn id="104" dur="500" fill="hold"/>
                                        <p:tgtEl>
                                          <p:spTgt spid="5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ppt_x"/>
                                          </p:val>
                                        </p:tav>
                                        <p:tav tm="100000">
                                          <p:val>
                                            <p:strVal val="#ppt_x"/>
                                          </p:val>
                                        </p:tav>
                                      </p:tavLst>
                                    </p:anim>
                                    <p:anim calcmode="lin" valueType="num">
                                      <p:cBhvr additive="base">
                                        <p:cTn id="108" dur="500" fill="hold"/>
                                        <p:tgtEl>
                                          <p:spTgt spid="7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500" fill="hold"/>
                                        <p:tgtEl>
                                          <p:spTgt spid="68"/>
                                        </p:tgtEl>
                                        <p:attrNameLst>
                                          <p:attrName>ppt_x</p:attrName>
                                        </p:attrNameLst>
                                      </p:cBhvr>
                                      <p:tavLst>
                                        <p:tav tm="0">
                                          <p:val>
                                            <p:strVal val="#ppt_x"/>
                                          </p:val>
                                        </p:tav>
                                        <p:tav tm="100000">
                                          <p:val>
                                            <p:strVal val="#ppt_x"/>
                                          </p:val>
                                        </p:tav>
                                      </p:tavLst>
                                    </p:anim>
                                    <p:anim calcmode="lin" valueType="num">
                                      <p:cBhvr additive="base">
                                        <p:cTn id="112" dur="500" fill="hold"/>
                                        <p:tgtEl>
                                          <p:spTgt spid="6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anim calcmode="lin" valueType="num">
                                      <p:cBhvr additive="base">
                                        <p:cTn id="115" dur="500" fill="hold"/>
                                        <p:tgtEl>
                                          <p:spTgt spid="71"/>
                                        </p:tgtEl>
                                        <p:attrNameLst>
                                          <p:attrName>ppt_x</p:attrName>
                                        </p:attrNameLst>
                                      </p:cBhvr>
                                      <p:tavLst>
                                        <p:tav tm="0">
                                          <p:val>
                                            <p:strVal val="#ppt_x"/>
                                          </p:val>
                                        </p:tav>
                                        <p:tav tm="100000">
                                          <p:val>
                                            <p:strVal val="#ppt_x"/>
                                          </p:val>
                                        </p:tav>
                                      </p:tavLst>
                                    </p:anim>
                                    <p:anim calcmode="lin" valueType="num">
                                      <p:cBhvr additive="base">
                                        <p:cTn id="116" dur="500" fill="hold"/>
                                        <p:tgtEl>
                                          <p:spTgt spid="7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0"/>
                                        </p:tgtEl>
                                        <p:attrNameLst>
                                          <p:attrName>style.visibility</p:attrName>
                                        </p:attrNameLst>
                                      </p:cBhvr>
                                      <p:to>
                                        <p:strVal val="visible"/>
                                      </p:to>
                                    </p:set>
                                    <p:anim calcmode="lin" valueType="num">
                                      <p:cBhvr additive="base">
                                        <p:cTn id="123" dur="500" fill="hold"/>
                                        <p:tgtEl>
                                          <p:spTgt spid="80"/>
                                        </p:tgtEl>
                                        <p:attrNameLst>
                                          <p:attrName>ppt_x</p:attrName>
                                        </p:attrNameLst>
                                      </p:cBhvr>
                                      <p:tavLst>
                                        <p:tav tm="0">
                                          <p:val>
                                            <p:strVal val="#ppt_x"/>
                                          </p:val>
                                        </p:tav>
                                        <p:tav tm="100000">
                                          <p:val>
                                            <p:strVal val="#ppt_x"/>
                                          </p:val>
                                        </p:tav>
                                      </p:tavLst>
                                    </p:anim>
                                    <p:anim calcmode="lin" valueType="num">
                                      <p:cBhvr additive="base">
                                        <p:cTn id="124" dur="500" fill="hold"/>
                                        <p:tgtEl>
                                          <p:spTgt spid="8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 calcmode="lin" valueType="num">
                                      <p:cBhvr additive="base">
                                        <p:cTn id="127" dur="500" fill="hold"/>
                                        <p:tgtEl>
                                          <p:spTgt spid="14"/>
                                        </p:tgtEl>
                                        <p:attrNameLst>
                                          <p:attrName>ppt_x</p:attrName>
                                        </p:attrNameLst>
                                      </p:cBhvr>
                                      <p:tavLst>
                                        <p:tav tm="0">
                                          <p:val>
                                            <p:strVal val="#ppt_x"/>
                                          </p:val>
                                        </p:tav>
                                        <p:tav tm="100000">
                                          <p:val>
                                            <p:strVal val="#ppt_x"/>
                                          </p:val>
                                        </p:tav>
                                      </p:tavLst>
                                    </p:anim>
                                    <p:anim calcmode="lin" valueType="num">
                                      <p:cBhvr additive="base">
                                        <p:cTn id="128" dur="500" fill="hold"/>
                                        <p:tgtEl>
                                          <p:spTgt spid="14"/>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85"/>
                                        </p:tgtEl>
                                        <p:attrNameLst>
                                          <p:attrName>style.visibility</p:attrName>
                                        </p:attrNameLst>
                                      </p:cBhvr>
                                      <p:to>
                                        <p:strVal val="visible"/>
                                      </p:to>
                                    </p:set>
                                    <p:anim calcmode="lin" valueType="num">
                                      <p:cBhvr additive="base">
                                        <p:cTn id="131" dur="500" fill="hold"/>
                                        <p:tgtEl>
                                          <p:spTgt spid="85"/>
                                        </p:tgtEl>
                                        <p:attrNameLst>
                                          <p:attrName>ppt_x</p:attrName>
                                        </p:attrNameLst>
                                      </p:cBhvr>
                                      <p:tavLst>
                                        <p:tav tm="0">
                                          <p:val>
                                            <p:strVal val="#ppt_x"/>
                                          </p:val>
                                        </p:tav>
                                        <p:tav tm="100000">
                                          <p:val>
                                            <p:strVal val="#ppt_x"/>
                                          </p:val>
                                        </p:tav>
                                      </p:tavLst>
                                    </p:anim>
                                    <p:anim calcmode="lin" valueType="num">
                                      <p:cBhvr additive="base">
                                        <p:cTn id="13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53"/>
                                        </p:tgtEl>
                                        <p:attrNameLst>
                                          <p:attrName>style.visibility</p:attrName>
                                        </p:attrNameLst>
                                      </p:cBhvr>
                                      <p:to>
                                        <p:strVal val="visible"/>
                                      </p:to>
                                    </p:set>
                                    <p:anim calcmode="lin" valueType="num">
                                      <p:cBhvr additive="base">
                                        <p:cTn id="137" dur="500" fill="hold"/>
                                        <p:tgtEl>
                                          <p:spTgt spid="53"/>
                                        </p:tgtEl>
                                        <p:attrNameLst>
                                          <p:attrName>ppt_x</p:attrName>
                                        </p:attrNameLst>
                                      </p:cBhvr>
                                      <p:tavLst>
                                        <p:tav tm="0">
                                          <p:val>
                                            <p:strVal val="#ppt_x"/>
                                          </p:val>
                                        </p:tav>
                                        <p:tav tm="100000">
                                          <p:val>
                                            <p:strVal val="#ppt_x"/>
                                          </p:val>
                                        </p:tav>
                                      </p:tavLst>
                                    </p:anim>
                                    <p:anim calcmode="lin" valueType="num">
                                      <p:cBhvr additive="base">
                                        <p:cTn id="138" dur="500" fill="hold"/>
                                        <p:tgtEl>
                                          <p:spTgt spid="53"/>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additive="base">
                                        <p:cTn id="141" dur="500" fill="hold"/>
                                        <p:tgtEl>
                                          <p:spTgt spid="55"/>
                                        </p:tgtEl>
                                        <p:attrNameLst>
                                          <p:attrName>ppt_x</p:attrName>
                                        </p:attrNameLst>
                                      </p:cBhvr>
                                      <p:tavLst>
                                        <p:tav tm="0">
                                          <p:val>
                                            <p:strVal val="#ppt_x"/>
                                          </p:val>
                                        </p:tav>
                                        <p:tav tm="100000">
                                          <p:val>
                                            <p:strVal val="#ppt_x"/>
                                          </p:val>
                                        </p:tav>
                                      </p:tavLst>
                                    </p:anim>
                                    <p:anim calcmode="lin" valueType="num">
                                      <p:cBhvr additive="base">
                                        <p:cTn id="14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57"/>
                                        </p:tgtEl>
                                        <p:attrNameLst>
                                          <p:attrName>style.visibility</p:attrName>
                                        </p:attrNameLst>
                                      </p:cBhvr>
                                      <p:to>
                                        <p:strVal val="visible"/>
                                      </p:to>
                                    </p:set>
                                    <p:anim calcmode="lin" valueType="num">
                                      <p:cBhvr additive="base">
                                        <p:cTn id="147" dur="500" fill="hold"/>
                                        <p:tgtEl>
                                          <p:spTgt spid="57"/>
                                        </p:tgtEl>
                                        <p:attrNameLst>
                                          <p:attrName>ppt_x</p:attrName>
                                        </p:attrNameLst>
                                      </p:cBhvr>
                                      <p:tavLst>
                                        <p:tav tm="0">
                                          <p:val>
                                            <p:strVal val="#ppt_x"/>
                                          </p:val>
                                        </p:tav>
                                        <p:tav tm="100000">
                                          <p:val>
                                            <p:strVal val="#ppt_x"/>
                                          </p:val>
                                        </p:tav>
                                      </p:tavLst>
                                    </p:anim>
                                    <p:anim calcmode="lin" valueType="num">
                                      <p:cBhvr additive="base">
                                        <p:cTn id="148" dur="500" fill="hold"/>
                                        <p:tgtEl>
                                          <p:spTgt spid="57"/>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8"/>
                                        </p:tgtEl>
                                        <p:attrNameLst>
                                          <p:attrName>style.visibility</p:attrName>
                                        </p:attrNameLst>
                                      </p:cBhvr>
                                      <p:to>
                                        <p:strVal val="visible"/>
                                      </p:to>
                                    </p:set>
                                    <p:anim calcmode="lin" valueType="num">
                                      <p:cBhvr additive="base">
                                        <p:cTn id="151" dur="500" fill="hold"/>
                                        <p:tgtEl>
                                          <p:spTgt spid="58"/>
                                        </p:tgtEl>
                                        <p:attrNameLst>
                                          <p:attrName>ppt_x</p:attrName>
                                        </p:attrNameLst>
                                      </p:cBhvr>
                                      <p:tavLst>
                                        <p:tav tm="0">
                                          <p:val>
                                            <p:strVal val="#ppt_x"/>
                                          </p:val>
                                        </p:tav>
                                        <p:tav tm="100000">
                                          <p:val>
                                            <p:strVal val="#ppt_x"/>
                                          </p:val>
                                        </p:tav>
                                      </p:tavLst>
                                    </p:anim>
                                    <p:anim calcmode="lin" valueType="num">
                                      <p:cBhvr additive="base">
                                        <p:cTn id="1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6"/>
                                        </p:tgtEl>
                                        <p:attrNameLst>
                                          <p:attrName>style.visibility</p:attrName>
                                        </p:attrNameLst>
                                      </p:cBhvr>
                                      <p:to>
                                        <p:strVal val="visible"/>
                                      </p:to>
                                    </p:set>
                                    <p:anim calcmode="lin" valueType="num">
                                      <p:cBhvr additive="base">
                                        <p:cTn id="157" dur="500" fill="hold"/>
                                        <p:tgtEl>
                                          <p:spTgt spid="66"/>
                                        </p:tgtEl>
                                        <p:attrNameLst>
                                          <p:attrName>ppt_x</p:attrName>
                                        </p:attrNameLst>
                                      </p:cBhvr>
                                      <p:tavLst>
                                        <p:tav tm="0">
                                          <p:val>
                                            <p:strVal val="#ppt_x"/>
                                          </p:val>
                                        </p:tav>
                                        <p:tav tm="100000">
                                          <p:val>
                                            <p:strVal val="#ppt_x"/>
                                          </p:val>
                                        </p:tav>
                                      </p:tavLst>
                                    </p:anim>
                                    <p:anim calcmode="lin" valueType="num">
                                      <p:cBhvr additive="base">
                                        <p:cTn id="158" dur="500" fill="hold"/>
                                        <p:tgtEl>
                                          <p:spTgt spid="66"/>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 calcmode="lin" valueType="num">
                                      <p:cBhvr additive="base">
                                        <p:cTn id="161" dur="500" fill="hold"/>
                                        <p:tgtEl>
                                          <p:spTgt spid="67"/>
                                        </p:tgtEl>
                                        <p:attrNameLst>
                                          <p:attrName>ppt_x</p:attrName>
                                        </p:attrNameLst>
                                      </p:cBhvr>
                                      <p:tavLst>
                                        <p:tav tm="0">
                                          <p:val>
                                            <p:strVal val="#ppt_x"/>
                                          </p:val>
                                        </p:tav>
                                        <p:tav tm="100000">
                                          <p:val>
                                            <p:strVal val="#ppt_x"/>
                                          </p:val>
                                        </p:tav>
                                      </p:tavLst>
                                    </p:anim>
                                    <p:anim calcmode="lin" valueType="num">
                                      <p:cBhvr additive="base">
                                        <p:cTn id="16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78"/>
                                        </p:tgtEl>
                                        <p:attrNameLst>
                                          <p:attrName>style.visibility</p:attrName>
                                        </p:attrNameLst>
                                      </p:cBhvr>
                                      <p:to>
                                        <p:strVal val="visible"/>
                                      </p:to>
                                    </p:set>
                                    <p:anim calcmode="lin" valueType="num">
                                      <p:cBhvr additive="base">
                                        <p:cTn id="167" dur="500" fill="hold"/>
                                        <p:tgtEl>
                                          <p:spTgt spid="78"/>
                                        </p:tgtEl>
                                        <p:attrNameLst>
                                          <p:attrName>ppt_x</p:attrName>
                                        </p:attrNameLst>
                                      </p:cBhvr>
                                      <p:tavLst>
                                        <p:tav tm="0">
                                          <p:val>
                                            <p:strVal val="#ppt_x"/>
                                          </p:val>
                                        </p:tav>
                                        <p:tav tm="100000">
                                          <p:val>
                                            <p:strVal val="#ppt_x"/>
                                          </p:val>
                                        </p:tav>
                                      </p:tavLst>
                                    </p:anim>
                                    <p:anim calcmode="lin" valueType="num">
                                      <p:cBhvr additive="base">
                                        <p:cTn id="168" dur="500" fill="hold"/>
                                        <p:tgtEl>
                                          <p:spTgt spid="7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 calcmode="lin" valueType="num">
                                      <p:cBhvr additive="base">
                                        <p:cTn id="171" dur="500" fill="hold"/>
                                        <p:tgtEl>
                                          <p:spTgt spid="79"/>
                                        </p:tgtEl>
                                        <p:attrNameLst>
                                          <p:attrName>ppt_x</p:attrName>
                                        </p:attrNameLst>
                                      </p:cBhvr>
                                      <p:tavLst>
                                        <p:tav tm="0">
                                          <p:val>
                                            <p:strVal val="#ppt_x"/>
                                          </p:val>
                                        </p:tav>
                                        <p:tav tm="100000">
                                          <p:val>
                                            <p:strVal val="#ppt_x"/>
                                          </p:val>
                                        </p:tav>
                                      </p:tavLst>
                                    </p:anim>
                                    <p:anim calcmode="lin" valueType="num">
                                      <p:cBhvr additive="base">
                                        <p:cTn id="17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69"/>
                                        </p:tgtEl>
                                        <p:attrNameLst>
                                          <p:attrName>style.visibility</p:attrName>
                                        </p:attrNameLst>
                                      </p:cBhvr>
                                      <p:to>
                                        <p:strVal val="visible"/>
                                      </p:to>
                                    </p:set>
                                    <p:anim calcmode="lin" valueType="num">
                                      <p:cBhvr additive="base">
                                        <p:cTn id="177" dur="500" fill="hold"/>
                                        <p:tgtEl>
                                          <p:spTgt spid="69"/>
                                        </p:tgtEl>
                                        <p:attrNameLst>
                                          <p:attrName>ppt_x</p:attrName>
                                        </p:attrNameLst>
                                      </p:cBhvr>
                                      <p:tavLst>
                                        <p:tav tm="0">
                                          <p:val>
                                            <p:strVal val="#ppt_x"/>
                                          </p:val>
                                        </p:tav>
                                        <p:tav tm="100000">
                                          <p:val>
                                            <p:strVal val="#ppt_x"/>
                                          </p:val>
                                        </p:tav>
                                      </p:tavLst>
                                    </p:anim>
                                    <p:anim calcmode="lin" valueType="num">
                                      <p:cBhvr additive="base">
                                        <p:cTn id="178" dur="500" fill="hold"/>
                                        <p:tgtEl>
                                          <p:spTgt spid="69"/>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70"/>
                                        </p:tgtEl>
                                        <p:attrNameLst>
                                          <p:attrName>style.visibility</p:attrName>
                                        </p:attrNameLst>
                                      </p:cBhvr>
                                      <p:to>
                                        <p:strVal val="visible"/>
                                      </p:to>
                                    </p:set>
                                    <p:anim calcmode="lin" valueType="num">
                                      <p:cBhvr additive="base">
                                        <p:cTn id="181" dur="500" fill="hold"/>
                                        <p:tgtEl>
                                          <p:spTgt spid="70"/>
                                        </p:tgtEl>
                                        <p:attrNameLst>
                                          <p:attrName>ppt_x</p:attrName>
                                        </p:attrNameLst>
                                      </p:cBhvr>
                                      <p:tavLst>
                                        <p:tav tm="0">
                                          <p:val>
                                            <p:strVal val="#ppt_x"/>
                                          </p:val>
                                        </p:tav>
                                        <p:tav tm="100000">
                                          <p:val>
                                            <p:strVal val="#ppt_x"/>
                                          </p:val>
                                        </p:tav>
                                      </p:tavLst>
                                    </p:anim>
                                    <p:anim calcmode="lin" valueType="num">
                                      <p:cBhvr additive="base">
                                        <p:cTn id="18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72"/>
                                        </p:tgtEl>
                                        <p:attrNameLst>
                                          <p:attrName>style.visibility</p:attrName>
                                        </p:attrNameLst>
                                      </p:cBhvr>
                                      <p:to>
                                        <p:strVal val="visible"/>
                                      </p:to>
                                    </p:set>
                                    <p:anim calcmode="lin" valueType="num">
                                      <p:cBhvr additive="base">
                                        <p:cTn id="187" dur="500" fill="hold"/>
                                        <p:tgtEl>
                                          <p:spTgt spid="72"/>
                                        </p:tgtEl>
                                        <p:attrNameLst>
                                          <p:attrName>ppt_x</p:attrName>
                                        </p:attrNameLst>
                                      </p:cBhvr>
                                      <p:tavLst>
                                        <p:tav tm="0">
                                          <p:val>
                                            <p:strVal val="#ppt_x"/>
                                          </p:val>
                                        </p:tav>
                                        <p:tav tm="100000">
                                          <p:val>
                                            <p:strVal val="#ppt_x"/>
                                          </p:val>
                                        </p:tav>
                                      </p:tavLst>
                                    </p:anim>
                                    <p:anim calcmode="lin" valueType="num">
                                      <p:cBhvr additive="base">
                                        <p:cTn id="188" dur="500" fill="hold"/>
                                        <p:tgtEl>
                                          <p:spTgt spid="72"/>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73"/>
                                        </p:tgtEl>
                                        <p:attrNameLst>
                                          <p:attrName>style.visibility</p:attrName>
                                        </p:attrNameLst>
                                      </p:cBhvr>
                                      <p:to>
                                        <p:strVal val="visible"/>
                                      </p:to>
                                    </p:set>
                                    <p:anim calcmode="lin" valueType="num">
                                      <p:cBhvr additive="base">
                                        <p:cTn id="191" dur="500" fill="hold"/>
                                        <p:tgtEl>
                                          <p:spTgt spid="73"/>
                                        </p:tgtEl>
                                        <p:attrNameLst>
                                          <p:attrName>ppt_x</p:attrName>
                                        </p:attrNameLst>
                                      </p:cBhvr>
                                      <p:tavLst>
                                        <p:tav tm="0">
                                          <p:val>
                                            <p:strVal val="#ppt_x"/>
                                          </p:val>
                                        </p:tav>
                                        <p:tav tm="100000">
                                          <p:val>
                                            <p:strVal val="#ppt_x"/>
                                          </p:val>
                                        </p:tav>
                                      </p:tavLst>
                                    </p:anim>
                                    <p:anim calcmode="lin" valueType="num">
                                      <p:cBhvr additive="base">
                                        <p:cTn id="19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75"/>
                                        </p:tgtEl>
                                        <p:attrNameLst>
                                          <p:attrName>style.visibility</p:attrName>
                                        </p:attrNameLst>
                                      </p:cBhvr>
                                      <p:to>
                                        <p:strVal val="visible"/>
                                      </p:to>
                                    </p:set>
                                    <p:anim calcmode="lin" valueType="num">
                                      <p:cBhvr additive="base">
                                        <p:cTn id="197" dur="500" fill="hold"/>
                                        <p:tgtEl>
                                          <p:spTgt spid="75"/>
                                        </p:tgtEl>
                                        <p:attrNameLst>
                                          <p:attrName>ppt_x</p:attrName>
                                        </p:attrNameLst>
                                      </p:cBhvr>
                                      <p:tavLst>
                                        <p:tav tm="0">
                                          <p:val>
                                            <p:strVal val="#ppt_x"/>
                                          </p:val>
                                        </p:tav>
                                        <p:tav tm="100000">
                                          <p:val>
                                            <p:strVal val="#ppt_x"/>
                                          </p:val>
                                        </p:tav>
                                      </p:tavLst>
                                    </p:anim>
                                    <p:anim calcmode="lin" valueType="num">
                                      <p:cBhvr additive="base">
                                        <p:cTn id="198" dur="500" fill="hold"/>
                                        <p:tgtEl>
                                          <p:spTgt spid="75"/>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76"/>
                                        </p:tgtEl>
                                        <p:attrNameLst>
                                          <p:attrName>style.visibility</p:attrName>
                                        </p:attrNameLst>
                                      </p:cBhvr>
                                      <p:to>
                                        <p:strVal val="visible"/>
                                      </p:to>
                                    </p:set>
                                    <p:anim calcmode="lin" valueType="num">
                                      <p:cBhvr additive="base">
                                        <p:cTn id="201" dur="500" fill="hold"/>
                                        <p:tgtEl>
                                          <p:spTgt spid="76"/>
                                        </p:tgtEl>
                                        <p:attrNameLst>
                                          <p:attrName>ppt_x</p:attrName>
                                        </p:attrNameLst>
                                      </p:cBhvr>
                                      <p:tavLst>
                                        <p:tav tm="0">
                                          <p:val>
                                            <p:strVal val="#ppt_x"/>
                                          </p:val>
                                        </p:tav>
                                        <p:tav tm="100000">
                                          <p:val>
                                            <p:strVal val="#ppt_x"/>
                                          </p:val>
                                        </p:tav>
                                      </p:tavLst>
                                    </p:anim>
                                    <p:anim calcmode="lin" valueType="num">
                                      <p:cBhvr additive="base">
                                        <p:cTn id="20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81"/>
                                        </p:tgtEl>
                                        <p:attrNameLst>
                                          <p:attrName>style.visibility</p:attrName>
                                        </p:attrNameLst>
                                      </p:cBhvr>
                                      <p:to>
                                        <p:strVal val="visible"/>
                                      </p:to>
                                    </p:set>
                                    <p:anim calcmode="lin" valueType="num">
                                      <p:cBhvr additive="base">
                                        <p:cTn id="207" dur="500" fill="hold"/>
                                        <p:tgtEl>
                                          <p:spTgt spid="81"/>
                                        </p:tgtEl>
                                        <p:attrNameLst>
                                          <p:attrName>ppt_x</p:attrName>
                                        </p:attrNameLst>
                                      </p:cBhvr>
                                      <p:tavLst>
                                        <p:tav tm="0">
                                          <p:val>
                                            <p:strVal val="#ppt_x"/>
                                          </p:val>
                                        </p:tav>
                                        <p:tav tm="100000">
                                          <p:val>
                                            <p:strVal val="#ppt_x"/>
                                          </p:val>
                                        </p:tav>
                                      </p:tavLst>
                                    </p:anim>
                                    <p:anim calcmode="lin" valueType="num">
                                      <p:cBhvr additive="base">
                                        <p:cTn id="208" dur="500" fill="hold"/>
                                        <p:tgtEl>
                                          <p:spTgt spid="8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83"/>
                                        </p:tgtEl>
                                        <p:attrNameLst>
                                          <p:attrName>style.visibility</p:attrName>
                                        </p:attrNameLst>
                                      </p:cBhvr>
                                      <p:to>
                                        <p:strVal val="visible"/>
                                      </p:to>
                                    </p:set>
                                    <p:anim calcmode="lin" valueType="num">
                                      <p:cBhvr additive="base">
                                        <p:cTn id="211" dur="500" fill="hold"/>
                                        <p:tgtEl>
                                          <p:spTgt spid="83"/>
                                        </p:tgtEl>
                                        <p:attrNameLst>
                                          <p:attrName>ppt_x</p:attrName>
                                        </p:attrNameLst>
                                      </p:cBhvr>
                                      <p:tavLst>
                                        <p:tav tm="0">
                                          <p:val>
                                            <p:strVal val="#ppt_x"/>
                                          </p:val>
                                        </p:tav>
                                        <p:tav tm="100000">
                                          <p:val>
                                            <p:strVal val="#ppt_x"/>
                                          </p:val>
                                        </p:tav>
                                      </p:tavLst>
                                    </p:anim>
                                    <p:anim calcmode="lin" valueType="num">
                                      <p:cBhvr additive="base">
                                        <p:cTn id="21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P spid="90" grpId="0"/>
      <p:bldP spid="96" grpId="0"/>
      <p:bldP spid="97" grpId="0" animBg="1"/>
      <p:bldP spid="98" grpId="0"/>
      <p:bldP spid="99" grpId="0"/>
      <p:bldP spid="100" grpId="0" animBg="1"/>
      <p:bldP spid="101" grpId="0"/>
      <p:bldP spid="102" grpId="0"/>
      <p:bldP spid="103" grpId="0" animBg="1"/>
      <p:bldP spid="104" grpId="0"/>
      <p:bldP spid="47" grpId="0"/>
      <p:bldP spid="48" grpId="0"/>
      <p:bldP spid="60" grpId="0"/>
      <p:bldP spid="52" grpId="0"/>
      <p:bldP spid="53" grpId="0" animBg="1"/>
      <p:bldP spid="55" grpId="0"/>
      <p:bldP spid="56" grpId="0"/>
      <p:bldP spid="57" grpId="0" animBg="1"/>
      <p:bldP spid="58" grpId="0"/>
      <p:bldP spid="59" grpId="0"/>
      <p:bldP spid="66" grpId="0" animBg="1"/>
      <p:bldP spid="67" grpId="0"/>
      <p:bldP spid="68" grpId="0"/>
      <p:bldP spid="69" grpId="0" animBg="1"/>
      <p:bldP spid="70" grpId="0"/>
      <p:bldP spid="71" grpId="0"/>
      <p:bldP spid="72" grpId="0" animBg="1"/>
      <p:bldP spid="73" grpId="0"/>
      <p:bldP spid="74" grpId="0"/>
      <p:bldP spid="75" grpId="0" animBg="1"/>
      <p:bldP spid="76" grpId="0"/>
      <p:bldP spid="77" grpId="0"/>
      <p:bldP spid="78" grpId="0" animBg="1"/>
      <p:bldP spid="79" grpId="0"/>
      <p:bldP spid="80" grpId="0"/>
      <p:bldP spid="81"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548172" y="5222786"/>
            <a:ext cx="6624736"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p:cNvSpPr/>
          <p:nvPr/>
        </p:nvSpPr>
        <p:spPr>
          <a:xfrm>
            <a:off x="2099928" y="1073531"/>
            <a:ext cx="2975874"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55952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dans</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calculs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0" y="1034752"/>
            <a:ext cx="882021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3000" kern="0" dirty="0">
                <a:solidFill>
                  <a:srgbClr val="000000"/>
                </a:solidFill>
                <a:latin typeface="Times New Roman" panose="02020603050405020304" pitchFamily="18" charset="0"/>
                <a:cs typeface="Times New Roman" panose="02020603050405020304" pitchFamily="18" charset="0"/>
              </a:rPr>
              <a:t>Lorsque l’on multiplie ou divise des nombres, le résultat doit toujours être exprimé avec le même nombre de chiffres significatifs que la donnée qui en contient le moins.</a:t>
            </a:r>
          </a:p>
        </p:txBody>
      </p:sp>
      <p:sp>
        <p:nvSpPr>
          <p:cNvPr id="29" name="Content Placeholder 2"/>
          <p:cNvSpPr txBox="1">
            <a:spLocks/>
          </p:cNvSpPr>
          <p:nvPr/>
        </p:nvSpPr>
        <p:spPr bwMode="auto">
          <a:xfrm>
            <a:off x="0" y="4246740"/>
            <a:ext cx="9216516" cy="25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3000" kern="0" dirty="0">
                <a:solidFill>
                  <a:srgbClr val="000000"/>
                </a:solidFill>
                <a:latin typeface="Times New Roman" panose="02020603050405020304" pitchFamily="18" charset="0"/>
                <a:cs typeface="Times New Roman" panose="02020603050405020304" pitchFamily="18" charset="0"/>
              </a:rPr>
              <a:t>Lors de faire un calcul, gardez le maximum nombre de chiffres significatifs que votre calculatrice le permet, ensuite arrondissez seulement votre réponse finale au bon nombre de chiffres significatifs. Arrondir trop tôt dans une série de calculs peut mener à des erreurs.</a:t>
            </a:r>
          </a:p>
        </p:txBody>
      </p:sp>
      <mc:AlternateContent xmlns:mc="http://schemas.openxmlformats.org/markup-compatibility/2006" xmlns:a14="http://schemas.microsoft.com/office/drawing/2010/main">
        <mc:Choice Requires="a14">
          <p:sp>
            <p:nvSpPr>
              <p:cNvPr id="43" name="Content Placeholder 2"/>
              <p:cNvSpPr txBox="1">
                <a:spLocks/>
              </p:cNvSpPr>
              <p:nvPr/>
            </p:nvSpPr>
            <p:spPr bwMode="auto">
              <a:xfrm>
                <a:off x="988296" y="2837002"/>
                <a:ext cx="4069398" cy="10140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𝑑</m:t>
                      </m:r>
                      <m:r>
                        <a:rPr lang="en-US" sz="3000" b="0" i="1" kern="0" smtClean="0">
                          <a:solidFill>
                            <a:srgbClr val="000000"/>
                          </a:solidFill>
                          <a:latin typeface="Cambria Math" panose="02040503050406030204" pitchFamily="18" charset="0"/>
                          <a:cs typeface="Times New Roman" panose="02020603050405020304" pitchFamily="18" charset="0"/>
                        </a:rPr>
                        <m:t>= </m:t>
                      </m:r>
                      <m:f>
                        <m:fPr>
                          <m:ctrlPr>
                            <a:rPr lang="en-US" sz="3000" b="0" i="1" kern="0" smtClean="0">
                              <a:solidFill>
                                <a:srgbClr val="000000"/>
                              </a:solidFill>
                              <a:latin typeface="Cambria Math" panose="02040503050406030204" pitchFamily="18" charset="0"/>
                              <a:cs typeface="Times New Roman" panose="02020603050405020304" pitchFamily="18" charset="0"/>
                            </a:rPr>
                          </m:ctrlPr>
                        </m:fPr>
                        <m:num>
                          <m:r>
                            <a:rPr lang="en-US" sz="3000" b="0" i="1" kern="0" smtClean="0">
                              <a:solidFill>
                                <a:srgbClr val="000000"/>
                              </a:solidFill>
                              <a:latin typeface="Cambria Math" panose="02040503050406030204" pitchFamily="18" charset="0"/>
                              <a:cs typeface="Times New Roman" panose="02020603050405020304" pitchFamily="18" charset="0"/>
                            </a:rPr>
                            <m:t>𝑚</m:t>
                          </m:r>
                        </m:num>
                        <m:den>
                          <m:r>
                            <a:rPr lang="en-US" sz="3000" b="0" i="1" kern="0" smtClean="0">
                              <a:solidFill>
                                <a:srgbClr val="000000"/>
                              </a:solidFill>
                              <a:latin typeface="Cambria Math" panose="02040503050406030204" pitchFamily="18" charset="0"/>
                              <a:cs typeface="Times New Roman" panose="02020603050405020304" pitchFamily="18" charset="0"/>
                            </a:rPr>
                            <m:t>𝑉</m:t>
                          </m:r>
                        </m:den>
                      </m:f>
                      <m:r>
                        <a:rPr lang="en-US" sz="3000" b="0" i="1" kern="0" smtClean="0">
                          <a:solidFill>
                            <a:srgbClr val="000000"/>
                          </a:solidFill>
                          <a:latin typeface="Cambria Math" panose="02040503050406030204" pitchFamily="18" charset="0"/>
                          <a:cs typeface="Times New Roman" panose="02020603050405020304" pitchFamily="18" charset="0"/>
                        </a:rPr>
                        <m:t>= </m:t>
                      </m:r>
                      <m:f>
                        <m:fPr>
                          <m:ctrlPr>
                            <a:rPr lang="en-US" sz="3000" b="0" i="1" kern="0" smtClean="0">
                              <a:solidFill>
                                <a:srgbClr val="000000"/>
                              </a:solidFill>
                              <a:latin typeface="Cambria Math" panose="02040503050406030204" pitchFamily="18" charset="0"/>
                              <a:cs typeface="Times New Roman" panose="02020603050405020304" pitchFamily="18" charset="0"/>
                            </a:rPr>
                          </m:ctrlPr>
                        </m:fPr>
                        <m:num>
                          <m:r>
                            <a:rPr lang="en-US" sz="3000" b="0" i="1" kern="0" smtClean="0">
                              <a:solidFill>
                                <a:srgbClr val="000000"/>
                              </a:solidFill>
                              <a:latin typeface="Cambria Math" panose="02040503050406030204" pitchFamily="18" charset="0"/>
                              <a:cs typeface="Times New Roman" panose="02020603050405020304" pitchFamily="18" charset="0"/>
                            </a:rPr>
                            <m:t>10,25 </m:t>
                          </m:r>
                          <m:r>
                            <a:rPr lang="en-US" sz="3000" b="0" i="1" kern="0" smtClean="0">
                              <a:solidFill>
                                <a:srgbClr val="000000"/>
                              </a:solidFill>
                              <a:latin typeface="Cambria Math" panose="02040503050406030204" pitchFamily="18" charset="0"/>
                              <a:cs typeface="Times New Roman" panose="02020603050405020304" pitchFamily="18" charset="0"/>
                            </a:rPr>
                            <m:t>𝑔</m:t>
                          </m:r>
                        </m:num>
                        <m:den>
                          <m:r>
                            <a:rPr lang="en-US" sz="3000" b="0" i="1" kern="0" smtClean="0">
                              <a:solidFill>
                                <a:srgbClr val="000000"/>
                              </a:solidFill>
                              <a:latin typeface="Cambria Math" panose="02040503050406030204" pitchFamily="18" charset="0"/>
                              <a:cs typeface="Times New Roman" panose="02020603050405020304" pitchFamily="18" charset="0"/>
                            </a:rPr>
                            <m:t>10,0 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𝑐𝑚</m:t>
                              </m:r>
                            </m:e>
                            <m:sup>
                              <m:r>
                                <a:rPr lang="en-US" sz="3000" b="0" i="1" kern="0" smtClean="0">
                                  <a:solidFill>
                                    <a:srgbClr val="000000"/>
                                  </a:solidFill>
                                  <a:latin typeface="Cambria Math" panose="02040503050406030204" pitchFamily="18" charset="0"/>
                                  <a:cs typeface="Times New Roman" panose="02020603050405020304" pitchFamily="18" charset="0"/>
                                </a:rPr>
                                <m:t>3</m:t>
                              </m:r>
                            </m:sup>
                          </m:sSup>
                        </m:den>
                      </m:f>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3" name="Content Placeholder 2"/>
              <p:cNvSpPr txBox="1">
                <a:spLocks noRot="1" noChangeAspect="1" noMove="1" noResize="1" noEditPoints="1" noAdjustHandles="1" noChangeArrowheads="1" noChangeShapeType="1" noTextEdit="1"/>
              </p:cNvSpPr>
              <p:nvPr/>
            </p:nvSpPr>
            <p:spPr bwMode="auto">
              <a:xfrm>
                <a:off x="988296" y="2837002"/>
                <a:ext cx="4069398" cy="101404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ontent Placeholder 2"/>
              <p:cNvSpPr txBox="1">
                <a:spLocks/>
              </p:cNvSpPr>
              <p:nvPr/>
            </p:nvSpPr>
            <p:spPr bwMode="auto">
              <a:xfrm>
                <a:off x="5796136" y="3064750"/>
                <a:ext cx="2522110" cy="558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1,03 </m:t>
                      </m:r>
                      <m:r>
                        <a:rPr lang="en-US" sz="3000" b="0" i="1" kern="0" smtClean="0">
                          <a:solidFill>
                            <a:srgbClr val="000000"/>
                          </a:solidFill>
                          <a:latin typeface="Cambria Math" panose="02040503050406030204" pitchFamily="18" charset="0"/>
                          <a:cs typeface="Times New Roman" panose="02020603050405020304" pitchFamily="18" charset="0"/>
                        </a:rPr>
                        <m:t>𝑔</m:t>
                      </m:r>
                      <m:r>
                        <a:rPr lang="en-US" sz="3000" b="0" i="1" kern="0" smtClea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𝐿</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4" name="Content Placeholder 2"/>
              <p:cNvSpPr txBox="1">
                <a:spLocks noRot="1" noChangeAspect="1" noMove="1" noResize="1" noEditPoints="1" noAdjustHandles="1" noChangeArrowheads="1" noChangeShapeType="1" noTextEdit="1"/>
              </p:cNvSpPr>
              <p:nvPr/>
            </p:nvSpPr>
            <p:spPr bwMode="auto">
              <a:xfrm>
                <a:off x="5796136" y="3064750"/>
                <a:ext cx="2522110" cy="55854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45" name="Rectangle 44"/>
          <p:cNvSpPr/>
          <p:nvPr/>
        </p:nvSpPr>
        <p:spPr>
          <a:xfrm>
            <a:off x="3164419" y="3415300"/>
            <a:ext cx="751626"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Elbow Connector 45"/>
          <p:cNvCxnSpPr>
            <a:stCxn id="45" idx="2"/>
            <a:endCxn id="44" idx="2"/>
          </p:cNvCxnSpPr>
          <p:nvPr/>
        </p:nvCxnSpPr>
        <p:spPr>
          <a:xfrm rot="5400000" flipH="1" flipV="1">
            <a:off x="5163317" y="2000212"/>
            <a:ext cx="270787" cy="3516959"/>
          </a:xfrm>
          <a:prstGeom prst="bentConnector3">
            <a:avLst>
              <a:gd name="adj1" fmla="val -41725"/>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485988" y="3137181"/>
            <a:ext cx="747829"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4605898" y="3067025"/>
                <a:ext cx="1617238"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 i="1" kern="0">
                          <a:solidFill>
                            <a:srgbClr val="000000"/>
                          </a:solidFill>
                          <a:latin typeface="Cambria Math" panose="02040503050406030204" pitchFamily="18" charset="0"/>
                          <a:cs typeface="Times New Roman" panose="02020603050405020304" pitchFamily="18" charset="0"/>
                        </a:rPr>
                        <m:t>=1,025</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605898" y="3067025"/>
                <a:ext cx="1617238" cy="5539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87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9" grpId="0"/>
      <p:bldP spid="43" grpId="0"/>
      <p:bldP spid="44" grpId="0"/>
      <p:bldP spid="45" grpId="0" animBg="1"/>
      <p:bldP spid="47"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55952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dans</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calculs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9" name="Content Placeholder 2"/>
          <p:cNvSpPr txBox="1">
            <a:spLocks/>
          </p:cNvSpPr>
          <p:nvPr/>
        </p:nvSpPr>
        <p:spPr bwMode="auto">
          <a:xfrm>
            <a:off x="-64451" y="1669028"/>
            <a:ext cx="9216516" cy="157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3000" kern="0" dirty="0">
                <a:solidFill>
                  <a:srgbClr val="C00000"/>
                </a:solidFill>
                <a:latin typeface="Times New Roman" panose="02020603050405020304" pitchFamily="18" charset="0"/>
                <a:cs typeface="Times New Roman" panose="02020603050405020304" pitchFamily="18" charset="0"/>
              </a:rPr>
              <a:t>Question</a:t>
            </a:r>
          </a:p>
          <a:p>
            <a:pPr marL="0" indent="0">
              <a:buFontTx/>
              <a:buNone/>
            </a:pPr>
            <a:r>
              <a:rPr lang="fr-FR" sz="3000" kern="0" dirty="0">
                <a:solidFill>
                  <a:srgbClr val="000000"/>
                </a:solidFill>
                <a:latin typeface="Times New Roman" panose="02020603050405020304" pitchFamily="18" charset="0"/>
                <a:cs typeface="Times New Roman" panose="02020603050405020304" pitchFamily="18" charset="0"/>
              </a:rPr>
              <a:t>Quelle masse d'alcool est présente dans 0,225 L de sang d'une personne ayant 0,2 g d'alcool par litre de sang?</a:t>
            </a:r>
          </a:p>
        </p:txBody>
      </p:sp>
      <p:sp>
        <p:nvSpPr>
          <p:cNvPr id="12" name="TextBox 11"/>
          <p:cNvSpPr txBox="1"/>
          <p:nvPr/>
        </p:nvSpPr>
        <p:spPr>
          <a:xfrm>
            <a:off x="10798" y="3626877"/>
            <a:ext cx="1510350" cy="553998"/>
          </a:xfrm>
          <a:prstGeom prst="rect">
            <a:avLst/>
          </a:prstGeom>
          <a:noFill/>
        </p:spPr>
        <p:txBody>
          <a:bodyPr wrap="none" rtlCol="0">
            <a:spAutoFit/>
          </a:bodyPr>
          <a:lstStyle/>
          <a:p>
            <a:pPr lvl="0"/>
            <a:r>
              <a:rPr lang="fr-FR" sz="3000" kern="0" dirty="0">
                <a:solidFill>
                  <a:srgbClr val="003300"/>
                </a:solidFill>
                <a:latin typeface="Times New Roman" panose="02020603050405020304" pitchFamily="18" charset="0"/>
                <a:cs typeface="Times New Roman" panose="02020603050405020304" pitchFamily="18" charset="0"/>
              </a:rPr>
              <a:t>Réponse</a:t>
            </a:r>
          </a:p>
        </p:txBody>
      </p:sp>
      <p:sp>
        <p:nvSpPr>
          <p:cNvPr id="22" name="Content Placeholder 2"/>
          <p:cNvSpPr txBox="1">
            <a:spLocks/>
          </p:cNvSpPr>
          <p:nvPr/>
        </p:nvSpPr>
        <p:spPr bwMode="auto">
          <a:xfrm>
            <a:off x="27764" y="4063361"/>
            <a:ext cx="8803506" cy="94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3000" kern="0" dirty="0">
                <a:solidFill>
                  <a:srgbClr val="000000"/>
                </a:solidFill>
                <a:latin typeface="Times New Roman" panose="02020603050405020304" pitchFamily="18" charset="0"/>
                <a:cs typeface="Times New Roman" panose="02020603050405020304" pitchFamily="18" charset="0"/>
              </a:rPr>
              <a:t>Calculez la valeur voulue, et ensuite arrondissez au bon nombre de chiffres significatifs.</a:t>
            </a:r>
          </a:p>
        </p:txBody>
      </p:sp>
      <mc:AlternateContent xmlns:mc="http://schemas.openxmlformats.org/markup-compatibility/2006" xmlns:a14="http://schemas.microsoft.com/office/drawing/2010/main">
        <mc:Choice Requires="a14">
          <p:sp>
            <p:nvSpPr>
              <p:cNvPr id="24" name="Content Placeholder 2"/>
              <p:cNvSpPr txBox="1">
                <a:spLocks/>
              </p:cNvSpPr>
              <p:nvPr/>
            </p:nvSpPr>
            <p:spPr bwMode="auto">
              <a:xfrm>
                <a:off x="-64451" y="5085184"/>
                <a:ext cx="6843669" cy="10140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𝑚</m:t>
                      </m:r>
                      <m:r>
                        <a:rPr lang="en-US" sz="3000" b="0" i="1" kern="0" smtClea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𝑉𝑑</m:t>
                      </m:r>
                      <m:r>
                        <a:rPr lang="en-US" sz="3000" b="0" i="1" kern="0" smtClean="0">
                          <a:solidFill>
                            <a:srgbClr val="000000"/>
                          </a:solidFill>
                          <a:latin typeface="Cambria Math" panose="02040503050406030204" pitchFamily="18" charset="0"/>
                          <a:cs typeface="Times New Roman" panose="02020603050405020304" pitchFamily="18" charset="0"/>
                        </a:rPr>
                        <m:t>=</m:t>
                      </m:r>
                      <m:d>
                        <m:dPr>
                          <m:ctrlPr>
                            <a:rPr lang="en-US" sz="3000" b="0" i="1" kern="0" smtClean="0">
                              <a:solidFill>
                                <a:srgbClr val="000000"/>
                              </a:solidFill>
                              <a:latin typeface="Cambria Math" panose="02040503050406030204" pitchFamily="18" charset="0"/>
                              <a:cs typeface="Times New Roman" panose="02020603050405020304" pitchFamily="18" charset="0"/>
                            </a:rPr>
                          </m:ctrlPr>
                        </m:dPr>
                        <m:e>
                          <m:r>
                            <a:rPr lang="en-US" sz="3000" b="0" i="1" kern="0" smtClean="0">
                              <a:solidFill>
                                <a:srgbClr val="000000"/>
                              </a:solidFill>
                              <a:latin typeface="Cambria Math" panose="02040503050406030204" pitchFamily="18" charset="0"/>
                              <a:cs typeface="Times New Roman" panose="02020603050405020304" pitchFamily="18" charset="0"/>
                            </a:rPr>
                            <m:t>0,225 </m:t>
                          </m:r>
                          <m:r>
                            <a:rPr lang="en-US" sz="3000" b="0" i="1" kern="0" smtClean="0">
                              <a:solidFill>
                                <a:srgbClr val="000000"/>
                              </a:solidFill>
                              <a:latin typeface="Cambria Math" panose="02040503050406030204" pitchFamily="18" charset="0"/>
                              <a:cs typeface="Times New Roman" panose="02020603050405020304" pitchFamily="18" charset="0"/>
                            </a:rPr>
                            <m:t>𝐿</m:t>
                          </m:r>
                        </m:e>
                      </m:d>
                      <m:d>
                        <m:dPr>
                          <m:ctrlPr>
                            <a:rPr lang="en-US" sz="3000" b="0" i="1" kern="0" smtClean="0">
                              <a:solidFill>
                                <a:srgbClr val="000000"/>
                              </a:solidFill>
                              <a:latin typeface="Cambria Math" panose="02040503050406030204" pitchFamily="18" charset="0"/>
                              <a:cs typeface="Times New Roman" panose="02020603050405020304" pitchFamily="18" charset="0"/>
                            </a:rPr>
                          </m:ctrlPr>
                        </m:dPr>
                        <m:e>
                          <m:f>
                            <m:fPr>
                              <m:ctrlPr>
                                <a:rPr lang="en-US" sz="3000" b="0" i="1" kern="0" smtClean="0">
                                  <a:solidFill>
                                    <a:srgbClr val="000000"/>
                                  </a:solidFill>
                                  <a:latin typeface="Cambria Math" panose="02040503050406030204" pitchFamily="18" charset="0"/>
                                  <a:cs typeface="Times New Roman" panose="02020603050405020304" pitchFamily="18" charset="0"/>
                                </a:rPr>
                              </m:ctrlPr>
                            </m:fPr>
                            <m:num>
                              <m:r>
                                <a:rPr lang="en-US" sz="3000" b="0" i="1" kern="0" smtClean="0">
                                  <a:solidFill>
                                    <a:srgbClr val="000000"/>
                                  </a:solidFill>
                                  <a:latin typeface="Cambria Math" panose="02040503050406030204" pitchFamily="18" charset="0"/>
                                  <a:cs typeface="Times New Roman" panose="02020603050405020304" pitchFamily="18" charset="0"/>
                                </a:rPr>
                                <m:t>0,2 </m:t>
                              </m:r>
                              <m:r>
                                <a:rPr lang="en-US" sz="3000" b="0" i="1" kern="0" smtClean="0">
                                  <a:solidFill>
                                    <a:srgbClr val="000000"/>
                                  </a:solidFill>
                                  <a:latin typeface="Cambria Math" panose="02040503050406030204" pitchFamily="18" charset="0"/>
                                  <a:cs typeface="Times New Roman" panose="02020603050405020304" pitchFamily="18" charset="0"/>
                                </a:rPr>
                                <m:t>𝑔</m:t>
                              </m:r>
                            </m:num>
                            <m:den>
                              <m:r>
                                <a:rPr lang="en-US" sz="3000" b="0" i="1" kern="0" smtClean="0">
                                  <a:solidFill>
                                    <a:srgbClr val="000000"/>
                                  </a:solidFill>
                                  <a:latin typeface="Cambria Math" panose="02040503050406030204" pitchFamily="18" charset="0"/>
                                  <a:cs typeface="Times New Roman" panose="02020603050405020304" pitchFamily="18" charset="0"/>
                                </a:rPr>
                                <m:t>1 </m:t>
                              </m:r>
                              <m:r>
                                <a:rPr lang="en-US" sz="3000" b="0" i="1" kern="0" smtClean="0">
                                  <a:solidFill>
                                    <a:srgbClr val="000000"/>
                                  </a:solidFill>
                                  <a:latin typeface="Cambria Math" panose="02040503050406030204" pitchFamily="18" charset="0"/>
                                  <a:cs typeface="Times New Roman" panose="02020603050405020304" pitchFamily="18" charset="0"/>
                                </a:rPr>
                                <m:t>𝐿</m:t>
                              </m:r>
                            </m:den>
                          </m:f>
                        </m:e>
                      </m:d>
                      <m:r>
                        <a:rPr lang="en-US" sz="3000" b="0" i="1" kern="0" smtClean="0">
                          <a:solidFill>
                            <a:srgbClr val="000000"/>
                          </a:solidFill>
                          <a:latin typeface="Cambria Math" panose="02040503050406030204" pitchFamily="18" charset="0"/>
                          <a:cs typeface="Times New Roman" panose="02020603050405020304" pitchFamily="18" charset="0"/>
                        </a:rPr>
                        <m:t>=0,045 </m:t>
                      </m:r>
                      <m:r>
                        <a:rPr lang="en-US" sz="3000" b="0" i="1" kern="0" smtClean="0">
                          <a:solidFill>
                            <a:srgbClr val="000000"/>
                          </a:solidFill>
                          <a:latin typeface="Cambria Math" panose="02040503050406030204" pitchFamily="18" charset="0"/>
                          <a:cs typeface="Times New Roman" panose="02020603050405020304" pitchFamily="18" charset="0"/>
                        </a:rPr>
                        <m:t>𝑔</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Content Placeholder 2"/>
              <p:cNvSpPr txBox="1">
                <a:spLocks noRot="1" noChangeAspect="1" noMove="1" noResize="1" noEditPoints="1" noAdjustHandles="1" noChangeArrowheads="1" noChangeShapeType="1" noTextEdit="1"/>
              </p:cNvSpPr>
              <p:nvPr/>
            </p:nvSpPr>
            <p:spPr bwMode="auto">
              <a:xfrm>
                <a:off x="-64451" y="5085184"/>
                <a:ext cx="6843669" cy="1014045"/>
              </a:xfrm>
              <a:prstGeom prst="rect">
                <a:avLst/>
              </a:prstGeom>
              <a:blipFill rotWithShape="0">
                <a:blip r:embed="rId2"/>
                <a:stretch>
                  <a:fillRect b="-5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p:cNvSpPr txBox="1">
                <a:spLocks/>
              </p:cNvSpPr>
              <p:nvPr/>
            </p:nvSpPr>
            <p:spPr bwMode="auto">
              <a:xfrm>
                <a:off x="6524535" y="5312932"/>
                <a:ext cx="1799506" cy="558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3000" i="1" ker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0,05 </m:t>
                      </m:r>
                      <m:r>
                        <a:rPr lang="en-US" sz="3000" b="0" i="1" kern="0" smtClean="0">
                          <a:solidFill>
                            <a:srgbClr val="000000"/>
                          </a:solidFill>
                          <a:latin typeface="Cambria Math" panose="02040503050406030204" pitchFamily="18" charset="0"/>
                          <a:cs typeface="Times New Roman" panose="02020603050405020304" pitchFamily="18" charset="0"/>
                        </a:rPr>
                        <m:t>𝑔</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Content Placeholder 2"/>
              <p:cNvSpPr txBox="1">
                <a:spLocks noRot="1" noChangeAspect="1" noMove="1" noResize="1" noEditPoints="1" noAdjustHandles="1" noChangeArrowheads="1" noChangeShapeType="1" noTextEdit="1"/>
              </p:cNvSpPr>
              <p:nvPr/>
            </p:nvSpPr>
            <p:spPr bwMode="auto">
              <a:xfrm>
                <a:off x="6524535" y="5312932"/>
                <a:ext cx="1799506" cy="558548"/>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34" name="Rectangle 33"/>
          <p:cNvSpPr/>
          <p:nvPr/>
        </p:nvSpPr>
        <p:spPr>
          <a:xfrm>
            <a:off x="3716223" y="5145971"/>
            <a:ext cx="864096"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Elbow Connector 36"/>
          <p:cNvCxnSpPr>
            <a:stCxn id="34" idx="0"/>
            <a:endCxn id="38" idx="0"/>
          </p:cNvCxnSpPr>
          <p:nvPr/>
        </p:nvCxnSpPr>
        <p:spPr>
          <a:xfrm rot="16200000" flipH="1">
            <a:off x="5765569" y="3528672"/>
            <a:ext cx="226647" cy="3461245"/>
          </a:xfrm>
          <a:prstGeom prst="bentConnector3">
            <a:avLst>
              <a:gd name="adj1" fmla="val -40577"/>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038313" y="5372618"/>
            <a:ext cx="1142405"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4" grpId="0"/>
      <p:bldP spid="26" grpId="0"/>
      <p:bldP spid="34"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825967"/>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Déterminez</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réponses</a:t>
            </a:r>
            <a:r>
              <a:rPr lang="en-US" dirty="0">
                <a:solidFill>
                  <a:srgbClr val="003300"/>
                </a:solidFill>
                <a:latin typeface="Times New Roman" panose="02020603050405020304" pitchFamily="18" charset="0"/>
                <a:cs typeface="Times New Roman" panose="02020603050405020304" pitchFamily="18" charset="0"/>
              </a:rPr>
              <a:t> aux </a:t>
            </a:r>
            <a:r>
              <a:rPr lang="en-US" dirty="0" err="1">
                <a:solidFill>
                  <a:srgbClr val="003300"/>
                </a:solidFill>
                <a:latin typeface="Times New Roman" panose="02020603050405020304" pitchFamily="18" charset="0"/>
                <a:cs typeface="Times New Roman" panose="02020603050405020304" pitchFamily="18" charset="0"/>
              </a:rPr>
              <a:t>opérations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suivantes</a:t>
            </a:r>
            <a:r>
              <a:rPr lang="en-US" dirty="0">
                <a:solidFill>
                  <a:srgbClr val="003300"/>
                </a:solidFill>
                <a:latin typeface="Times New Roman" panose="02020603050405020304" pitchFamily="18" charset="0"/>
                <a:cs typeface="Times New Roman" panose="02020603050405020304" pitchFamily="18" charset="0"/>
              </a:rPr>
              <a:t> avec le bon </a:t>
            </a:r>
            <a:r>
              <a:rPr lang="en-US" dirty="0" err="1">
                <a:solidFill>
                  <a:srgbClr val="003300"/>
                </a:solidFill>
                <a:latin typeface="Times New Roman" panose="02020603050405020304" pitchFamily="18" charset="0"/>
                <a:cs typeface="Times New Roman" panose="02020603050405020304" pitchFamily="18" charset="0"/>
              </a:rPr>
              <a:t>nombre</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Content Placeholder 2"/>
              <p:cNvSpPr txBox="1">
                <a:spLocks/>
              </p:cNvSpPr>
              <p:nvPr/>
            </p:nvSpPr>
            <p:spPr bwMode="auto">
              <a:xfrm>
                <a:off x="484352" y="3406366"/>
                <a:ext cx="2002366" cy="5795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d>
                        <m:dPr>
                          <m:ctrlPr>
                            <a:rPr lang="en-US" sz="3000" b="0" i="1" kern="0" smtClean="0">
                              <a:solidFill>
                                <a:srgbClr val="000000"/>
                              </a:solidFill>
                              <a:latin typeface="Cambria Math" panose="02040503050406030204" pitchFamily="18" charset="0"/>
                              <a:cs typeface="Times New Roman" panose="02020603050405020304" pitchFamily="18" charset="0"/>
                            </a:rPr>
                          </m:ctrlPr>
                        </m:dPr>
                        <m:e>
                          <m:r>
                            <a:rPr lang="en-US" sz="3000" b="0" i="1" kern="0" smtClean="0">
                              <a:solidFill>
                                <a:srgbClr val="000000"/>
                              </a:solidFill>
                              <a:latin typeface="Cambria Math" panose="02040503050406030204" pitchFamily="18" charset="0"/>
                              <a:cs typeface="Times New Roman" panose="02020603050405020304" pitchFamily="18" charset="0"/>
                            </a:rPr>
                            <m:t>5,0</m:t>
                          </m:r>
                        </m:e>
                      </m:d>
                      <m:d>
                        <m:dPr>
                          <m:ctrlPr>
                            <a:rPr lang="en-US" sz="3000" b="0" i="1" kern="0" smtClean="0">
                              <a:solidFill>
                                <a:srgbClr val="000000"/>
                              </a:solidFill>
                              <a:latin typeface="Cambria Math" panose="02040503050406030204" pitchFamily="18" charset="0"/>
                              <a:cs typeface="Times New Roman" panose="02020603050405020304" pitchFamily="18" charset="0"/>
                            </a:rPr>
                          </m:ctrlPr>
                        </m:dPr>
                        <m:e>
                          <m:r>
                            <a:rPr lang="en-US" sz="3000" b="0" i="1" kern="0" smtClean="0">
                              <a:solidFill>
                                <a:srgbClr val="000000"/>
                              </a:solidFill>
                              <a:latin typeface="Cambria Math" panose="02040503050406030204" pitchFamily="18" charset="0"/>
                              <a:cs typeface="Times New Roman" panose="02020603050405020304" pitchFamily="18" charset="0"/>
                            </a:rPr>
                            <m:t>20,0</m:t>
                          </m:r>
                        </m:e>
                      </m:d>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bwMode="auto">
              <a:xfrm>
                <a:off x="484352" y="3406366"/>
                <a:ext cx="2002366" cy="579583"/>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Content Placeholder 2"/>
              <p:cNvSpPr txBox="1">
                <a:spLocks/>
              </p:cNvSpPr>
              <p:nvPr/>
            </p:nvSpPr>
            <p:spPr bwMode="auto">
              <a:xfrm>
                <a:off x="2407557" y="3409467"/>
                <a:ext cx="1801779"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=100</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5" name="Content Placeholder 2"/>
              <p:cNvSpPr txBox="1">
                <a:spLocks noRot="1" noChangeAspect="1" noMove="1" noResize="1" noEditPoints="1" noAdjustHandles="1" noChangeArrowheads="1" noChangeShapeType="1" noTextEdit="1"/>
              </p:cNvSpPr>
              <p:nvPr/>
            </p:nvSpPr>
            <p:spPr bwMode="auto">
              <a:xfrm>
                <a:off x="2407557" y="3409467"/>
                <a:ext cx="1801779" cy="540051"/>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ontent Placeholder 2"/>
              <p:cNvSpPr txBox="1">
                <a:spLocks/>
              </p:cNvSpPr>
              <p:nvPr/>
            </p:nvSpPr>
            <p:spPr bwMode="auto">
              <a:xfrm>
                <a:off x="491918" y="2106432"/>
                <a:ext cx="1987235" cy="9878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f>
                        <m:fPr>
                          <m:ctrlPr>
                            <a:rPr lang="fr-FR" sz="3000" i="1" kern="0" smtClean="0">
                              <a:solidFill>
                                <a:srgbClr val="000000"/>
                              </a:solidFill>
                              <a:latin typeface="Cambria Math" panose="02040503050406030204" pitchFamily="18" charset="0"/>
                              <a:cs typeface="Times New Roman" panose="02020603050405020304" pitchFamily="18" charset="0"/>
                            </a:rPr>
                          </m:ctrlPr>
                        </m:fPr>
                        <m:num>
                          <m:r>
                            <a:rPr lang="en-US" sz="3000" b="0" i="1" kern="0" smtClean="0">
                              <a:solidFill>
                                <a:srgbClr val="000000"/>
                              </a:solidFill>
                              <a:latin typeface="Cambria Math" panose="02040503050406030204" pitchFamily="18" charset="0"/>
                              <a:cs typeface="Times New Roman" panose="02020603050405020304" pitchFamily="18" charset="0"/>
                            </a:rPr>
                            <m:t>0,19 </m:t>
                          </m:r>
                          <m:r>
                            <a:rPr lang="en-US" sz="3000" b="0" i="1" kern="0" smtClean="0">
                              <a:solidFill>
                                <a:srgbClr val="000000"/>
                              </a:solidFill>
                              <a:latin typeface="Cambria Math" panose="02040503050406030204" pitchFamily="18" charset="0"/>
                              <a:cs typeface="Times New Roman" panose="02020603050405020304" pitchFamily="18" charset="0"/>
                            </a:rPr>
                            <m:t>𝑔</m:t>
                          </m:r>
                        </m:num>
                        <m:den>
                          <m:r>
                            <a:rPr lang="en-US" sz="3000" b="0" i="1" kern="0" smtClean="0">
                              <a:solidFill>
                                <a:srgbClr val="000000"/>
                              </a:solidFill>
                              <a:latin typeface="Cambria Math" panose="02040503050406030204" pitchFamily="18" charset="0"/>
                              <a:cs typeface="Times New Roman" panose="02020603050405020304" pitchFamily="18" charset="0"/>
                            </a:rPr>
                            <m:t>0,277 89 </m:t>
                          </m:r>
                          <m:r>
                            <a:rPr lang="en-US" sz="3000" b="0" i="1" kern="0" smtClean="0">
                              <a:solidFill>
                                <a:srgbClr val="000000"/>
                              </a:solidFill>
                              <a:latin typeface="Cambria Math" panose="02040503050406030204" pitchFamily="18" charset="0"/>
                              <a:cs typeface="Times New Roman" panose="02020603050405020304" pitchFamily="18" charset="0"/>
                            </a:rPr>
                            <m:t>𝐿</m:t>
                          </m:r>
                        </m:den>
                      </m:f>
                      <m:r>
                        <a:rPr lang="en-US" sz="3000" b="0" i="1" kern="0" smtClean="0">
                          <a:solidFill>
                            <a:srgbClr val="000000"/>
                          </a:solidFill>
                          <a:latin typeface="Cambria Math" panose="02040503050406030204" pitchFamily="18" charset="0"/>
                          <a:cs typeface="Times New Roman" panose="02020603050405020304" pitchFamily="18" charset="0"/>
                        </a:rPr>
                        <m:t> </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58" name="Content Placeholder 2"/>
              <p:cNvSpPr txBox="1">
                <a:spLocks noRot="1" noChangeAspect="1" noMove="1" noResize="1" noEditPoints="1" noAdjustHandles="1" noChangeArrowheads="1" noChangeShapeType="1" noTextEdit="1"/>
              </p:cNvSpPr>
              <p:nvPr/>
            </p:nvSpPr>
            <p:spPr bwMode="auto">
              <a:xfrm>
                <a:off x="491918" y="2106432"/>
                <a:ext cx="1987235" cy="987828"/>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p:cNvSpPr txBox="1">
                <a:spLocks/>
              </p:cNvSpPr>
              <p:nvPr/>
            </p:nvSpPr>
            <p:spPr bwMode="auto">
              <a:xfrm>
                <a:off x="2339752" y="2330274"/>
                <a:ext cx="3526325"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=0,683 723 78 </m:t>
                      </m:r>
                      <m:r>
                        <a:rPr lang="en-US" sz="3000" b="0" i="1" kern="0" smtClean="0">
                          <a:solidFill>
                            <a:srgbClr val="000000"/>
                          </a:solidFill>
                          <a:latin typeface="Cambria Math" panose="02040503050406030204" pitchFamily="18" charset="0"/>
                          <a:cs typeface="Times New Roman" panose="02020603050405020304" pitchFamily="18" charset="0"/>
                        </a:rPr>
                        <m:t>𝑔</m:t>
                      </m:r>
                      <m:r>
                        <a:rPr lang="en-US" sz="3000" b="0" i="1" kern="0" smtClea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𝐿</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5" name="Content Placeholder 2"/>
              <p:cNvSpPr txBox="1">
                <a:spLocks noRot="1" noChangeAspect="1" noMove="1" noResize="1" noEditPoints="1" noAdjustHandles="1" noChangeArrowheads="1" noChangeShapeType="1" noTextEdit="1"/>
              </p:cNvSpPr>
              <p:nvPr/>
            </p:nvSpPr>
            <p:spPr bwMode="auto">
              <a:xfrm>
                <a:off x="2339752" y="2330274"/>
                <a:ext cx="3526325" cy="540051"/>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p:cNvSpPr txBox="1">
                <a:spLocks/>
              </p:cNvSpPr>
              <p:nvPr/>
            </p:nvSpPr>
            <p:spPr bwMode="auto">
              <a:xfrm>
                <a:off x="3513490" y="3409467"/>
                <a:ext cx="208823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1,0 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2</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6" name="Content Placeholder 2"/>
              <p:cNvSpPr txBox="1">
                <a:spLocks noRot="1" noChangeAspect="1" noMove="1" noResize="1" noEditPoints="1" noAdjustHandles="1" noChangeArrowheads="1" noChangeShapeType="1" noTextEdit="1"/>
              </p:cNvSpPr>
              <p:nvPr/>
            </p:nvSpPr>
            <p:spPr bwMode="auto">
              <a:xfrm>
                <a:off x="3513490" y="3409467"/>
                <a:ext cx="2088232" cy="540051"/>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ontent Placeholder 2"/>
              <p:cNvSpPr txBox="1">
                <a:spLocks/>
              </p:cNvSpPr>
              <p:nvPr/>
            </p:nvSpPr>
            <p:spPr bwMode="auto">
              <a:xfrm>
                <a:off x="5616515" y="2330274"/>
                <a:ext cx="241888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 0,68 </m:t>
                      </m:r>
                      <m:r>
                        <a:rPr lang="en-US" sz="3000" b="0" i="1" kern="0" smtClean="0">
                          <a:solidFill>
                            <a:srgbClr val="000000"/>
                          </a:solidFill>
                          <a:latin typeface="Cambria Math" panose="02040503050406030204" pitchFamily="18" charset="0"/>
                          <a:cs typeface="Times New Roman" panose="02020603050405020304" pitchFamily="18" charset="0"/>
                        </a:rPr>
                        <m:t>𝑔</m:t>
                      </m:r>
                      <m:r>
                        <a:rPr lang="en-US" sz="3000" b="0" i="1" kern="0" smtClea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𝐿</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7" name="Content Placeholder 2"/>
              <p:cNvSpPr txBox="1">
                <a:spLocks noRot="1" noChangeAspect="1" noMove="1" noResize="1" noEditPoints="1" noAdjustHandles="1" noChangeArrowheads="1" noChangeShapeType="1" noTextEdit="1"/>
              </p:cNvSpPr>
              <p:nvPr/>
            </p:nvSpPr>
            <p:spPr bwMode="auto">
              <a:xfrm>
                <a:off x="5616515" y="2330274"/>
                <a:ext cx="2418888" cy="540051"/>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78" name="Rectangle 77"/>
          <p:cNvSpPr/>
          <p:nvPr/>
        </p:nvSpPr>
        <p:spPr>
          <a:xfrm>
            <a:off x="822354" y="2081737"/>
            <a:ext cx="816751"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Elbow Connector 78"/>
          <p:cNvCxnSpPr>
            <a:stCxn id="78" idx="0"/>
            <a:endCxn id="80" idx="0"/>
          </p:cNvCxnSpPr>
          <p:nvPr/>
        </p:nvCxnSpPr>
        <p:spPr>
          <a:xfrm rot="16200000" flipH="1">
            <a:off x="3727377" y="-414910"/>
            <a:ext cx="281974" cy="5275269"/>
          </a:xfrm>
          <a:prstGeom prst="bentConnector3">
            <a:avLst>
              <a:gd name="adj1" fmla="val -8107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080597" y="2363711"/>
            <a:ext cx="850803"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723893" y="3450630"/>
            <a:ext cx="576361"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Elbow Connector 81"/>
          <p:cNvCxnSpPr>
            <a:stCxn id="81" idx="0"/>
            <a:endCxn id="83" idx="0"/>
          </p:cNvCxnSpPr>
          <p:nvPr/>
        </p:nvCxnSpPr>
        <p:spPr>
          <a:xfrm rot="5400000" flipH="1" flipV="1">
            <a:off x="2876922" y="1584738"/>
            <a:ext cx="1045" cy="3730740"/>
          </a:xfrm>
          <a:prstGeom prst="bentConnector3">
            <a:avLst>
              <a:gd name="adj1" fmla="val 21975598"/>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3883906" y="3449585"/>
            <a:ext cx="1717816"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Content Placeholder 2"/>
              <p:cNvSpPr txBox="1">
                <a:spLocks/>
              </p:cNvSpPr>
              <p:nvPr/>
            </p:nvSpPr>
            <p:spPr bwMode="auto">
              <a:xfrm>
                <a:off x="118386" y="4298055"/>
                <a:ext cx="2734299" cy="10030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f>
                        <m:fPr>
                          <m:ctrlPr>
                            <a:rPr lang="fr-FR" sz="3000" i="1" kern="0" smtClean="0">
                              <a:solidFill>
                                <a:srgbClr val="000000"/>
                              </a:solidFill>
                              <a:latin typeface="Cambria Math" panose="02040503050406030204" pitchFamily="18" charset="0"/>
                              <a:cs typeface="Times New Roman" panose="02020603050405020304" pitchFamily="18" charset="0"/>
                            </a:rPr>
                          </m:ctrlPr>
                        </m:fPr>
                        <m:num>
                          <m:r>
                            <a:rPr lang="en-US" sz="3000" b="0" i="1" kern="0" smtClean="0">
                              <a:solidFill>
                                <a:srgbClr val="000000"/>
                              </a:solidFill>
                              <a:latin typeface="Cambria Math" panose="02040503050406030204" pitchFamily="18" charset="0"/>
                              <a:cs typeface="Times New Roman" panose="02020603050405020304" pitchFamily="18" charset="0"/>
                            </a:rPr>
                            <m:t>(15,55)(0,012)</m:t>
                          </m:r>
                        </m:num>
                        <m:den>
                          <m:r>
                            <a:rPr lang="en-US" sz="3000" b="0" i="1" kern="0" smtClean="0">
                              <a:solidFill>
                                <a:srgbClr val="000000"/>
                              </a:solidFill>
                              <a:latin typeface="Cambria Math" panose="02040503050406030204" pitchFamily="18" charset="0"/>
                              <a:cs typeface="Times New Roman" panose="02020603050405020304" pitchFamily="18" charset="0"/>
                            </a:rPr>
                            <m:t>24,6</m:t>
                          </m:r>
                        </m:den>
                      </m:f>
                      <m:r>
                        <a:rPr lang="en-US" sz="3000" b="0" i="1" kern="0" smtClean="0">
                          <a:solidFill>
                            <a:srgbClr val="000000"/>
                          </a:solidFill>
                          <a:latin typeface="Cambria Math" panose="02040503050406030204" pitchFamily="18" charset="0"/>
                          <a:cs typeface="Times New Roman" panose="02020603050405020304" pitchFamily="18" charset="0"/>
                        </a:rPr>
                        <m:t> </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4" name="Content Placeholder 2"/>
              <p:cNvSpPr txBox="1">
                <a:spLocks noRot="1" noChangeAspect="1" noMove="1" noResize="1" noEditPoints="1" noAdjustHandles="1" noChangeArrowheads="1" noChangeShapeType="1" noTextEdit="1"/>
              </p:cNvSpPr>
              <p:nvPr/>
            </p:nvSpPr>
            <p:spPr bwMode="auto">
              <a:xfrm>
                <a:off x="118386" y="4298055"/>
                <a:ext cx="2734299" cy="1003019"/>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Content Placeholder 2"/>
              <p:cNvSpPr txBox="1">
                <a:spLocks/>
              </p:cNvSpPr>
              <p:nvPr/>
            </p:nvSpPr>
            <p:spPr bwMode="auto">
              <a:xfrm>
                <a:off x="2695137" y="4537434"/>
                <a:ext cx="3526325"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=0,007 585 365 9</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5" name="Content Placeholder 2"/>
              <p:cNvSpPr txBox="1">
                <a:spLocks noRot="1" noChangeAspect="1" noMove="1" noResize="1" noEditPoints="1" noAdjustHandles="1" noChangeArrowheads="1" noChangeShapeType="1" noTextEdit="1"/>
              </p:cNvSpPr>
              <p:nvPr/>
            </p:nvSpPr>
            <p:spPr bwMode="auto">
              <a:xfrm>
                <a:off x="2695137" y="4537434"/>
                <a:ext cx="3526325" cy="540051"/>
              </a:xfrm>
              <a:prstGeom prst="rect">
                <a:avLst/>
              </a:prstGeom>
              <a:blipFill rotWithShape="0">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Content Placeholder 2"/>
              <p:cNvSpPr txBox="1">
                <a:spLocks/>
              </p:cNvSpPr>
              <p:nvPr/>
            </p:nvSpPr>
            <p:spPr bwMode="auto">
              <a:xfrm>
                <a:off x="5801991" y="4537434"/>
                <a:ext cx="208823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0,0076</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6" name="Content Placeholder 2"/>
              <p:cNvSpPr txBox="1">
                <a:spLocks noRot="1" noChangeAspect="1" noMove="1" noResize="1" noEditPoints="1" noAdjustHandles="1" noChangeArrowheads="1" noChangeShapeType="1" noTextEdit="1"/>
              </p:cNvSpPr>
              <p:nvPr/>
            </p:nvSpPr>
            <p:spPr bwMode="auto">
              <a:xfrm>
                <a:off x="5801991" y="4537434"/>
                <a:ext cx="2088232" cy="540051"/>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87" name="Rectangle 86"/>
          <p:cNvSpPr/>
          <p:nvPr/>
        </p:nvSpPr>
        <p:spPr>
          <a:xfrm>
            <a:off x="1634138" y="4313548"/>
            <a:ext cx="927553"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Elbow Connector 87"/>
          <p:cNvCxnSpPr>
            <a:stCxn id="87" idx="0"/>
            <a:endCxn id="89" idx="0"/>
          </p:cNvCxnSpPr>
          <p:nvPr/>
        </p:nvCxnSpPr>
        <p:spPr>
          <a:xfrm rot="16200000" flipH="1">
            <a:off x="4326680" y="2084782"/>
            <a:ext cx="297477" cy="4755009"/>
          </a:xfrm>
          <a:prstGeom prst="bentConnector3">
            <a:avLst>
              <a:gd name="adj1" fmla="val -76846"/>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6243446" y="4611025"/>
            <a:ext cx="1218956"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0" name="Content Placeholder 2"/>
              <p:cNvSpPr txBox="1">
                <a:spLocks/>
              </p:cNvSpPr>
              <p:nvPr/>
            </p:nvSpPr>
            <p:spPr bwMode="auto">
              <a:xfrm>
                <a:off x="332590" y="5613181"/>
                <a:ext cx="2305891" cy="11029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f>
                        <m:fPr>
                          <m:ctrlPr>
                            <a:rPr lang="fr-FR" sz="3000" i="1" kern="0" smtClean="0">
                              <a:solidFill>
                                <a:srgbClr val="000000"/>
                              </a:solidFill>
                              <a:latin typeface="Cambria Math" panose="02040503050406030204" pitchFamily="18" charset="0"/>
                              <a:cs typeface="Times New Roman" panose="02020603050405020304" pitchFamily="18" charset="0"/>
                            </a:rPr>
                          </m:ctrlPr>
                        </m:fPr>
                        <m:num>
                          <m:r>
                            <a:rPr lang="en-US" sz="3000" b="0" i="1" kern="0" smtClean="0">
                              <a:solidFill>
                                <a:srgbClr val="000000"/>
                              </a:solidFill>
                              <a:latin typeface="Cambria Math" panose="02040503050406030204" pitchFamily="18" charset="0"/>
                              <a:cs typeface="Times New Roman" panose="02020603050405020304" pitchFamily="18" charset="0"/>
                            </a:rPr>
                            <m:t>(2,56 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5</m:t>
                              </m:r>
                            </m:sup>
                          </m:sSup>
                          <m:r>
                            <a:rPr lang="en-US" sz="3000" b="0" i="1" kern="0" smtClean="0">
                              <a:solidFill>
                                <a:srgbClr val="000000"/>
                              </a:solidFill>
                              <a:latin typeface="Cambria Math" panose="02040503050406030204" pitchFamily="18" charset="0"/>
                              <a:cs typeface="Times New Roman" panose="02020603050405020304" pitchFamily="18" charset="0"/>
                            </a:rPr>
                            <m:t>)</m:t>
                          </m:r>
                        </m:num>
                        <m:den>
                          <m:r>
                            <a:rPr lang="en-US" sz="3000" b="0" i="1" kern="0" smtClean="0">
                              <a:solidFill>
                                <a:srgbClr val="000000"/>
                              </a:solidFill>
                              <a:latin typeface="Cambria Math" panose="02040503050406030204" pitchFamily="18" charset="0"/>
                              <a:cs typeface="Times New Roman" panose="02020603050405020304" pitchFamily="18" charset="0"/>
                            </a:rPr>
                            <m:t>(8,1 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8</m:t>
                              </m:r>
                            </m:sup>
                          </m:sSup>
                          <m:r>
                            <a:rPr lang="en-US" sz="3000" b="0" i="1" kern="0" smtClean="0">
                              <a:solidFill>
                                <a:srgbClr val="000000"/>
                              </a:solidFill>
                              <a:latin typeface="Cambria Math" panose="02040503050406030204" pitchFamily="18" charset="0"/>
                              <a:cs typeface="Times New Roman" panose="02020603050405020304" pitchFamily="18" charset="0"/>
                            </a:rPr>
                            <m:t>)</m:t>
                          </m:r>
                        </m:den>
                      </m:f>
                      <m:r>
                        <a:rPr lang="en-US" sz="3000" b="0" i="1" kern="0" smtClean="0">
                          <a:solidFill>
                            <a:srgbClr val="000000"/>
                          </a:solidFill>
                          <a:latin typeface="Cambria Math" panose="02040503050406030204" pitchFamily="18" charset="0"/>
                          <a:cs typeface="Times New Roman" panose="02020603050405020304" pitchFamily="18" charset="0"/>
                        </a:rPr>
                        <m:t> </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0" name="Content Placeholder 2"/>
              <p:cNvSpPr txBox="1">
                <a:spLocks noRot="1" noChangeAspect="1" noMove="1" noResize="1" noEditPoints="1" noAdjustHandles="1" noChangeArrowheads="1" noChangeShapeType="1" noTextEdit="1"/>
              </p:cNvSpPr>
              <p:nvPr/>
            </p:nvSpPr>
            <p:spPr bwMode="auto">
              <a:xfrm>
                <a:off x="332590" y="5613181"/>
                <a:ext cx="2305891" cy="1102916"/>
              </a:xfrm>
              <a:prstGeom prst="rect">
                <a:avLst/>
              </a:prstGeom>
              <a:blipFill rotWithShape="0">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ontent Placeholder 2"/>
              <p:cNvSpPr txBox="1">
                <a:spLocks/>
              </p:cNvSpPr>
              <p:nvPr/>
            </p:nvSpPr>
            <p:spPr bwMode="auto">
              <a:xfrm>
                <a:off x="2694233" y="5869397"/>
                <a:ext cx="3591523"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=3,1604928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−4</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1" name="Content Placeholder 2"/>
              <p:cNvSpPr txBox="1">
                <a:spLocks noRot="1" noChangeAspect="1" noMove="1" noResize="1" noEditPoints="1" noAdjustHandles="1" noChangeArrowheads="1" noChangeShapeType="1" noTextEdit="1"/>
              </p:cNvSpPr>
              <p:nvPr/>
            </p:nvSpPr>
            <p:spPr bwMode="auto">
              <a:xfrm>
                <a:off x="2694233" y="5869397"/>
                <a:ext cx="3591523" cy="540051"/>
              </a:xfrm>
              <a:prstGeom prst="rect">
                <a:avLst/>
              </a:prstGeom>
              <a:blipFill rotWithShape="0">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92" name="Rectangle 91"/>
          <p:cNvSpPr/>
          <p:nvPr/>
        </p:nvSpPr>
        <p:spPr>
          <a:xfrm>
            <a:off x="702409" y="6241891"/>
            <a:ext cx="1486355"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Elbow Connector 92"/>
          <p:cNvCxnSpPr>
            <a:stCxn id="92" idx="2"/>
            <a:endCxn id="94" idx="2"/>
          </p:cNvCxnSpPr>
          <p:nvPr/>
        </p:nvCxnSpPr>
        <p:spPr>
          <a:xfrm rot="5400000" flipH="1" flipV="1">
            <a:off x="4267747" y="3526021"/>
            <a:ext cx="372494" cy="6016815"/>
          </a:xfrm>
          <a:prstGeom prst="bentConnector3">
            <a:avLst>
              <a:gd name="adj1" fmla="val -1847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4" name="Rectangle 93"/>
          <p:cNvSpPr/>
          <p:nvPr/>
        </p:nvSpPr>
        <p:spPr>
          <a:xfrm>
            <a:off x="6565140" y="5869397"/>
            <a:ext cx="1794524" cy="478785"/>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6078177" y="5862423"/>
                <a:ext cx="2382255"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3</m:t>
                      </m:r>
                      <m:r>
                        <a:rPr lang="en-US" sz="3000" i="1" kern="0">
                          <a:solidFill>
                            <a:srgbClr val="000000"/>
                          </a:solidFill>
                          <a:latin typeface="Cambria Math" panose="02040503050406030204" pitchFamily="18" charset="0"/>
                          <a:cs typeface="Times New Roman" panose="02020603050405020304" pitchFamily="18" charset="0"/>
                        </a:rPr>
                        <m:t>,</m:t>
                      </m:r>
                      <m:r>
                        <a:rPr lang="en-US" sz="3000" b="0" i="1" kern="0" smtClean="0">
                          <a:solidFill>
                            <a:srgbClr val="000000"/>
                          </a:solidFill>
                          <a:latin typeface="Cambria Math" panose="02040503050406030204" pitchFamily="18" charset="0"/>
                          <a:cs typeface="Times New Roman" panose="02020603050405020304" pitchFamily="18" charset="0"/>
                        </a:rPr>
                        <m:t>2</m:t>
                      </m:r>
                      <m:r>
                        <a:rPr lang="en-US" sz="3000" i="1" kern="0">
                          <a:solidFill>
                            <a:srgbClr val="000000"/>
                          </a:solidFill>
                          <a:latin typeface="Cambria Math" panose="02040503050406030204" pitchFamily="18" charset="0"/>
                          <a:cs typeface="Times New Roman" panose="02020603050405020304" pitchFamily="18" charset="0"/>
                        </a:rPr>
                        <m:t> </m:t>
                      </m:r>
                      <m:r>
                        <a:rPr lang="en-US" sz="3000" i="1" kern="0">
                          <a:solidFill>
                            <a:srgbClr val="000000"/>
                          </a:solidFill>
                          <a:latin typeface="Cambria Math" panose="02040503050406030204" pitchFamily="18" charset="0"/>
                          <a:cs typeface="Times New Roman" panose="02020603050405020304" pitchFamily="18" charset="0"/>
                        </a:rPr>
                        <m:t>𝑥</m:t>
                      </m:r>
                      <m:r>
                        <a:rPr lang="en-US" sz="3000" i="1" kern="0">
                          <a:solidFill>
                            <a:srgbClr val="000000"/>
                          </a:solidFill>
                          <a:latin typeface="Cambria Math" panose="02040503050406030204" pitchFamily="18" charset="0"/>
                          <a:cs typeface="Times New Roman" panose="02020603050405020304" pitchFamily="18" charset="0"/>
                        </a:rPr>
                        <m:t> </m:t>
                      </m:r>
                      <m:sSup>
                        <m:sSupPr>
                          <m:ctrlPr>
                            <a:rPr lang="en-US" sz="3000" i="1" kern="0">
                              <a:solidFill>
                                <a:srgbClr val="000000"/>
                              </a:solidFill>
                              <a:latin typeface="Cambria Math" panose="02040503050406030204" pitchFamily="18" charset="0"/>
                              <a:cs typeface="Times New Roman" panose="02020603050405020304" pitchFamily="18" charset="0"/>
                            </a:rPr>
                          </m:ctrlPr>
                        </m:sSupPr>
                        <m:e>
                          <m:r>
                            <a:rPr lang="en-US" sz="3000" i="1" kern="0">
                              <a:solidFill>
                                <a:srgbClr val="000000"/>
                              </a:solidFill>
                              <a:latin typeface="Cambria Math" panose="02040503050406030204" pitchFamily="18" charset="0"/>
                              <a:cs typeface="Times New Roman" panose="02020603050405020304" pitchFamily="18" charset="0"/>
                            </a:rPr>
                            <m:t>10</m:t>
                          </m:r>
                        </m:e>
                        <m:sup>
                          <m:r>
                            <a:rPr lang="en-US" sz="3000" i="1" kern="0">
                              <a:solidFill>
                                <a:srgbClr val="000000"/>
                              </a:solidFill>
                              <a:latin typeface="Cambria Math" panose="02040503050406030204" pitchFamily="18" charset="0"/>
                              <a:cs typeface="Times New Roman" panose="02020603050405020304" pitchFamily="18" charset="0"/>
                            </a:rPr>
                            <m:t>−4</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078177" y="5862423"/>
                <a:ext cx="2382255" cy="553998"/>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11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ppt_x"/>
                                          </p:val>
                                        </p:tav>
                                        <p:tav tm="100000">
                                          <p:val>
                                            <p:strVal val="#ppt_x"/>
                                          </p:val>
                                        </p:tav>
                                      </p:tavLst>
                                    </p:anim>
                                    <p:anim calcmode="lin" valueType="num">
                                      <p:cBhvr additive="base">
                                        <p:cTn id="3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ppt_x"/>
                                          </p:val>
                                        </p:tav>
                                        <p:tav tm="100000">
                                          <p:val>
                                            <p:strVal val="#ppt_x"/>
                                          </p:val>
                                        </p:tav>
                                      </p:tavLst>
                                    </p:anim>
                                    <p:anim calcmode="lin" valueType="num">
                                      <p:cBhvr additive="base">
                                        <p:cTn id="4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ppt_x"/>
                                          </p:val>
                                        </p:tav>
                                        <p:tav tm="100000">
                                          <p:val>
                                            <p:strVal val="#ppt_x"/>
                                          </p:val>
                                        </p:tav>
                                      </p:tavLst>
                                    </p:anim>
                                    <p:anim calcmode="lin" valueType="num">
                                      <p:cBhvr additive="base">
                                        <p:cTn id="46" dur="500" fill="hold"/>
                                        <p:tgtEl>
                                          <p:spTgt spid="8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additive="base">
                                        <p:cTn id="49" dur="500" fill="hold"/>
                                        <p:tgtEl>
                                          <p:spTgt spid="82"/>
                                        </p:tgtEl>
                                        <p:attrNameLst>
                                          <p:attrName>ppt_x</p:attrName>
                                        </p:attrNameLst>
                                      </p:cBhvr>
                                      <p:tavLst>
                                        <p:tav tm="0">
                                          <p:val>
                                            <p:strVal val="#ppt_x"/>
                                          </p:val>
                                        </p:tav>
                                        <p:tav tm="100000">
                                          <p:val>
                                            <p:strVal val="#ppt_x"/>
                                          </p:val>
                                        </p:tav>
                                      </p:tavLst>
                                    </p:anim>
                                    <p:anim calcmode="lin" valueType="num">
                                      <p:cBhvr additive="base">
                                        <p:cTn id="50" dur="500" fill="hold"/>
                                        <p:tgtEl>
                                          <p:spTgt spid="8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additive="base">
                                        <p:cTn id="53" dur="500" fill="hold"/>
                                        <p:tgtEl>
                                          <p:spTgt spid="83"/>
                                        </p:tgtEl>
                                        <p:attrNameLst>
                                          <p:attrName>ppt_x</p:attrName>
                                        </p:attrNameLst>
                                      </p:cBhvr>
                                      <p:tavLst>
                                        <p:tav tm="0">
                                          <p:val>
                                            <p:strVal val="#ppt_x"/>
                                          </p:val>
                                        </p:tav>
                                        <p:tav tm="100000">
                                          <p:val>
                                            <p:strVal val="#ppt_x"/>
                                          </p:val>
                                        </p:tav>
                                      </p:tavLst>
                                    </p:anim>
                                    <p:anim calcmode="lin" valueType="num">
                                      <p:cBhvr additive="base">
                                        <p:cTn id="5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additive="base">
                                        <p:cTn id="59" dur="500" fill="hold"/>
                                        <p:tgtEl>
                                          <p:spTgt spid="85"/>
                                        </p:tgtEl>
                                        <p:attrNameLst>
                                          <p:attrName>ppt_x</p:attrName>
                                        </p:attrNameLst>
                                      </p:cBhvr>
                                      <p:tavLst>
                                        <p:tav tm="0">
                                          <p:val>
                                            <p:strVal val="#ppt_x"/>
                                          </p:val>
                                        </p:tav>
                                        <p:tav tm="100000">
                                          <p:val>
                                            <p:strVal val="#ppt_x"/>
                                          </p:val>
                                        </p:tav>
                                      </p:tavLst>
                                    </p:anim>
                                    <p:anim calcmode="lin" valueType="num">
                                      <p:cBhvr additive="base">
                                        <p:cTn id="6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additive="base">
                                        <p:cTn id="65" dur="500" fill="hold"/>
                                        <p:tgtEl>
                                          <p:spTgt spid="86"/>
                                        </p:tgtEl>
                                        <p:attrNameLst>
                                          <p:attrName>ppt_x</p:attrName>
                                        </p:attrNameLst>
                                      </p:cBhvr>
                                      <p:tavLst>
                                        <p:tav tm="0">
                                          <p:val>
                                            <p:strVal val="#ppt_x"/>
                                          </p:val>
                                        </p:tav>
                                        <p:tav tm="100000">
                                          <p:val>
                                            <p:strVal val="#ppt_x"/>
                                          </p:val>
                                        </p:tav>
                                      </p:tavLst>
                                    </p:anim>
                                    <p:anim calcmode="lin" valueType="num">
                                      <p:cBhvr additive="base">
                                        <p:cTn id="6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500" fill="hold"/>
                                        <p:tgtEl>
                                          <p:spTgt spid="87"/>
                                        </p:tgtEl>
                                        <p:attrNameLst>
                                          <p:attrName>ppt_x</p:attrName>
                                        </p:attrNameLst>
                                      </p:cBhvr>
                                      <p:tavLst>
                                        <p:tav tm="0">
                                          <p:val>
                                            <p:strVal val="#ppt_x"/>
                                          </p:val>
                                        </p:tav>
                                        <p:tav tm="100000">
                                          <p:val>
                                            <p:strVal val="#ppt_x"/>
                                          </p:val>
                                        </p:tav>
                                      </p:tavLst>
                                    </p:anim>
                                    <p:anim calcmode="lin" valueType="num">
                                      <p:cBhvr additive="base">
                                        <p:cTn id="72" dur="500" fill="hold"/>
                                        <p:tgtEl>
                                          <p:spTgt spid="8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additive="base">
                                        <p:cTn id="75" dur="500" fill="hold"/>
                                        <p:tgtEl>
                                          <p:spTgt spid="88"/>
                                        </p:tgtEl>
                                        <p:attrNameLst>
                                          <p:attrName>ppt_x</p:attrName>
                                        </p:attrNameLst>
                                      </p:cBhvr>
                                      <p:tavLst>
                                        <p:tav tm="0">
                                          <p:val>
                                            <p:strVal val="#ppt_x"/>
                                          </p:val>
                                        </p:tav>
                                        <p:tav tm="100000">
                                          <p:val>
                                            <p:strVal val="#ppt_x"/>
                                          </p:val>
                                        </p:tav>
                                      </p:tavLst>
                                    </p:anim>
                                    <p:anim calcmode="lin" valueType="num">
                                      <p:cBhvr additive="base">
                                        <p:cTn id="76" dur="500" fill="hold"/>
                                        <p:tgtEl>
                                          <p:spTgt spid="8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ppt_x"/>
                                          </p:val>
                                        </p:tav>
                                        <p:tav tm="100000">
                                          <p:val>
                                            <p:strVal val="#ppt_x"/>
                                          </p:val>
                                        </p:tav>
                                      </p:tavLst>
                                    </p:anim>
                                    <p:anim calcmode="lin" valueType="num">
                                      <p:cBhvr additive="base">
                                        <p:cTn id="8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additive="base">
                                        <p:cTn id="85" dur="500" fill="hold"/>
                                        <p:tgtEl>
                                          <p:spTgt spid="91"/>
                                        </p:tgtEl>
                                        <p:attrNameLst>
                                          <p:attrName>ppt_x</p:attrName>
                                        </p:attrNameLst>
                                      </p:cBhvr>
                                      <p:tavLst>
                                        <p:tav tm="0">
                                          <p:val>
                                            <p:strVal val="#ppt_x"/>
                                          </p:val>
                                        </p:tav>
                                        <p:tav tm="100000">
                                          <p:val>
                                            <p:strVal val="#ppt_x"/>
                                          </p:val>
                                        </p:tav>
                                      </p:tavLst>
                                    </p:anim>
                                    <p:anim calcmode="lin" valueType="num">
                                      <p:cBhvr additive="base">
                                        <p:cTn id="86"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anim calcmode="lin" valueType="num">
                                      <p:cBhvr additive="base">
                                        <p:cTn id="97" dur="500" fill="hold"/>
                                        <p:tgtEl>
                                          <p:spTgt spid="92"/>
                                        </p:tgtEl>
                                        <p:attrNameLst>
                                          <p:attrName>ppt_x</p:attrName>
                                        </p:attrNameLst>
                                      </p:cBhvr>
                                      <p:tavLst>
                                        <p:tav tm="0">
                                          <p:val>
                                            <p:strVal val="#ppt_x"/>
                                          </p:val>
                                        </p:tav>
                                        <p:tav tm="100000">
                                          <p:val>
                                            <p:strVal val="#ppt_x"/>
                                          </p:val>
                                        </p:tav>
                                      </p:tavLst>
                                    </p:anim>
                                    <p:anim calcmode="lin" valueType="num">
                                      <p:cBhvr additive="base">
                                        <p:cTn id="98" dur="500" fill="hold"/>
                                        <p:tgtEl>
                                          <p:spTgt spid="9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93"/>
                                        </p:tgtEl>
                                        <p:attrNameLst>
                                          <p:attrName>style.visibility</p:attrName>
                                        </p:attrNameLst>
                                      </p:cBhvr>
                                      <p:to>
                                        <p:strVal val="visible"/>
                                      </p:to>
                                    </p:set>
                                    <p:anim calcmode="lin" valueType="num">
                                      <p:cBhvr additive="base">
                                        <p:cTn id="101" dur="500" fill="hold"/>
                                        <p:tgtEl>
                                          <p:spTgt spid="93"/>
                                        </p:tgtEl>
                                        <p:attrNameLst>
                                          <p:attrName>ppt_x</p:attrName>
                                        </p:attrNameLst>
                                      </p:cBhvr>
                                      <p:tavLst>
                                        <p:tav tm="0">
                                          <p:val>
                                            <p:strVal val="#ppt_x"/>
                                          </p:val>
                                        </p:tav>
                                        <p:tav tm="100000">
                                          <p:val>
                                            <p:strVal val="#ppt_x"/>
                                          </p:val>
                                        </p:tav>
                                      </p:tavLst>
                                    </p:anim>
                                    <p:anim calcmode="lin" valueType="num">
                                      <p:cBhvr additive="base">
                                        <p:cTn id="102" dur="500" fill="hold"/>
                                        <p:tgtEl>
                                          <p:spTgt spid="9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4"/>
                                        </p:tgtEl>
                                        <p:attrNameLst>
                                          <p:attrName>style.visibility</p:attrName>
                                        </p:attrNameLst>
                                      </p:cBhvr>
                                      <p:to>
                                        <p:strVal val="visible"/>
                                      </p:to>
                                    </p:set>
                                    <p:anim calcmode="lin" valueType="num">
                                      <p:cBhvr additive="base">
                                        <p:cTn id="105" dur="500" fill="hold"/>
                                        <p:tgtEl>
                                          <p:spTgt spid="94"/>
                                        </p:tgtEl>
                                        <p:attrNameLst>
                                          <p:attrName>ppt_x</p:attrName>
                                        </p:attrNameLst>
                                      </p:cBhvr>
                                      <p:tavLst>
                                        <p:tav tm="0">
                                          <p:val>
                                            <p:strVal val="#ppt_x"/>
                                          </p:val>
                                        </p:tav>
                                        <p:tav tm="100000">
                                          <p:val>
                                            <p:strVal val="#ppt_x"/>
                                          </p:val>
                                        </p:tav>
                                      </p:tavLst>
                                    </p:anim>
                                    <p:anim calcmode="lin" valueType="num">
                                      <p:cBhvr additive="base">
                                        <p:cTn id="10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5" grpId="0"/>
      <p:bldP spid="76" grpId="0"/>
      <p:bldP spid="77" grpId="0"/>
      <p:bldP spid="78" grpId="0" animBg="1"/>
      <p:bldP spid="80" grpId="0" animBg="1"/>
      <p:bldP spid="81" grpId="0" animBg="1"/>
      <p:bldP spid="83" grpId="0" animBg="1"/>
      <p:bldP spid="85" grpId="0"/>
      <p:bldP spid="86" grpId="0"/>
      <p:bldP spid="87" grpId="0" animBg="1"/>
      <p:bldP spid="89" grpId="0" animBg="1"/>
      <p:bldP spid="91" grpId="0"/>
      <p:bldP spid="92" grpId="0" animBg="1"/>
      <p:bldP spid="9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54" y="2729553"/>
            <a:ext cx="8316162"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Rectangle 35"/>
          <p:cNvSpPr/>
          <p:nvPr/>
        </p:nvSpPr>
        <p:spPr>
          <a:xfrm>
            <a:off x="4267545" y="6116338"/>
            <a:ext cx="1168551"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5" name="Rectangle 34"/>
          <p:cNvSpPr/>
          <p:nvPr/>
        </p:nvSpPr>
        <p:spPr>
          <a:xfrm>
            <a:off x="4274226" y="5562867"/>
            <a:ext cx="3826166"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p:cNvSpPr/>
          <p:nvPr/>
        </p:nvSpPr>
        <p:spPr>
          <a:xfrm>
            <a:off x="2123728" y="1254369"/>
            <a:ext cx="3528392"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55952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dans</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calculs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254" y="1268760"/>
            <a:ext cx="882021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3000" kern="0" dirty="0">
                <a:solidFill>
                  <a:srgbClr val="000000"/>
                </a:solidFill>
                <a:latin typeface="Times New Roman" panose="02020603050405020304" pitchFamily="18" charset="0"/>
                <a:cs typeface="Times New Roman" panose="02020603050405020304" pitchFamily="18" charset="0"/>
              </a:rPr>
              <a:t>Lorsque l’on additionne ou soustrait des données, le résultat doit toujours être exprimé avec la même précision que la valeur la moins précise</a:t>
            </a:r>
          </a:p>
          <a:p>
            <a:pPr>
              <a:buFont typeface="Wingdings" panose="05000000000000000000" pitchFamily="2" charset="2"/>
              <a:buChar char="Ø"/>
            </a:pPr>
            <a:r>
              <a:rPr lang="fr-FR" sz="3000" kern="0" dirty="0">
                <a:solidFill>
                  <a:srgbClr val="000000"/>
                </a:solidFill>
                <a:latin typeface="Times New Roman" panose="02020603050405020304" pitchFamily="18" charset="0"/>
                <a:cs typeface="Times New Roman" panose="02020603050405020304" pitchFamily="18" charset="0"/>
              </a:rPr>
              <a:t>soit celle ayant le moins de chiffres après la virgule</a:t>
            </a:r>
            <a:endParaRPr lang="en-US" sz="3000" kern="0" dirty="0">
              <a:solidFill>
                <a:srgbClr val="000000"/>
              </a:solidFill>
            </a:endParaRPr>
          </a:p>
        </p:txBody>
      </p:sp>
      <mc:AlternateContent xmlns:mc="http://schemas.openxmlformats.org/markup-compatibility/2006" xmlns:a14="http://schemas.microsoft.com/office/drawing/2010/main">
        <mc:Choice Requires="a14">
          <p:sp>
            <p:nvSpPr>
              <p:cNvPr id="18" name="Content Placeholder 2"/>
              <p:cNvSpPr txBox="1">
                <a:spLocks/>
              </p:cNvSpPr>
              <p:nvPr/>
            </p:nvSpPr>
            <p:spPr bwMode="auto">
              <a:xfrm>
                <a:off x="2123728" y="5063785"/>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3,75 </m:t>
                      </m:r>
                      <m:r>
                        <a:rPr lang="en-US" sz="3000" b="0" i="1" kern="0" smtClean="0">
                          <a:solidFill>
                            <a:srgbClr val="000000"/>
                          </a:solidFill>
                          <a:latin typeface="Cambria Math" panose="02040503050406030204" pitchFamily="18" charset="0"/>
                          <a:cs typeface="Times New Roman" panose="02020603050405020304" pitchFamily="18" charset="0"/>
                        </a:rPr>
                        <m:t>𝑘𝑚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bwMode="auto">
              <a:xfrm>
                <a:off x="2123728" y="5063785"/>
                <a:ext cx="1548172" cy="540051"/>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p:cNvSpPr txBox="1">
                <a:spLocks/>
              </p:cNvSpPr>
              <p:nvPr/>
            </p:nvSpPr>
            <p:spPr bwMode="auto">
              <a:xfrm>
                <a:off x="2123728" y="5531828"/>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6,1   </m:t>
                      </m:r>
                      <m:r>
                        <a:rPr lang="en-US" sz="3000" b="0" i="1" kern="0" smtClean="0">
                          <a:solidFill>
                            <a:srgbClr val="000000"/>
                          </a:solidFill>
                          <a:latin typeface="Cambria Math" panose="02040503050406030204" pitchFamily="18" charset="0"/>
                          <a:cs typeface="Times New Roman" panose="02020603050405020304" pitchFamily="18" charset="0"/>
                        </a:rPr>
                        <m:t>𝑘𝑚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9" name="Content Placeholder 2"/>
              <p:cNvSpPr txBox="1">
                <a:spLocks noRot="1" noChangeAspect="1" noMove="1" noResize="1" noEditPoints="1" noAdjustHandles="1" noChangeArrowheads="1" noChangeShapeType="1" noTextEdit="1"/>
              </p:cNvSpPr>
              <p:nvPr/>
            </p:nvSpPr>
            <p:spPr bwMode="auto">
              <a:xfrm>
                <a:off x="2123728" y="5531828"/>
                <a:ext cx="1548172" cy="540051"/>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21" name="Straight Connector 20"/>
          <p:cNvCxnSpPr/>
          <p:nvPr/>
        </p:nvCxnSpPr>
        <p:spPr>
          <a:xfrm>
            <a:off x="1698343" y="6071879"/>
            <a:ext cx="197355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Content Placeholder 2"/>
              <p:cNvSpPr txBox="1">
                <a:spLocks/>
              </p:cNvSpPr>
              <p:nvPr/>
            </p:nvSpPr>
            <p:spPr bwMode="auto">
              <a:xfrm>
                <a:off x="1698343" y="5531827"/>
                <a:ext cx="43204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3" name="Content Placeholder 2"/>
              <p:cNvSpPr txBox="1">
                <a:spLocks noRot="1" noChangeAspect="1" noMove="1" noResize="1" noEditPoints="1" noAdjustHandles="1" noChangeArrowheads="1" noChangeShapeType="1" noTextEdit="1"/>
              </p:cNvSpPr>
              <p:nvPr/>
            </p:nvSpPr>
            <p:spPr bwMode="auto">
              <a:xfrm>
                <a:off x="1698343" y="5531827"/>
                <a:ext cx="432048" cy="540051"/>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25" name="Content Placeholder 2"/>
          <p:cNvSpPr txBox="1">
            <a:spLocks/>
          </p:cNvSpPr>
          <p:nvPr/>
        </p:nvSpPr>
        <p:spPr bwMode="auto">
          <a:xfrm>
            <a:off x="4211960" y="5104753"/>
            <a:ext cx="388843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27" name="Right Arrow 26"/>
          <p:cNvSpPr/>
          <p:nvPr/>
        </p:nvSpPr>
        <p:spPr>
          <a:xfrm>
            <a:off x="3938420" y="5225798"/>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Content Placeholder 2"/>
              <p:cNvSpPr txBox="1">
                <a:spLocks/>
              </p:cNvSpPr>
              <p:nvPr/>
            </p:nvSpPr>
            <p:spPr bwMode="auto">
              <a:xfrm>
                <a:off x="2123728" y="6071878"/>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9,85 </m:t>
                      </m:r>
                      <m:r>
                        <a:rPr lang="en-US" sz="3000" b="0" i="1" kern="0" smtClean="0">
                          <a:solidFill>
                            <a:srgbClr val="000000"/>
                          </a:solidFill>
                          <a:latin typeface="Cambria Math" panose="02040503050406030204" pitchFamily="18" charset="0"/>
                          <a:cs typeface="Times New Roman" panose="02020603050405020304" pitchFamily="18" charset="0"/>
                        </a:rPr>
                        <m:t>𝑘𝑚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bwMode="auto">
              <a:xfrm>
                <a:off x="2123728" y="6071878"/>
                <a:ext cx="1548172" cy="540051"/>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29" name="Content Placeholder 2"/>
          <p:cNvSpPr txBox="1">
            <a:spLocks/>
          </p:cNvSpPr>
          <p:nvPr/>
        </p:nvSpPr>
        <p:spPr bwMode="auto">
          <a:xfrm>
            <a:off x="-72516" y="3161174"/>
            <a:ext cx="9216516" cy="157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3000" kern="0" dirty="0">
                <a:solidFill>
                  <a:srgbClr val="C00000"/>
                </a:solidFill>
                <a:latin typeface="Times New Roman" panose="02020603050405020304" pitchFamily="18" charset="0"/>
                <a:cs typeface="Times New Roman" panose="02020603050405020304" pitchFamily="18" charset="0"/>
              </a:rPr>
              <a:t>Question</a:t>
            </a:r>
          </a:p>
          <a:p>
            <a:pPr marL="0" indent="0">
              <a:buFontTx/>
              <a:buNone/>
            </a:pPr>
            <a:r>
              <a:rPr lang="fr-FR" sz="3000" kern="0" dirty="0">
                <a:solidFill>
                  <a:srgbClr val="000000"/>
                </a:solidFill>
                <a:latin typeface="Times New Roman" panose="02020603050405020304" pitchFamily="18" charset="0"/>
                <a:cs typeface="Times New Roman" panose="02020603050405020304" pitchFamily="18" charset="0"/>
              </a:rPr>
              <a:t>Quelle est la distance totale d'un mur s'il est composé de deux sections mesurant respectivement 3,75 km et 6,1 km?</a:t>
            </a:r>
          </a:p>
        </p:txBody>
      </p:sp>
      <p:sp>
        <p:nvSpPr>
          <p:cNvPr id="30" name="Content Placeholder 2"/>
          <p:cNvSpPr txBox="1">
            <a:spLocks/>
          </p:cNvSpPr>
          <p:nvPr/>
        </p:nvSpPr>
        <p:spPr bwMode="auto">
          <a:xfrm>
            <a:off x="4226452" y="5562867"/>
            <a:ext cx="3873940"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a:t>
            </a:r>
            <a:r>
              <a:rPr lang="en-US" sz="2700" kern="0" dirty="0" err="1">
                <a:solidFill>
                  <a:srgbClr val="003300"/>
                </a:solidFill>
                <a:latin typeface="Times New Roman" panose="02020603050405020304" pitchFamily="18" charset="0"/>
                <a:cs typeface="Times New Roman" panose="02020603050405020304" pitchFamily="18" charset="0"/>
              </a:rPr>
              <a:t>chiffre</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décimal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31" name="Right Arrow 30"/>
          <p:cNvSpPr/>
          <p:nvPr/>
        </p:nvSpPr>
        <p:spPr>
          <a:xfrm>
            <a:off x="3952912" y="5683912"/>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ontent Placeholder 2"/>
              <p:cNvSpPr txBox="1">
                <a:spLocks/>
              </p:cNvSpPr>
              <p:nvPr/>
            </p:nvSpPr>
            <p:spPr bwMode="auto">
              <a:xfrm>
                <a:off x="4226452" y="6071877"/>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9,9 </m:t>
                      </m:r>
                      <m:r>
                        <a:rPr lang="en-US" sz="3000" b="0" i="1" kern="0" smtClean="0">
                          <a:solidFill>
                            <a:srgbClr val="000000"/>
                          </a:solidFill>
                          <a:latin typeface="Cambria Math" panose="02040503050406030204" pitchFamily="18" charset="0"/>
                          <a:cs typeface="Times New Roman" panose="02020603050405020304" pitchFamily="18" charset="0"/>
                        </a:rPr>
                        <m:t>𝑘𝑚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3" name="Content Placeholder 2"/>
              <p:cNvSpPr txBox="1">
                <a:spLocks noRot="1" noChangeAspect="1" noMove="1" noResize="1" noEditPoints="1" noAdjustHandles="1" noChangeArrowheads="1" noChangeShapeType="1" noTextEdit="1"/>
              </p:cNvSpPr>
              <p:nvPr/>
            </p:nvSpPr>
            <p:spPr bwMode="auto">
              <a:xfrm>
                <a:off x="4226452" y="6071877"/>
                <a:ext cx="1548172" cy="540051"/>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ontent Placeholder 2"/>
              <p:cNvSpPr txBox="1">
                <a:spLocks/>
              </p:cNvSpPr>
              <p:nvPr/>
            </p:nvSpPr>
            <p:spPr bwMode="auto">
              <a:xfrm>
                <a:off x="3706896" y="6071877"/>
                <a:ext cx="476651"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0" name="Content Placeholder 2"/>
              <p:cNvSpPr txBox="1">
                <a:spLocks noRot="1" noChangeAspect="1" noMove="1" noResize="1" noEditPoints="1" noAdjustHandles="1" noChangeArrowheads="1" noChangeShapeType="1" noTextEdit="1"/>
              </p:cNvSpPr>
              <p:nvPr/>
            </p:nvSpPr>
            <p:spPr bwMode="auto">
              <a:xfrm>
                <a:off x="3706896" y="6071877"/>
                <a:ext cx="476651" cy="540051"/>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41" name="Curved Connector 40"/>
          <p:cNvCxnSpPr>
            <a:stCxn id="30" idx="3"/>
          </p:cNvCxnSpPr>
          <p:nvPr/>
        </p:nvCxnSpPr>
        <p:spPr>
          <a:xfrm flipH="1">
            <a:off x="5436096" y="5791924"/>
            <a:ext cx="2664296" cy="589404"/>
          </a:xfrm>
          <a:prstGeom prst="curvedConnector3">
            <a:avLst>
              <a:gd name="adj1" fmla="val -8580"/>
            </a:avLst>
          </a:prstGeom>
          <a:ln>
            <a:solidFill>
              <a:srgbClr val="0033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4573287"/>
            <a:ext cx="1510350" cy="553998"/>
          </a:xfrm>
          <a:prstGeom prst="rect">
            <a:avLst/>
          </a:prstGeom>
          <a:noFill/>
        </p:spPr>
        <p:txBody>
          <a:bodyPr wrap="none" rtlCol="0">
            <a:spAutoFit/>
          </a:bodyPr>
          <a:lstStyle/>
          <a:p>
            <a:pPr lvl="0"/>
            <a:r>
              <a:rPr lang="fr-FR" sz="3000" kern="0" dirty="0">
                <a:solidFill>
                  <a:srgbClr val="003300"/>
                </a:solidFill>
                <a:latin typeface="Times New Roman" panose="02020603050405020304" pitchFamily="18" charset="0"/>
                <a:cs typeface="Times New Roman" panose="02020603050405020304" pitchFamily="18" charset="0"/>
              </a:rPr>
              <a:t>Réponse</a:t>
            </a:r>
          </a:p>
        </p:txBody>
      </p:sp>
    </p:spTree>
    <p:extLst>
      <p:ext uri="{BB962C8B-B14F-4D97-AF65-F5344CB8AC3E}">
        <p14:creationId xmlns:p14="http://schemas.microsoft.com/office/powerpoint/2010/main" val="222753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18" grpId="0"/>
      <p:bldP spid="19" grpId="0"/>
      <p:bldP spid="23" grpId="0"/>
      <p:bldP spid="25" grpId="0"/>
      <p:bldP spid="27" grpId="0" animBg="1"/>
      <p:bldP spid="28" grpId="0"/>
      <p:bldP spid="29" grpId="0"/>
      <p:bldP spid="30" grpId="0"/>
      <p:bldP spid="31" grpId="0" animBg="1"/>
      <p:bldP spid="33" grpId="0"/>
      <p:bldP spid="4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827385" y="2825388"/>
            <a:ext cx="1616596"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5" name="Rectangle 34"/>
          <p:cNvSpPr/>
          <p:nvPr/>
        </p:nvSpPr>
        <p:spPr>
          <a:xfrm>
            <a:off x="2834066" y="2271917"/>
            <a:ext cx="3682150"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936263"/>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Déterminez</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réponses</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opérations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suivantes</a:t>
            </a:r>
            <a:r>
              <a:rPr lang="en-US" dirty="0">
                <a:solidFill>
                  <a:srgbClr val="003300"/>
                </a:solidFill>
                <a:latin typeface="Times New Roman" panose="02020603050405020304" pitchFamily="18" charset="0"/>
                <a:cs typeface="Times New Roman" panose="02020603050405020304" pitchFamily="18" charset="0"/>
              </a:rPr>
              <a:t> avec le bon </a:t>
            </a:r>
            <a:r>
              <a:rPr lang="en-US" dirty="0" err="1">
                <a:solidFill>
                  <a:srgbClr val="003300"/>
                </a:solidFill>
                <a:latin typeface="Times New Roman" panose="02020603050405020304" pitchFamily="18" charset="0"/>
                <a:cs typeface="Times New Roman" panose="02020603050405020304" pitchFamily="18" charset="0"/>
              </a:rPr>
              <a:t>nombre</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Content Placeholder 2"/>
              <p:cNvSpPr txBox="1">
                <a:spLocks/>
              </p:cNvSpPr>
              <p:nvPr/>
            </p:nvSpPr>
            <p:spPr bwMode="auto">
              <a:xfrm>
                <a:off x="683568" y="1772835"/>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1</m:t>
                      </m:r>
                      <m:r>
                        <a:rPr lang="en-US" sz="3000" b="0" i="1" kern="0" smtClean="0">
                          <a:solidFill>
                            <a:srgbClr val="000000"/>
                          </a:solidFill>
                          <a:latin typeface="Cambria Math" panose="02040503050406030204" pitchFamily="18" charset="0"/>
                          <a:cs typeface="Times New Roman" panose="02020603050405020304" pitchFamily="18" charset="0"/>
                        </a:rPr>
                        <m:t>2,56 </m:t>
                      </m:r>
                      <m:r>
                        <a:rPr lang="en-US" sz="3000" b="0" i="1" kern="0" smtClean="0">
                          <a:solidFill>
                            <a:srgbClr val="000000"/>
                          </a:solidFill>
                          <a:latin typeface="Cambria Math" panose="02040503050406030204" pitchFamily="18" charset="0"/>
                          <a:cs typeface="Times New Roman" panose="02020603050405020304" pitchFamily="18" charset="0"/>
                        </a:rPr>
                        <m:t>𝑐𝑚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8" name="Content Placeholder 2"/>
              <p:cNvSpPr txBox="1">
                <a:spLocks noRot="1" noChangeAspect="1" noMove="1" noResize="1" noEditPoints="1" noAdjustHandles="1" noChangeArrowheads="1" noChangeShapeType="1" noTextEdit="1"/>
              </p:cNvSpPr>
              <p:nvPr/>
            </p:nvSpPr>
            <p:spPr bwMode="auto">
              <a:xfrm>
                <a:off x="683568" y="1772835"/>
                <a:ext cx="1548172" cy="540051"/>
              </a:xfrm>
              <a:prstGeom prst="rect">
                <a:avLst/>
              </a:prstGeom>
              <a:blipFill rotWithShape="0">
                <a:blip r:embed="rId2"/>
                <a:stretch>
                  <a:fillRect r="-35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p:cNvSpPr txBox="1">
                <a:spLocks/>
              </p:cNvSpPr>
              <p:nvPr/>
            </p:nvSpPr>
            <p:spPr bwMode="auto">
              <a:xfrm>
                <a:off x="470697" y="2240877"/>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1</m:t>
                      </m:r>
                      <m:r>
                        <a:rPr lang="en-US" sz="3000" b="0" i="1" kern="0" smtClean="0">
                          <a:solidFill>
                            <a:srgbClr val="000000"/>
                          </a:solidFill>
                          <a:latin typeface="Cambria Math" panose="02040503050406030204" pitchFamily="18" charset="0"/>
                          <a:cs typeface="Times New Roman" panose="02020603050405020304" pitchFamily="18" charset="0"/>
                        </a:rPr>
                        <m:t>25,8   </m:t>
                      </m:r>
                      <m:r>
                        <a:rPr lang="en-US" sz="3000" b="0" i="1" kern="0" smtClean="0">
                          <a:solidFill>
                            <a:srgbClr val="000000"/>
                          </a:solidFill>
                          <a:latin typeface="Cambria Math" panose="02040503050406030204" pitchFamily="18" charset="0"/>
                          <a:cs typeface="Times New Roman" panose="02020603050405020304" pitchFamily="18" charset="0"/>
                        </a:rPr>
                        <m:t>𝑐𝑚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9" name="Content Placeholder 2"/>
              <p:cNvSpPr txBox="1">
                <a:spLocks noRot="1" noChangeAspect="1" noMove="1" noResize="1" noEditPoints="1" noAdjustHandles="1" noChangeArrowheads="1" noChangeShapeType="1" noTextEdit="1"/>
              </p:cNvSpPr>
              <p:nvPr/>
            </p:nvSpPr>
            <p:spPr bwMode="auto">
              <a:xfrm>
                <a:off x="470697" y="2240877"/>
                <a:ext cx="1548172" cy="540051"/>
              </a:xfrm>
              <a:prstGeom prst="rect">
                <a:avLst/>
              </a:prstGeom>
              <a:blipFill rotWithShape="0">
                <a:blip r:embed="rId3"/>
                <a:stretch>
                  <a:fillRect r="-141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21" name="Straight Connector 20"/>
          <p:cNvCxnSpPr/>
          <p:nvPr/>
        </p:nvCxnSpPr>
        <p:spPr>
          <a:xfrm>
            <a:off x="258183" y="2780929"/>
            <a:ext cx="197355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Content Placeholder 2"/>
              <p:cNvSpPr txBox="1">
                <a:spLocks/>
              </p:cNvSpPr>
              <p:nvPr/>
            </p:nvSpPr>
            <p:spPr bwMode="auto">
              <a:xfrm>
                <a:off x="129016" y="2240876"/>
                <a:ext cx="43204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3" name="Content Placeholder 2"/>
              <p:cNvSpPr txBox="1">
                <a:spLocks noRot="1" noChangeAspect="1" noMove="1" noResize="1" noEditPoints="1" noAdjustHandles="1" noChangeArrowheads="1" noChangeShapeType="1" noTextEdit="1"/>
              </p:cNvSpPr>
              <p:nvPr/>
            </p:nvSpPr>
            <p:spPr bwMode="auto">
              <a:xfrm>
                <a:off x="129016" y="2240876"/>
                <a:ext cx="432048" cy="540051"/>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25" name="Content Placeholder 2"/>
          <p:cNvSpPr txBox="1">
            <a:spLocks/>
          </p:cNvSpPr>
          <p:nvPr/>
        </p:nvSpPr>
        <p:spPr bwMode="auto">
          <a:xfrm>
            <a:off x="2771800" y="1813803"/>
            <a:ext cx="3816424"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2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décimal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27" name="Right Arrow 26"/>
          <p:cNvSpPr/>
          <p:nvPr/>
        </p:nvSpPr>
        <p:spPr>
          <a:xfrm>
            <a:off x="2498260" y="1934848"/>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Content Placeholder 2"/>
              <p:cNvSpPr txBox="1">
                <a:spLocks/>
              </p:cNvSpPr>
              <p:nvPr/>
            </p:nvSpPr>
            <p:spPr bwMode="auto">
              <a:xfrm>
                <a:off x="470697" y="2749780"/>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1</m:t>
                      </m:r>
                      <m:r>
                        <a:rPr lang="en-US" sz="3000" b="0" i="1" kern="0" smtClean="0">
                          <a:solidFill>
                            <a:srgbClr val="000000"/>
                          </a:solidFill>
                          <a:latin typeface="Cambria Math" panose="02040503050406030204" pitchFamily="18" charset="0"/>
                          <a:cs typeface="Times New Roman" panose="02020603050405020304" pitchFamily="18" charset="0"/>
                        </a:rPr>
                        <m:t>38,36 </m:t>
                      </m:r>
                      <m:r>
                        <a:rPr lang="en-US" sz="3000" b="0" i="1" kern="0" smtClean="0">
                          <a:solidFill>
                            <a:srgbClr val="000000"/>
                          </a:solidFill>
                          <a:latin typeface="Cambria Math" panose="02040503050406030204" pitchFamily="18" charset="0"/>
                          <a:cs typeface="Times New Roman" panose="02020603050405020304" pitchFamily="18" charset="0"/>
                        </a:rPr>
                        <m:t>𝑐𝑚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bwMode="auto">
              <a:xfrm>
                <a:off x="470697" y="2749780"/>
                <a:ext cx="1548172" cy="540051"/>
              </a:xfrm>
              <a:prstGeom prst="rect">
                <a:avLst/>
              </a:prstGeom>
              <a:blipFill rotWithShape="0">
                <a:blip r:embed="rId5"/>
                <a:stretch>
                  <a:fillRect r="-16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30" name="Content Placeholder 2"/>
          <p:cNvSpPr txBox="1">
            <a:spLocks/>
          </p:cNvSpPr>
          <p:nvPr/>
        </p:nvSpPr>
        <p:spPr bwMode="auto">
          <a:xfrm>
            <a:off x="2786292" y="2271917"/>
            <a:ext cx="3729924"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a:t>
            </a:r>
            <a:r>
              <a:rPr lang="en-US" sz="2700" kern="0" dirty="0" err="1">
                <a:solidFill>
                  <a:srgbClr val="003300"/>
                </a:solidFill>
                <a:latin typeface="Times New Roman" panose="02020603050405020304" pitchFamily="18" charset="0"/>
                <a:cs typeface="Times New Roman" panose="02020603050405020304" pitchFamily="18" charset="0"/>
              </a:rPr>
              <a:t>chiffre</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décimal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31" name="Right Arrow 30"/>
          <p:cNvSpPr/>
          <p:nvPr/>
        </p:nvSpPr>
        <p:spPr>
          <a:xfrm>
            <a:off x="2512752" y="2392962"/>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ontent Placeholder 2"/>
              <p:cNvSpPr txBox="1">
                <a:spLocks/>
              </p:cNvSpPr>
              <p:nvPr/>
            </p:nvSpPr>
            <p:spPr bwMode="auto">
              <a:xfrm>
                <a:off x="2786292" y="2780927"/>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138,4 </m:t>
                      </m:r>
                      <m:r>
                        <a:rPr lang="en-US" sz="3000" b="0" i="1" kern="0" smtClean="0">
                          <a:solidFill>
                            <a:srgbClr val="000000"/>
                          </a:solidFill>
                          <a:latin typeface="Cambria Math" panose="02040503050406030204" pitchFamily="18" charset="0"/>
                          <a:cs typeface="Times New Roman" panose="02020603050405020304" pitchFamily="18" charset="0"/>
                        </a:rPr>
                        <m:t>𝑐𝑚</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3" name="Content Placeholder 2"/>
              <p:cNvSpPr txBox="1">
                <a:spLocks noRot="1" noChangeAspect="1" noMove="1" noResize="1" noEditPoints="1" noAdjustHandles="1" noChangeArrowheads="1" noChangeShapeType="1" noTextEdit="1"/>
              </p:cNvSpPr>
              <p:nvPr/>
            </p:nvSpPr>
            <p:spPr bwMode="auto">
              <a:xfrm>
                <a:off x="2786292" y="2780927"/>
                <a:ext cx="1548172" cy="540051"/>
              </a:xfrm>
              <a:prstGeom prst="rect">
                <a:avLst/>
              </a:prstGeom>
              <a:blipFill rotWithShape="0">
                <a:blip r:embed="rId6"/>
                <a:stretch>
                  <a:fillRect r="-35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ontent Placeholder 2"/>
              <p:cNvSpPr txBox="1">
                <a:spLocks/>
              </p:cNvSpPr>
              <p:nvPr/>
            </p:nvSpPr>
            <p:spPr bwMode="auto">
              <a:xfrm>
                <a:off x="2266736" y="2780927"/>
                <a:ext cx="476651"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0" name="Content Placeholder 2"/>
              <p:cNvSpPr txBox="1">
                <a:spLocks noRot="1" noChangeAspect="1" noMove="1" noResize="1" noEditPoints="1" noAdjustHandles="1" noChangeArrowheads="1" noChangeShapeType="1" noTextEdit="1"/>
              </p:cNvSpPr>
              <p:nvPr/>
            </p:nvSpPr>
            <p:spPr bwMode="auto">
              <a:xfrm>
                <a:off x="2266736" y="2780927"/>
                <a:ext cx="476651" cy="540051"/>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46" name="Rectangle 45"/>
          <p:cNvSpPr/>
          <p:nvPr/>
        </p:nvSpPr>
        <p:spPr>
          <a:xfrm>
            <a:off x="3362188" y="4584007"/>
            <a:ext cx="1616596"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7" name="Rectangle 46"/>
          <p:cNvSpPr/>
          <p:nvPr/>
        </p:nvSpPr>
        <p:spPr>
          <a:xfrm>
            <a:off x="3283745" y="3579571"/>
            <a:ext cx="3768649"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48" name="Content Placeholder 2"/>
              <p:cNvSpPr txBox="1">
                <a:spLocks/>
              </p:cNvSpPr>
              <p:nvPr/>
            </p:nvSpPr>
            <p:spPr bwMode="auto">
              <a:xfrm>
                <a:off x="454748" y="3520015"/>
                <a:ext cx="2068737"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4</m:t>
                      </m:r>
                      <m:r>
                        <a:rPr lang="en-US" sz="3000" b="0" i="1" kern="0" smtClean="0">
                          <a:solidFill>
                            <a:srgbClr val="000000"/>
                          </a:solidFill>
                          <a:latin typeface="Cambria Math" panose="02040503050406030204" pitchFamily="18" charset="0"/>
                          <a:cs typeface="Times New Roman" panose="02020603050405020304" pitchFamily="18" charset="0"/>
                        </a:rPr>
                        <m:t>1,037 6      </m:t>
                      </m:r>
                      <m:r>
                        <a:rPr lang="en-US" sz="3000" b="0" i="1" kern="0" smtClean="0">
                          <a:solidFill>
                            <a:srgbClr val="000000"/>
                          </a:solidFill>
                          <a:latin typeface="Cambria Math" panose="02040503050406030204" pitchFamily="18" charset="0"/>
                          <a:cs typeface="Times New Roman" panose="02020603050405020304" pitchFamily="18" charset="0"/>
                        </a:rPr>
                        <m:t>𝑔</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8" name="Content Placeholder 2"/>
              <p:cNvSpPr txBox="1">
                <a:spLocks noRot="1" noChangeAspect="1" noMove="1" noResize="1" noEditPoints="1" noAdjustHandles="1" noChangeArrowheads="1" noChangeShapeType="1" noTextEdit="1"/>
              </p:cNvSpPr>
              <p:nvPr/>
            </p:nvSpPr>
            <p:spPr bwMode="auto">
              <a:xfrm>
                <a:off x="454748" y="3520015"/>
                <a:ext cx="2068737" cy="540051"/>
              </a:xfrm>
              <a:prstGeom prst="rect">
                <a:avLst/>
              </a:prstGeom>
              <a:blipFill rotWithShape="0">
                <a:blip r:embed="rId8"/>
                <a:stretch>
                  <a:fillRect r="-85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p:cNvSpPr txBox="1">
                <a:spLocks/>
              </p:cNvSpPr>
              <p:nvPr/>
            </p:nvSpPr>
            <p:spPr bwMode="auto">
              <a:xfrm>
                <a:off x="470697" y="3988058"/>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4</m:t>
                      </m:r>
                      <m:r>
                        <a:rPr lang="en-US" sz="3000" b="0" i="1" kern="0" smtClean="0">
                          <a:solidFill>
                            <a:srgbClr val="000000"/>
                          </a:solidFill>
                          <a:latin typeface="Cambria Math" panose="02040503050406030204" pitchFamily="18" charset="0"/>
                          <a:cs typeface="Times New Roman" panose="02020603050405020304" pitchFamily="18" charset="0"/>
                        </a:rPr>
                        <m:t>1, 037 584 </m:t>
                      </m:r>
                      <m:r>
                        <a:rPr lang="en-US" sz="3000" b="0" i="1" kern="0" smtClean="0">
                          <a:solidFill>
                            <a:srgbClr val="000000"/>
                          </a:solidFill>
                          <a:latin typeface="Cambria Math" panose="02040503050406030204" pitchFamily="18" charset="0"/>
                          <a:cs typeface="Times New Roman" panose="02020603050405020304" pitchFamily="18" charset="0"/>
                        </a:rPr>
                        <m:t>𝑔</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9" name="Content Placeholder 2"/>
              <p:cNvSpPr txBox="1">
                <a:spLocks noRot="1" noChangeAspect="1" noMove="1" noResize="1" noEditPoints="1" noAdjustHandles="1" noChangeArrowheads="1" noChangeShapeType="1" noTextEdit="1"/>
              </p:cNvSpPr>
              <p:nvPr/>
            </p:nvSpPr>
            <p:spPr bwMode="auto">
              <a:xfrm>
                <a:off x="470697" y="3988058"/>
                <a:ext cx="1548172" cy="540051"/>
              </a:xfrm>
              <a:prstGeom prst="rect">
                <a:avLst/>
              </a:prstGeom>
              <a:blipFill rotWithShape="0">
                <a:blip r:embed="rId9"/>
                <a:stretch>
                  <a:fillRect r="-496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50" name="Straight Connector 49"/>
          <p:cNvCxnSpPr/>
          <p:nvPr/>
        </p:nvCxnSpPr>
        <p:spPr>
          <a:xfrm>
            <a:off x="258183" y="4528110"/>
            <a:ext cx="197355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Content Placeholder 2"/>
              <p:cNvSpPr txBox="1">
                <a:spLocks/>
              </p:cNvSpPr>
              <p:nvPr/>
            </p:nvSpPr>
            <p:spPr bwMode="auto">
              <a:xfrm>
                <a:off x="129016" y="3988057"/>
                <a:ext cx="43204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51" name="Content Placeholder 2"/>
              <p:cNvSpPr txBox="1">
                <a:spLocks noRot="1" noChangeAspect="1" noMove="1" noResize="1" noEditPoints="1" noAdjustHandles="1" noChangeArrowheads="1" noChangeShapeType="1" noTextEdit="1"/>
              </p:cNvSpPr>
              <p:nvPr/>
            </p:nvSpPr>
            <p:spPr bwMode="auto">
              <a:xfrm>
                <a:off x="129016" y="3988057"/>
                <a:ext cx="432048" cy="540051"/>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52" name="Content Placeholder 2"/>
          <p:cNvSpPr txBox="1">
            <a:spLocks/>
          </p:cNvSpPr>
          <p:nvPr/>
        </p:nvSpPr>
        <p:spPr bwMode="auto">
          <a:xfrm>
            <a:off x="3229371" y="3570911"/>
            <a:ext cx="3816424"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4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décimal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53" name="Right Arrow 52"/>
          <p:cNvSpPr/>
          <p:nvPr/>
        </p:nvSpPr>
        <p:spPr>
          <a:xfrm>
            <a:off x="2955831" y="3691956"/>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Content Placeholder 2"/>
              <p:cNvSpPr txBox="1">
                <a:spLocks/>
              </p:cNvSpPr>
              <p:nvPr/>
            </p:nvSpPr>
            <p:spPr bwMode="auto">
              <a:xfrm>
                <a:off x="705021" y="4513954"/>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0</m:t>
                      </m:r>
                      <m:r>
                        <a:rPr lang="en-US" sz="3000" b="0" i="1" kern="0" smtClean="0">
                          <a:solidFill>
                            <a:srgbClr val="000000"/>
                          </a:solidFill>
                          <a:latin typeface="Cambria Math" panose="02040503050406030204" pitchFamily="18" charset="0"/>
                          <a:cs typeface="Times New Roman" panose="02020603050405020304" pitchFamily="18" charset="0"/>
                        </a:rPr>
                        <m:t>,000 016 </m:t>
                      </m:r>
                      <m:r>
                        <a:rPr lang="en-US" sz="3000" b="0" i="1" kern="0" smtClean="0">
                          <a:solidFill>
                            <a:srgbClr val="000000"/>
                          </a:solidFill>
                          <a:latin typeface="Cambria Math" panose="02040503050406030204" pitchFamily="18" charset="0"/>
                          <a:cs typeface="Times New Roman" panose="02020603050405020304" pitchFamily="18" charset="0"/>
                        </a:rPr>
                        <m:t>𝑔</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54" name="Content Placeholder 2"/>
              <p:cNvSpPr txBox="1">
                <a:spLocks noRot="1" noChangeAspect="1" noMove="1" noResize="1" noEditPoints="1" noAdjustHandles="1" noChangeArrowheads="1" noChangeShapeType="1" noTextEdit="1"/>
              </p:cNvSpPr>
              <p:nvPr/>
            </p:nvSpPr>
            <p:spPr bwMode="auto">
              <a:xfrm>
                <a:off x="705021" y="4513954"/>
                <a:ext cx="1548172" cy="540051"/>
              </a:xfrm>
              <a:prstGeom prst="rect">
                <a:avLst/>
              </a:prstGeom>
              <a:blipFill rotWithShape="0">
                <a:blip r:embed="rId11"/>
                <a:stretch>
                  <a:fillRect r="-314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55" name="Content Placeholder 2"/>
          <p:cNvSpPr txBox="1">
            <a:spLocks/>
          </p:cNvSpPr>
          <p:nvPr/>
        </p:nvSpPr>
        <p:spPr bwMode="auto">
          <a:xfrm>
            <a:off x="3243862" y="4029025"/>
            <a:ext cx="384841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6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décimal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56" name="Right Arrow 55"/>
          <p:cNvSpPr/>
          <p:nvPr/>
        </p:nvSpPr>
        <p:spPr>
          <a:xfrm>
            <a:off x="2970323" y="4150070"/>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Content Placeholder 2"/>
              <p:cNvSpPr txBox="1">
                <a:spLocks/>
              </p:cNvSpPr>
              <p:nvPr/>
            </p:nvSpPr>
            <p:spPr bwMode="auto">
              <a:xfrm>
                <a:off x="3321095" y="4539546"/>
                <a:ext cx="1548172"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0</m:t>
                      </m:r>
                      <m:r>
                        <a:rPr lang="en-US" sz="3000" b="0" i="1" kern="0" smtClean="0">
                          <a:solidFill>
                            <a:srgbClr val="000000"/>
                          </a:solidFill>
                          <a:latin typeface="Cambria Math" panose="02040503050406030204" pitchFamily="18" charset="0"/>
                          <a:cs typeface="Times New Roman" panose="02020603050405020304" pitchFamily="18" charset="0"/>
                        </a:rPr>
                        <m:t>,0000 </m:t>
                      </m:r>
                      <m:r>
                        <a:rPr lang="en-US" sz="3000" b="0" i="1" kern="0" smtClean="0">
                          <a:solidFill>
                            <a:srgbClr val="000000"/>
                          </a:solidFill>
                          <a:latin typeface="Cambria Math" panose="02040503050406030204" pitchFamily="18" charset="0"/>
                          <a:cs typeface="Times New Roman" panose="02020603050405020304" pitchFamily="18" charset="0"/>
                        </a:rPr>
                        <m:t>𝑔</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57" name="Content Placeholder 2"/>
              <p:cNvSpPr txBox="1">
                <a:spLocks noRot="1" noChangeAspect="1" noMove="1" noResize="1" noEditPoints="1" noAdjustHandles="1" noChangeArrowheads="1" noChangeShapeType="1" noTextEdit="1"/>
              </p:cNvSpPr>
              <p:nvPr/>
            </p:nvSpPr>
            <p:spPr bwMode="auto">
              <a:xfrm>
                <a:off x="3321095" y="4539546"/>
                <a:ext cx="1548172" cy="540051"/>
              </a:xfrm>
              <a:prstGeom prst="rect">
                <a:avLst/>
              </a:prstGeom>
              <a:blipFill rotWithShape="0">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Content Placeholder 2"/>
              <p:cNvSpPr txBox="1">
                <a:spLocks/>
              </p:cNvSpPr>
              <p:nvPr/>
            </p:nvSpPr>
            <p:spPr bwMode="auto">
              <a:xfrm>
                <a:off x="2801539" y="4539546"/>
                <a:ext cx="476651"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59" name="Content Placeholder 2"/>
              <p:cNvSpPr txBox="1">
                <a:spLocks noRot="1" noChangeAspect="1" noMove="1" noResize="1" noEditPoints="1" noAdjustHandles="1" noChangeArrowheads="1" noChangeShapeType="1" noTextEdit="1"/>
              </p:cNvSpPr>
              <p:nvPr/>
            </p:nvSpPr>
            <p:spPr bwMode="auto">
              <a:xfrm>
                <a:off x="2801539" y="4539546"/>
                <a:ext cx="476651" cy="540051"/>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9" name="Curved Connector 8"/>
          <p:cNvCxnSpPr>
            <a:stCxn id="47" idx="3"/>
            <a:endCxn id="46" idx="3"/>
          </p:cNvCxnSpPr>
          <p:nvPr/>
        </p:nvCxnSpPr>
        <p:spPr>
          <a:xfrm flipH="1">
            <a:off x="4978784" y="3838795"/>
            <a:ext cx="2073610" cy="1004436"/>
          </a:xfrm>
          <a:prstGeom prst="curvedConnector3">
            <a:avLst>
              <a:gd name="adj1" fmla="val -11024"/>
            </a:avLst>
          </a:prstGeom>
          <a:ln>
            <a:solidFill>
              <a:srgbClr val="0033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35" idx="3"/>
          </p:cNvCxnSpPr>
          <p:nvPr/>
        </p:nvCxnSpPr>
        <p:spPr>
          <a:xfrm flipH="1">
            <a:off x="4443983" y="2531141"/>
            <a:ext cx="2072233" cy="537821"/>
          </a:xfrm>
          <a:prstGeom prst="curvedConnector3">
            <a:avLst>
              <a:gd name="adj1" fmla="val -11032"/>
            </a:avLst>
          </a:prstGeom>
          <a:ln>
            <a:solidFill>
              <a:srgbClr val="003300"/>
            </a:solidFill>
            <a:tailEnd type="triangl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335051" y="6292953"/>
            <a:ext cx="1989855"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Rectangle 61"/>
          <p:cNvSpPr/>
          <p:nvPr/>
        </p:nvSpPr>
        <p:spPr>
          <a:xfrm>
            <a:off x="5335051" y="5756851"/>
            <a:ext cx="3768649" cy="5184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63" name="Content Placeholder 2"/>
              <p:cNvSpPr txBox="1">
                <a:spLocks/>
              </p:cNvSpPr>
              <p:nvPr/>
            </p:nvSpPr>
            <p:spPr bwMode="auto">
              <a:xfrm>
                <a:off x="203959" y="5176477"/>
                <a:ext cx="216475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i="1" kern="0" smtClean="0">
                          <a:solidFill>
                            <a:srgbClr val="000000"/>
                          </a:solidFill>
                          <a:latin typeface="Cambria Math" panose="02040503050406030204" pitchFamily="18" charset="0"/>
                          <a:cs typeface="Times New Roman" panose="02020603050405020304" pitchFamily="18" charset="0"/>
                        </a:rPr>
                        <m:t>1</m:t>
                      </m:r>
                      <m:r>
                        <a:rPr lang="en-US" sz="3000" b="0" i="1" kern="0" smtClean="0">
                          <a:solidFill>
                            <a:srgbClr val="000000"/>
                          </a:solidFill>
                          <a:latin typeface="Cambria Math" panose="02040503050406030204" pitchFamily="18" charset="0"/>
                          <a:cs typeface="Times New Roman" panose="02020603050405020304" pitchFamily="18" charset="0"/>
                        </a:rPr>
                        <m:t>,234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6</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3" name="Content Placeholder 2"/>
              <p:cNvSpPr txBox="1">
                <a:spLocks noRot="1" noChangeAspect="1" noMove="1" noResize="1" noEditPoints="1" noAdjustHandles="1" noChangeArrowheads="1" noChangeShapeType="1" noTextEdit="1"/>
              </p:cNvSpPr>
              <p:nvPr/>
            </p:nvSpPr>
            <p:spPr bwMode="auto">
              <a:xfrm>
                <a:off x="203959" y="5176477"/>
                <a:ext cx="2164758" cy="540051"/>
              </a:xfrm>
              <a:prstGeom prst="rect">
                <a:avLst/>
              </a:prstGeom>
              <a:blipFill rotWithShape="0">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65" name="Straight Connector 64"/>
          <p:cNvCxnSpPr/>
          <p:nvPr/>
        </p:nvCxnSpPr>
        <p:spPr>
          <a:xfrm>
            <a:off x="189782" y="6227467"/>
            <a:ext cx="197355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6" name="Content Placeholder 2"/>
              <p:cNvSpPr txBox="1">
                <a:spLocks/>
              </p:cNvSpPr>
              <p:nvPr/>
            </p:nvSpPr>
            <p:spPr bwMode="auto">
              <a:xfrm>
                <a:off x="-61345" y="5698852"/>
                <a:ext cx="43204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6" name="Content Placeholder 2"/>
              <p:cNvSpPr txBox="1">
                <a:spLocks noRot="1" noChangeAspect="1" noMove="1" noResize="1" noEditPoints="1" noAdjustHandles="1" noChangeArrowheads="1" noChangeShapeType="1" noTextEdit="1"/>
              </p:cNvSpPr>
              <p:nvPr/>
            </p:nvSpPr>
            <p:spPr bwMode="auto">
              <a:xfrm>
                <a:off x="-61345" y="5698852"/>
                <a:ext cx="432048" cy="540051"/>
              </a:xfrm>
              <a:prstGeom prst="rect">
                <a:avLst/>
              </a:prstGeom>
              <a:blipFill rotWithShape="0">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67" name="Content Placeholder 2"/>
          <p:cNvSpPr txBox="1">
            <a:spLocks/>
          </p:cNvSpPr>
          <p:nvPr/>
        </p:nvSpPr>
        <p:spPr bwMode="auto">
          <a:xfrm>
            <a:off x="5335051" y="5279857"/>
            <a:ext cx="3816424"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4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décimal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68" name="Right Arrow 67"/>
          <p:cNvSpPr/>
          <p:nvPr/>
        </p:nvSpPr>
        <p:spPr>
          <a:xfrm>
            <a:off x="4984100" y="5409730"/>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Content Placeholder 2"/>
              <p:cNvSpPr txBox="1">
                <a:spLocks/>
              </p:cNvSpPr>
              <p:nvPr/>
            </p:nvSpPr>
            <p:spPr bwMode="auto">
              <a:xfrm>
                <a:off x="2565124" y="6290037"/>
                <a:ext cx="2670721"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4,6914 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i="1" kern="0">
                              <a:solidFill>
                                <a:srgbClr val="000000"/>
                              </a:solidFill>
                              <a:latin typeface="Cambria Math" panose="02040503050406030204" pitchFamily="18" charset="0"/>
                              <a:cs typeface="Times New Roman" panose="02020603050405020304" pitchFamily="18" charset="0"/>
                            </a:rPr>
                          </m:ctrlPr>
                        </m:sSupPr>
                        <m:e>
                          <m:r>
                            <a:rPr lang="en-US" sz="3000" i="1" kern="0">
                              <a:solidFill>
                                <a:srgbClr val="000000"/>
                              </a:solidFill>
                              <a:latin typeface="Cambria Math" panose="02040503050406030204" pitchFamily="18" charset="0"/>
                              <a:cs typeface="Times New Roman" panose="02020603050405020304" pitchFamily="18" charset="0"/>
                            </a:rPr>
                            <m:t>10</m:t>
                          </m:r>
                        </m:e>
                        <m:sup>
                          <m:r>
                            <a:rPr lang="en-US" sz="3000" i="1" kern="0">
                              <a:solidFill>
                                <a:srgbClr val="000000"/>
                              </a:solidFill>
                              <a:latin typeface="Cambria Math" panose="02040503050406030204" pitchFamily="18" charset="0"/>
                              <a:cs typeface="Times New Roman" panose="02020603050405020304" pitchFamily="18" charset="0"/>
                            </a:rPr>
                            <m:t>7</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9" name="Content Placeholder 2"/>
              <p:cNvSpPr txBox="1">
                <a:spLocks noRot="1" noChangeAspect="1" noMove="1" noResize="1" noEditPoints="1" noAdjustHandles="1" noChangeArrowheads="1" noChangeShapeType="1" noTextEdit="1"/>
              </p:cNvSpPr>
              <p:nvPr/>
            </p:nvSpPr>
            <p:spPr bwMode="auto">
              <a:xfrm>
                <a:off x="2565124" y="6290037"/>
                <a:ext cx="2670721" cy="540051"/>
              </a:xfrm>
              <a:prstGeom prst="rect">
                <a:avLst/>
              </a:prstGeom>
              <a:blipFill rotWithShape="0">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70" name="Content Placeholder 2"/>
          <p:cNvSpPr txBox="1">
            <a:spLocks/>
          </p:cNvSpPr>
          <p:nvPr/>
        </p:nvSpPr>
        <p:spPr bwMode="auto">
          <a:xfrm>
            <a:off x="5349542" y="5737971"/>
            <a:ext cx="384841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après le </a:t>
            </a:r>
            <a:r>
              <a:rPr lang="en-US" sz="2700" kern="0" dirty="0" err="1">
                <a:solidFill>
                  <a:srgbClr val="003300"/>
                </a:solidFill>
                <a:latin typeface="Times New Roman" panose="02020603050405020304" pitchFamily="18" charset="0"/>
                <a:cs typeface="Times New Roman" panose="02020603050405020304" pitchFamily="18" charset="0"/>
              </a:rPr>
              <a:t>décimal</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71" name="Right Arrow 70"/>
          <p:cNvSpPr/>
          <p:nvPr/>
        </p:nvSpPr>
        <p:spPr>
          <a:xfrm>
            <a:off x="4998592" y="5867844"/>
            <a:ext cx="288032"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Content Placeholder 2"/>
              <p:cNvSpPr txBox="1">
                <a:spLocks/>
              </p:cNvSpPr>
              <p:nvPr/>
            </p:nvSpPr>
            <p:spPr bwMode="auto">
              <a:xfrm>
                <a:off x="4829808" y="6257320"/>
                <a:ext cx="476651"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3" name="Content Placeholder 2"/>
              <p:cNvSpPr txBox="1">
                <a:spLocks noRot="1" noChangeAspect="1" noMove="1" noResize="1" noEditPoints="1" noAdjustHandles="1" noChangeArrowheads="1" noChangeShapeType="1" noTextEdit="1"/>
              </p:cNvSpPr>
              <p:nvPr/>
            </p:nvSpPr>
            <p:spPr bwMode="auto">
              <a:xfrm>
                <a:off x="4829808" y="6257320"/>
                <a:ext cx="476651" cy="540051"/>
              </a:xfrm>
              <a:prstGeom prst="rect">
                <a:avLst/>
              </a:prstGeom>
              <a:blipFill rotWithShape="0">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74" name="Curved Connector 73"/>
          <p:cNvCxnSpPr>
            <a:stCxn id="62" idx="3"/>
            <a:endCxn id="61" idx="3"/>
          </p:cNvCxnSpPr>
          <p:nvPr/>
        </p:nvCxnSpPr>
        <p:spPr>
          <a:xfrm flipH="1">
            <a:off x="7324906" y="6016075"/>
            <a:ext cx="1778794" cy="536102"/>
          </a:xfrm>
          <a:prstGeom prst="curvedConnector3">
            <a:avLst>
              <a:gd name="adj1" fmla="val -3287"/>
            </a:avLst>
          </a:prstGeom>
          <a:ln>
            <a:solidFill>
              <a:srgbClr val="0033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5" name="Content Placeholder 2"/>
              <p:cNvSpPr txBox="1">
                <a:spLocks/>
              </p:cNvSpPr>
              <p:nvPr/>
            </p:nvSpPr>
            <p:spPr bwMode="auto">
              <a:xfrm>
                <a:off x="203959" y="5618443"/>
                <a:ext cx="2344911"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4,568 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7</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5" name="Content Placeholder 2"/>
              <p:cNvSpPr txBox="1">
                <a:spLocks noRot="1" noChangeAspect="1" noMove="1" noResize="1" noEditPoints="1" noAdjustHandles="1" noChangeArrowheads="1" noChangeShapeType="1" noTextEdit="1"/>
              </p:cNvSpPr>
              <p:nvPr/>
            </p:nvSpPr>
            <p:spPr bwMode="auto">
              <a:xfrm>
                <a:off x="203959" y="5618443"/>
                <a:ext cx="2344911" cy="540051"/>
              </a:xfrm>
              <a:prstGeom prst="rect">
                <a:avLst/>
              </a:prstGeom>
              <a:blipFill rotWithShape="0">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Content Placeholder 2"/>
              <p:cNvSpPr txBox="1">
                <a:spLocks/>
              </p:cNvSpPr>
              <p:nvPr/>
            </p:nvSpPr>
            <p:spPr bwMode="auto">
              <a:xfrm>
                <a:off x="5335051" y="6265078"/>
                <a:ext cx="2162617"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4,691 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i="1" kern="0">
                              <a:solidFill>
                                <a:srgbClr val="000000"/>
                              </a:solidFill>
                              <a:latin typeface="Cambria Math" panose="02040503050406030204" pitchFamily="18" charset="0"/>
                              <a:cs typeface="Times New Roman" panose="02020603050405020304" pitchFamily="18" charset="0"/>
                            </a:rPr>
                          </m:ctrlPr>
                        </m:sSupPr>
                        <m:e>
                          <m:r>
                            <a:rPr lang="en-US" sz="3000" i="1" kern="0">
                              <a:solidFill>
                                <a:srgbClr val="000000"/>
                              </a:solidFill>
                              <a:latin typeface="Cambria Math" panose="02040503050406030204" pitchFamily="18" charset="0"/>
                              <a:cs typeface="Times New Roman" panose="02020603050405020304" pitchFamily="18" charset="0"/>
                            </a:rPr>
                            <m:t>10</m:t>
                          </m:r>
                        </m:e>
                        <m:sup>
                          <m:r>
                            <a:rPr lang="en-US" sz="3000" i="1" kern="0">
                              <a:solidFill>
                                <a:srgbClr val="000000"/>
                              </a:solidFill>
                              <a:latin typeface="Cambria Math" panose="02040503050406030204" pitchFamily="18" charset="0"/>
                              <a:cs typeface="Times New Roman" panose="02020603050405020304" pitchFamily="18" charset="0"/>
                            </a:rPr>
                            <m:t>7</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6" name="Content Placeholder 2"/>
              <p:cNvSpPr txBox="1">
                <a:spLocks noRot="1" noChangeAspect="1" noMove="1" noResize="1" noEditPoints="1" noAdjustHandles="1" noChangeArrowheads="1" noChangeShapeType="1" noTextEdit="1"/>
              </p:cNvSpPr>
              <p:nvPr/>
            </p:nvSpPr>
            <p:spPr bwMode="auto">
              <a:xfrm>
                <a:off x="5335051" y="6265078"/>
                <a:ext cx="2162617" cy="540051"/>
              </a:xfrm>
              <a:prstGeom prst="rect">
                <a:avLst/>
              </a:prstGeom>
              <a:blipFill>
                <a:blip r:embed="rId1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Content Placeholder 2"/>
              <p:cNvSpPr txBox="1">
                <a:spLocks/>
              </p:cNvSpPr>
              <p:nvPr/>
            </p:nvSpPr>
            <p:spPr bwMode="auto">
              <a:xfrm>
                <a:off x="2735889" y="5168306"/>
                <a:ext cx="216475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0,1234 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7</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7" name="Content Placeholder 2"/>
              <p:cNvSpPr txBox="1">
                <a:spLocks noRot="1" noChangeAspect="1" noMove="1" noResize="1" noEditPoints="1" noAdjustHandles="1" noChangeArrowheads="1" noChangeShapeType="1" noTextEdit="1"/>
              </p:cNvSpPr>
              <p:nvPr/>
            </p:nvSpPr>
            <p:spPr bwMode="auto">
              <a:xfrm>
                <a:off x="2735889" y="5168306"/>
                <a:ext cx="2164758" cy="540051"/>
              </a:xfrm>
              <a:prstGeom prst="rect">
                <a:avLst/>
              </a:prstGeom>
              <a:blipFill rotWithShape="0">
                <a:blip r:embed="rId20"/>
                <a:stretch>
                  <a:fillRect r="-8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78" name="Straight Connector 77"/>
          <p:cNvCxnSpPr/>
          <p:nvPr/>
        </p:nvCxnSpPr>
        <p:spPr>
          <a:xfrm>
            <a:off x="2721712" y="6219296"/>
            <a:ext cx="197355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9" name="Content Placeholder 2"/>
              <p:cNvSpPr txBox="1">
                <a:spLocks/>
              </p:cNvSpPr>
              <p:nvPr/>
            </p:nvSpPr>
            <p:spPr bwMode="auto">
              <a:xfrm>
                <a:off x="2470585" y="5690681"/>
                <a:ext cx="432048"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9" name="Content Placeholder 2"/>
              <p:cNvSpPr txBox="1">
                <a:spLocks noRot="1" noChangeAspect="1" noMove="1" noResize="1" noEditPoints="1" noAdjustHandles="1" noChangeArrowheads="1" noChangeShapeType="1" noTextEdit="1"/>
              </p:cNvSpPr>
              <p:nvPr/>
            </p:nvSpPr>
            <p:spPr bwMode="auto">
              <a:xfrm>
                <a:off x="2470585" y="5690681"/>
                <a:ext cx="432048" cy="540051"/>
              </a:xfrm>
              <a:prstGeom prst="rect">
                <a:avLst/>
              </a:prstGeom>
              <a:blipFill rotWithShape="0">
                <a:blip r:embed="rId2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Content Placeholder 2"/>
              <p:cNvSpPr txBox="1">
                <a:spLocks/>
              </p:cNvSpPr>
              <p:nvPr/>
            </p:nvSpPr>
            <p:spPr bwMode="auto">
              <a:xfrm>
                <a:off x="2735889" y="5610272"/>
                <a:ext cx="2344911" cy="540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4,568 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m:t>
                      </m:r>
                      <m:sSup>
                        <m:sSupPr>
                          <m:ctrlPr>
                            <a:rPr lang="en-US" sz="3000" b="0" i="1" kern="0" smtClean="0">
                              <a:solidFill>
                                <a:srgbClr val="000000"/>
                              </a:solidFill>
                              <a:latin typeface="Cambria Math" panose="02040503050406030204" pitchFamily="18" charset="0"/>
                              <a:cs typeface="Times New Roman" panose="02020603050405020304" pitchFamily="18" charset="0"/>
                            </a:rPr>
                          </m:ctrlPr>
                        </m:sSupPr>
                        <m:e>
                          <m:r>
                            <a:rPr lang="en-US" sz="3000" b="0" i="1" kern="0" smtClean="0">
                              <a:solidFill>
                                <a:srgbClr val="000000"/>
                              </a:solidFill>
                              <a:latin typeface="Cambria Math" panose="02040503050406030204" pitchFamily="18" charset="0"/>
                              <a:cs typeface="Times New Roman" panose="02020603050405020304" pitchFamily="18" charset="0"/>
                            </a:rPr>
                            <m:t>10</m:t>
                          </m:r>
                        </m:e>
                        <m:sup>
                          <m:r>
                            <a:rPr lang="en-US" sz="3000" b="0" i="1" kern="0" smtClean="0">
                              <a:solidFill>
                                <a:srgbClr val="000000"/>
                              </a:solidFill>
                              <a:latin typeface="Cambria Math" panose="02040503050406030204" pitchFamily="18" charset="0"/>
                              <a:cs typeface="Times New Roman" panose="02020603050405020304" pitchFamily="18" charset="0"/>
                            </a:rPr>
                            <m:t>7</m:t>
                          </m:r>
                        </m:sup>
                      </m:sSup>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0" name="Content Placeholder 2"/>
              <p:cNvSpPr txBox="1">
                <a:spLocks noRot="1" noChangeAspect="1" noMove="1" noResize="1" noEditPoints="1" noAdjustHandles="1" noChangeArrowheads="1" noChangeShapeType="1" noTextEdit="1"/>
              </p:cNvSpPr>
              <p:nvPr/>
            </p:nvSpPr>
            <p:spPr bwMode="auto">
              <a:xfrm>
                <a:off x="2735889" y="5610272"/>
                <a:ext cx="2344911" cy="540051"/>
              </a:xfrm>
              <a:prstGeom prst="rect">
                <a:avLst/>
              </a:prstGeom>
              <a:blipFill rotWithShape="0">
                <a:blip r:embed="rId2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84" name="Right Arrow 83"/>
          <p:cNvSpPr/>
          <p:nvPr/>
        </p:nvSpPr>
        <p:spPr>
          <a:xfrm>
            <a:off x="2248530" y="5599932"/>
            <a:ext cx="174561" cy="483935"/>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ppt_x"/>
                                          </p:val>
                                        </p:tav>
                                        <p:tav tm="100000">
                                          <p:val>
                                            <p:strVal val="#ppt_x"/>
                                          </p:val>
                                        </p:tav>
                                      </p:tavLst>
                                    </p:anim>
                                    <p:anim calcmode="lin" valueType="num">
                                      <p:cBhvr additive="base">
                                        <p:cTn id="8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additive="base">
                                        <p:cTn id="99" dur="500" fill="hold"/>
                                        <p:tgtEl>
                                          <p:spTgt spid="60"/>
                                        </p:tgtEl>
                                        <p:attrNameLst>
                                          <p:attrName>ppt_x</p:attrName>
                                        </p:attrNameLst>
                                      </p:cBhvr>
                                      <p:tavLst>
                                        <p:tav tm="0">
                                          <p:val>
                                            <p:strVal val="#ppt_x"/>
                                          </p:val>
                                        </p:tav>
                                        <p:tav tm="100000">
                                          <p:val>
                                            <p:strVal val="#ppt_x"/>
                                          </p:val>
                                        </p:tav>
                                      </p:tavLst>
                                    </p:anim>
                                    <p:anim calcmode="lin" valueType="num">
                                      <p:cBhvr additive="base">
                                        <p:cTn id="10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ppt_x"/>
                                          </p:val>
                                        </p:tav>
                                        <p:tav tm="100000">
                                          <p:val>
                                            <p:strVal val="#ppt_x"/>
                                          </p:val>
                                        </p:tav>
                                      </p:tavLst>
                                    </p:anim>
                                    <p:anim calcmode="lin" valueType="num">
                                      <p:cBhvr additive="base">
                                        <p:cTn id="10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ppt_x"/>
                                          </p:val>
                                        </p:tav>
                                        <p:tav tm="100000">
                                          <p:val>
                                            <p:strVal val="#ppt_x"/>
                                          </p:val>
                                        </p:tav>
                                      </p:tavLst>
                                    </p:anim>
                                    <p:anim calcmode="lin" valueType="num">
                                      <p:cBhvr additive="base">
                                        <p:cTn id="112" dur="500" fill="hold"/>
                                        <p:tgtEl>
                                          <p:spTgt spid="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anim calcmode="lin" valueType="num">
                                      <p:cBhvr additive="base">
                                        <p:cTn id="115" dur="500" fill="hold"/>
                                        <p:tgtEl>
                                          <p:spTgt spid="53"/>
                                        </p:tgtEl>
                                        <p:attrNameLst>
                                          <p:attrName>ppt_x</p:attrName>
                                        </p:attrNameLst>
                                      </p:cBhvr>
                                      <p:tavLst>
                                        <p:tav tm="0">
                                          <p:val>
                                            <p:strVal val="#ppt_x"/>
                                          </p:val>
                                        </p:tav>
                                        <p:tav tm="100000">
                                          <p:val>
                                            <p:strVal val="#ppt_x"/>
                                          </p:val>
                                        </p:tav>
                                      </p:tavLst>
                                    </p:anim>
                                    <p:anim calcmode="lin" valueType="num">
                                      <p:cBhvr additive="base">
                                        <p:cTn id="116" dur="500" fill="hold"/>
                                        <p:tgtEl>
                                          <p:spTgt spid="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 calcmode="lin" valueType="num">
                                      <p:cBhvr additive="base">
                                        <p:cTn id="119" dur="500" fill="hold"/>
                                        <p:tgtEl>
                                          <p:spTgt spid="55"/>
                                        </p:tgtEl>
                                        <p:attrNameLst>
                                          <p:attrName>ppt_x</p:attrName>
                                        </p:attrNameLst>
                                      </p:cBhvr>
                                      <p:tavLst>
                                        <p:tav tm="0">
                                          <p:val>
                                            <p:strVal val="#ppt_x"/>
                                          </p:val>
                                        </p:tav>
                                        <p:tav tm="100000">
                                          <p:val>
                                            <p:strVal val="#ppt_x"/>
                                          </p:val>
                                        </p:tav>
                                      </p:tavLst>
                                    </p:anim>
                                    <p:anim calcmode="lin" valueType="num">
                                      <p:cBhvr additive="base">
                                        <p:cTn id="120" dur="500" fill="hold"/>
                                        <p:tgtEl>
                                          <p:spTgt spid="5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additive="base">
                                        <p:cTn id="123" dur="500" fill="hold"/>
                                        <p:tgtEl>
                                          <p:spTgt spid="56"/>
                                        </p:tgtEl>
                                        <p:attrNameLst>
                                          <p:attrName>ppt_x</p:attrName>
                                        </p:attrNameLst>
                                      </p:cBhvr>
                                      <p:tavLst>
                                        <p:tav tm="0">
                                          <p:val>
                                            <p:strVal val="#ppt_x"/>
                                          </p:val>
                                        </p:tav>
                                        <p:tav tm="100000">
                                          <p:val>
                                            <p:strVal val="#ppt_x"/>
                                          </p:val>
                                        </p:tav>
                                      </p:tavLst>
                                    </p:anim>
                                    <p:anim calcmode="lin" valueType="num">
                                      <p:cBhvr additive="base">
                                        <p:cTn id="12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 calcmode="lin" valueType="num">
                                      <p:cBhvr additive="base">
                                        <p:cTn id="129" dur="500" fill="hold"/>
                                        <p:tgtEl>
                                          <p:spTgt spid="47"/>
                                        </p:tgtEl>
                                        <p:attrNameLst>
                                          <p:attrName>ppt_x</p:attrName>
                                        </p:attrNameLst>
                                      </p:cBhvr>
                                      <p:tavLst>
                                        <p:tav tm="0">
                                          <p:val>
                                            <p:strVal val="#ppt_x"/>
                                          </p:val>
                                        </p:tav>
                                        <p:tav tm="100000">
                                          <p:val>
                                            <p:strVal val="#ppt_x"/>
                                          </p:val>
                                        </p:tav>
                                      </p:tavLst>
                                    </p:anim>
                                    <p:anim calcmode="lin" valueType="num">
                                      <p:cBhvr additive="base">
                                        <p:cTn id="13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additive="base">
                                        <p:cTn id="135" dur="500" fill="hold"/>
                                        <p:tgtEl>
                                          <p:spTgt spid="57"/>
                                        </p:tgtEl>
                                        <p:attrNameLst>
                                          <p:attrName>ppt_x</p:attrName>
                                        </p:attrNameLst>
                                      </p:cBhvr>
                                      <p:tavLst>
                                        <p:tav tm="0">
                                          <p:val>
                                            <p:strVal val="#ppt_x"/>
                                          </p:val>
                                        </p:tav>
                                        <p:tav tm="100000">
                                          <p:val>
                                            <p:strVal val="#ppt_x"/>
                                          </p:val>
                                        </p:tav>
                                      </p:tavLst>
                                    </p:anim>
                                    <p:anim calcmode="lin" valueType="num">
                                      <p:cBhvr additive="base">
                                        <p:cTn id="136" dur="500" fill="hold"/>
                                        <p:tgtEl>
                                          <p:spTgt spid="5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500" fill="hold"/>
                                        <p:tgtEl>
                                          <p:spTgt spid="46"/>
                                        </p:tgtEl>
                                        <p:attrNameLst>
                                          <p:attrName>ppt_x</p:attrName>
                                        </p:attrNameLst>
                                      </p:cBhvr>
                                      <p:tavLst>
                                        <p:tav tm="0">
                                          <p:val>
                                            <p:strVal val="#ppt_x"/>
                                          </p:val>
                                        </p:tav>
                                        <p:tav tm="100000">
                                          <p:val>
                                            <p:strVal val="#ppt_x"/>
                                          </p:val>
                                        </p:tav>
                                      </p:tavLst>
                                    </p:anim>
                                    <p:anim calcmode="lin" valueType="num">
                                      <p:cBhvr additive="base">
                                        <p:cTn id="140" dur="500" fill="hold"/>
                                        <p:tgtEl>
                                          <p:spTgt spid="4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additive="base">
                                        <p:cTn id="143" dur="500" fill="hold"/>
                                        <p:tgtEl>
                                          <p:spTgt spid="59"/>
                                        </p:tgtEl>
                                        <p:attrNameLst>
                                          <p:attrName>ppt_x</p:attrName>
                                        </p:attrNameLst>
                                      </p:cBhvr>
                                      <p:tavLst>
                                        <p:tav tm="0">
                                          <p:val>
                                            <p:strVal val="#ppt_x"/>
                                          </p:val>
                                        </p:tav>
                                        <p:tav tm="100000">
                                          <p:val>
                                            <p:strVal val="#ppt_x"/>
                                          </p:val>
                                        </p:tav>
                                      </p:tavLst>
                                    </p:anim>
                                    <p:anim calcmode="lin" valueType="num">
                                      <p:cBhvr additive="base">
                                        <p:cTn id="144" dur="500" fill="hold"/>
                                        <p:tgtEl>
                                          <p:spTgt spid="59"/>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9"/>
                                        </p:tgtEl>
                                        <p:attrNameLst>
                                          <p:attrName>style.visibility</p:attrName>
                                        </p:attrNameLst>
                                      </p:cBhvr>
                                      <p:to>
                                        <p:strVal val="visible"/>
                                      </p:to>
                                    </p:set>
                                    <p:anim calcmode="lin" valueType="num">
                                      <p:cBhvr additive="base">
                                        <p:cTn id="147" dur="500" fill="hold"/>
                                        <p:tgtEl>
                                          <p:spTgt spid="9"/>
                                        </p:tgtEl>
                                        <p:attrNameLst>
                                          <p:attrName>ppt_x</p:attrName>
                                        </p:attrNameLst>
                                      </p:cBhvr>
                                      <p:tavLst>
                                        <p:tav tm="0">
                                          <p:val>
                                            <p:strVal val="#ppt_x"/>
                                          </p:val>
                                        </p:tav>
                                        <p:tav tm="100000">
                                          <p:val>
                                            <p:strVal val="#ppt_x"/>
                                          </p:val>
                                        </p:tav>
                                      </p:tavLst>
                                    </p:anim>
                                    <p:anim calcmode="lin" valueType="num">
                                      <p:cBhvr additive="base">
                                        <p:cTn id="1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84"/>
                                        </p:tgtEl>
                                        <p:attrNameLst>
                                          <p:attrName>style.visibility</p:attrName>
                                        </p:attrNameLst>
                                      </p:cBhvr>
                                      <p:to>
                                        <p:strVal val="visible"/>
                                      </p:to>
                                    </p:set>
                                    <p:anim calcmode="lin" valueType="num">
                                      <p:cBhvr additive="base">
                                        <p:cTn id="153" dur="500" fill="hold"/>
                                        <p:tgtEl>
                                          <p:spTgt spid="84"/>
                                        </p:tgtEl>
                                        <p:attrNameLst>
                                          <p:attrName>ppt_x</p:attrName>
                                        </p:attrNameLst>
                                      </p:cBhvr>
                                      <p:tavLst>
                                        <p:tav tm="0">
                                          <p:val>
                                            <p:strVal val="#ppt_x"/>
                                          </p:val>
                                        </p:tav>
                                        <p:tav tm="100000">
                                          <p:val>
                                            <p:strVal val="#ppt_x"/>
                                          </p:val>
                                        </p:tav>
                                      </p:tavLst>
                                    </p:anim>
                                    <p:anim calcmode="lin" valueType="num">
                                      <p:cBhvr additive="base">
                                        <p:cTn id="154" dur="500" fill="hold"/>
                                        <p:tgtEl>
                                          <p:spTgt spid="84"/>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7"/>
                                        </p:tgtEl>
                                        <p:attrNameLst>
                                          <p:attrName>style.visibility</p:attrName>
                                        </p:attrNameLst>
                                      </p:cBhvr>
                                      <p:to>
                                        <p:strVal val="visible"/>
                                      </p:to>
                                    </p:set>
                                    <p:anim calcmode="lin" valueType="num">
                                      <p:cBhvr additive="base">
                                        <p:cTn id="157" dur="500" fill="hold"/>
                                        <p:tgtEl>
                                          <p:spTgt spid="77"/>
                                        </p:tgtEl>
                                        <p:attrNameLst>
                                          <p:attrName>ppt_x</p:attrName>
                                        </p:attrNameLst>
                                      </p:cBhvr>
                                      <p:tavLst>
                                        <p:tav tm="0">
                                          <p:val>
                                            <p:strVal val="#ppt_x"/>
                                          </p:val>
                                        </p:tav>
                                        <p:tav tm="100000">
                                          <p:val>
                                            <p:strVal val="#ppt_x"/>
                                          </p:val>
                                        </p:tav>
                                      </p:tavLst>
                                    </p:anim>
                                    <p:anim calcmode="lin" valueType="num">
                                      <p:cBhvr additive="base">
                                        <p:cTn id="158" dur="500" fill="hold"/>
                                        <p:tgtEl>
                                          <p:spTgt spid="77"/>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500" fill="hold"/>
                                        <p:tgtEl>
                                          <p:spTgt spid="78"/>
                                        </p:tgtEl>
                                        <p:attrNameLst>
                                          <p:attrName>ppt_x</p:attrName>
                                        </p:attrNameLst>
                                      </p:cBhvr>
                                      <p:tavLst>
                                        <p:tav tm="0">
                                          <p:val>
                                            <p:strVal val="#ppt_x"/>
                                          </p:val>
                                        </p:tav>
                                        <p:tav tm="100000">
                                          <p:val>
                                            <p:strVal val="#ppt_x"/>
                                          </p:val>
                                        </p:tav>
                                      </p:tavLst>
                                    </p:anim>
                                    <p:anim calcmode="lin" valueType="num">
                                      <p:cBhvr additive="base">
                                        <p:cTn id="162" dur="500" fill="hold"/>
                                        <p:tgtEl>
                                          <p:spTgt spid="78"/>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79"/>
                                        </p:tgtEl>
                                        <p:attrNameLst>
                                          <p:attrName>style.visibility</p:attrName>
                                        </p:attrNameLst>
                                      </p:cBhvr>
                                      <p:to>
                                        <p:strVal val="visible"/>
                                      </p:to>
                                    </p:set>
                                    <p:anim calcmode="lin" valueType="num">
                                      <p:cBhvr additive="base">
                                        <p:cTn id="165" dur="500" fill="hold"/>
                                        <p:tgtEl>
                                          <p:spTgt spid="79"/>
                                        </p:tgtEl>
                                        <p:attrNameLst>
                                          <p:attrName>ppt_x</p:attrName>
                                        </p:attrNameLst>
                                      </p:cBhvr>
                                      <p:tavLst>
                                        <p:tav tm="0">
                                          <p:val>
                                            <p:strVal val="#ppt_x"/>
                                          </p:val>
                                        </p:tav>
                                        <p:tav tm="100000">
                                          <p:val>
                                            <p:strVal val="#ppt_x"/>
                                          </p:val>
                                        </p:tav>
                                      </p:tavLst>
                                    </p:anim>
                                    <p:anim calcmode="lin" valueType="num">
                                      <p:cBhvr additive="base">
                                        <p:cTn id="166" dur="500" fill="hold"/>
                                        <p:tgtEl>
                                          <p:spTgt spid="79"/>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80"/>
                                        </p:tgtEl>
                                        <p:attrNameLst>
                                          <p:attrName>style.visibility</p:attrName>
                                        </p:attrNameLst>
                                      </p:cBhvr>
                                      <p:to>
                                        <p:strVal val="visible"/>
                                      </p:to>
                                    </p:set>
                                    <p:anim calcmode="lin" valueType="num">
                                      <p:cBhvr additive="base">
                                        <p:cTn id="169" dur="500" fill="hold"/>
                                        <p:tgtEl>
                                          <p:spTgt spid="80"/>
                                        </p:tgtEl>
                                        <p:attrNameLst>
                                          <p:attrName>ppt_x</p:attrName>
                                        </p:attrNameLst>
                                      </p:cBhvr>
                                      <p:tavLst>
                                        <p:tav tm="0">
                                          <p:val>
                                            <p:strVal val="#ppt_x"/>
                                          </p:val>
                                        </p:tav>
                                        <p:tav tm="100000">
                                          <p:val>
                                            <p:strVal val="#ppt_x"/>
                                          </p:val>
                                        </p:tav>
                                      </p:tavLst>
                                    </p:anim>
                                    <p:anim calcmode="lin" valueType="num">
                                      <p:cBhvr additive="base">
                                        <p:cTn id="17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69"/>
                                        </p:tgtEl>
                                        <p:attrNameLst>
                                          <p:attrName>style.visibility</p:attrName>
                                        </p:attrNameLst>
                                      </p:cBhvr>
                                      <p:to>
                                        <p:strVal val="visible"/>
                                      </p:to>
                                    </p:set>
                                    <p:anim calcmode="lin" valueType="num">
                                      <p:cBhvr additive="base">
                                        <p:cTn id="175" dur="500" fill="hold"/>
                                        <p:tgtEl>
                                          <p:spTgt spid="69"/>
                                        </p:tgtEl>
                                        <p:attrNameLst>
                                          <p:attrName>ppt_x</p:attrName>
                                        </p:attrNameLst>
                                      </p:cBhvr>
                                      <p:tavLst>
                                        <p:tav tm="0">
                                          <p:val>
                                            <p:strVal val="#ppt_x"/>
                                          </p:val>
                                        </p:tav>
                                        <p:tav tm="100000">
                                          <p:val>
                                            <p:strVal val="#ppt_x"/>
                                          </p:val>
                                        </p:tav>
                                      </p:tavLst>
                                    </p:anim>
                                    <p:anim calcmode="lin" valueType="num">
                                      <p:cBhvr additive="base">
                                        <p:cTn id="17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67"/>
                                        </p:tgtEl>
                                        <p:attrNameLst>
                                          <p:attrName>style.visibility</p:attrName>
                                        </p:attrNameLst>
                                      </p:cBhvr>
                                      <p:to>
                                        <p:strVal val="visible"/>
                                      </p:to>
                                    </p:set>
                                    <p:anim calcmode="lin" valueType="num">
                                      <p:cBhvr additive="base">
                                        <p:cTn id="181" dur="500" fill="hold"/>
                                        <p:tgtEl>
                                          <p:spTgt spid="67"/>
                                        </p:tgtEl>
                                        <p:attrNameLst>
                                          <p:attrName>ppt_x</p:attrName>
                                        </p:attrNameLst>
                                      </p:cBhvr>
                                      <p:tavLst>
                                        <p:tav tm="0">
                                          <p:val>
                                            <p:strVal val="#ppt_x"/>
                                          </p:val>
                                        </p:tav>
                                        <p:tav tm="100000">
                                          <p:val>
                                            <p:strVal val="#ppt_x"/>
                                          </p:val>
                                        </p:tav>
                                      </p:tavLst>
                                    </p:anim>
                                    <p:anim calcmode="lin" valueType="num">
                                      <p:cBhvr additive="base">
                                        <p:cTn id="182" dur="500" fill="hold"/>
                                        <p:tgtEl>
                                          <p:spTgt spid="67"/>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68"/>
                                        </p:tgtEl>
                                        <p:attrNameLst>
                                          <p:attrName>style.visibility</p:attrName>
                                        </p:attrNameLst>
                                      </p:cBhvr>
                                      <p:to>
                                        <p:strVal val="visible"/>
                                      </p:to>
                                    </p:set>
                                    <p:anim calcmode="lin" valueType="num">
                                      <p:cBhvr additive="base">
                                        <p:cTn id="185" dur="500" fill="hold"/>
                                        <p:tgtEl>
                                          <p:spTgt spid="68"/>
                                        </p:tgtEl>
                                        <p:attrNameLst>
                                          <p:attrName>ppt_x</p:attrName>
                                        </p:attrNameLst>
                                      </p:cBhvr>
                                      <p:tavLst>
                                        <p:tav tm="0">
                                          <p:val>
                                            <p:strVal val="#ppt_x"/>
                                          </p:val>
                                        </p:tav>
                                        <p:tav tm="100000">
                                          <p:val>
                                            <p:strVal val="#ppt_x"/>
                                          </p:val>
                                        </p:tav>
                                      </p:tavLst>
                                    </p:anim>
                                    <p:anim calcmode="lin" valueType="num">
                                      <p:cBhvr additive="base">
                                        <p:cTn id="186" dur="500" fill="hold"/>
                                        <p:tgtEl>
                                          <p:spTgt spid="6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70"/>
                                        </p:tgtEl>
                                        <p:attrNameLst>
                                          <p:attrName>style.visibility</p:attrName>
                                        </p:attrNameLst>
                                      </p:cBhvr>
                                      <p:to>
                                        <p:strVal val="visible"/>
                                      </p:to>
                                    </p:set>
                                    <p:anim calcmode="lin" valueType="num">
                                      <p:cBhvr additive="base">
                                        <p:cTn id="189" dur="500" fill="hold"/>
                                        <p:tgtEl>
                                          <p:spTgt spid="70"/>
                                        </p:tgtEl>
                                        <p:attrNameLst>
                                          <p:attrName>ppt_x</p:attrName>
                                        </p:attrNameLst>
                                      </p:cBhvr>
                                      <p:tavLst>
                                        <p:tav tm="0">
                                          <p:val>
                                            <p:strVal val="#ppt_x"/>
                                          </p:val>
                                        </p:tav>
                                        <p:tav tm="100000">
                                          <p:val>
                                            <p:strVal val="#ppt_x"/>
                                          </p:val>
                                        </p:tav>
                                      </p:tavLst>
                                    </p:anim>
                                    <p:anim calcmode="lin" valueType="num">
                                      <p:cBhvr additive="base">
                                        <p:cTn id="190" dur="500" fill="hold"/>
                                        <p:tgtEl>
                                          <p:spTgt spid="70"/>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71"/>
                                        </p:tgtEl>
                                        <p:attrNameLst>
                                          <p:attrName>style.visibility</p:attrName>
                                        </p:attrNameLst>
                                      </p:cBhvr>
                                      <p:to>
                                        <p:strVal val="visible"/>
                                      </p:to>
                                    </p:set>
                                    <p:anim calcmode="lin" valueType="num">
                                      <p:cBhvr additive="base">
                                        <p:cTn id="193" dur="500" fill="hold"/>
                                        <p:tgtEl>
                                          <p:spTgt spid="71"/>
                                        </p:tgtEl>
                                        <p:attrNameLst>
                                          <p:attrName>ppt_x</p:attrName>
                                        </p:attrNameLst>
                                      </p:cBhvr>
                                      <p:tavLst>
                                        <p:tav tm="0">
                                          <p:val>
                                            <p:strVal val="#ppt_x"/>
                                          </p:val>
                                        </p:tav>
                                        <p:tav tm="100000">
                                          <p:val>
                                            <p:strVal val="#ppt_x"/>
                                          </p:val>
                                        </p:tav>
                                      </p:tavLst>
                                    </p:anim>
                                    <p:anim calcmode="lin" valueType="num">
                                      <p:cBhvr additive="base">
                                        <p:cTn id="19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500" fill="hold"/>
                                        <p:tgtEl>
                                          <p:spTgt spid="62"/>
                                        </p:tgtEl>
                                        <p:attrNameLst>
                                          <p:attrName>ppt_x</p:attrName>
                                        </p:attrNameLst>
                                      </p:cBhvr>
                                      <p:tavLst>
                                        <p:tav tm="0">
                                          <p:val>
                                            <p:strVal val="#ppt_x"/>
                                          </p:val>
                                        </p:tav>
                                        <p:tav tm="100000">
                                          <p:val>
                                            <p:strVal val="#ppt_x"/>
                                          </p:val>
                                        </p:tav>
                                      </p:tavLst>
                                    </p:anim>
                                    <p:anim calcmode="lin" valueType="num">
                                      <p:cBhvr additive="base">
                                        <p:cTn id="200" dur="5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1"/>
                                        </p:tgtEl>
                                        <p:attrNameLst>
                                          <p:attrName>style.visibility</p:attrName>
                                        </p:attrNameLst>
                                      </p:cBhvr>
                                      <p:to>
                                        <p:strVal val="visible"/>
                                      </p:to>
                                    </p:set>
                                    <p:anim calcmode="lin" valueType="num">
                                      <p:cBhvr additive="base">
                                        <p:cTn id="203" dur="500" fill="hold"/>
                                        <p:tgtEl>
                                          <p:spTgt spid="61"/>
                                        </p:tgtEl>
                                        <p:attrNameLst>
                                          <p:attrName>ppt_x</p:attrName>
                                        </p:attrNameLst>
                                      </p:cBhvr>
                                      <p:tavLst>
                                        <p:tav tm="0">
                                          <p:val>
                                            <p:strVal val="#ppt_x"/>
                                          </p:val>
                                        </p:tav>
                                        <p:tav tm="100000">
                                          <p:val>
                                            <p:strVal val="#ppt_x"/>
                                          </p:val>
                                        </p:tav>
                                      </p:tavLst>
                                    </p:anim>
                                    <p:anim calcmode="lin" valueType="num">
                                      <p:cBhvr additive="base">
                                        <p:cTn id="204" dur="500" fill="hold"/>
                                        <p:tgtEl>
                                          <p:spTgt spid="61"/>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3"/>
                                        </p:tgtEl>
                                        <p:attrNameLst>
                                          <p:attrName>style.visibility</p:attrName>
                                        </p:attrNameLst>
                                      </p:cBhvr>
                                      <p:to>
                                        <p:strVal val="visible"/>
                                      </p:to>
                                    </p:set>
                                    <p:anim calcmode="lin" valueType="num">
                                      <p:cBhvr additive="base">
                                        <p:cTn id="207" dur="500" fill="hold"/>
                                        <p:tgtEl>
                                          <p:spTgt spid="73"/>
                                        </p:tgtEl>
                                        <p:attrNameLst>
                                          <p:attrName>ppt_x</p:attrName>
                                        </p:attrNameLst>
                                      </p:cBhvr>
                                      <p:tavLst>
                                        <p:tav tm="0">
                                          <p:val>
                                            <p:strVal val="#ppt_x"/>
                                          </p:val>
                                        </p:tav>
                                        <p:tav tm="100000">
                                          <p:val>
                                            <p:strVal val="#ppt_x"/>
                                          </p:val>
                                        </p:tav>
                                      </p:tavLst>
                                    </p:anim>
                                    <p:anim calcmode="lin" valueType="num">
                                      <p:cBhvr additive="base">
                                        <p:cTn id="208" dur="500" fill="hold"/>
                                        <p:tgtEl>
                                          <p:spTgt spid="73"/>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74"/>
                                        </p:tgtEl>
                                        <p:attrNameLst>
                                          <p:attrName>style.visibility</p:attrName>
                                        </p:attrNameLst>
                                      </p:cBhvr>
                                      <p:to>
                                        <p:strVal val="visible"/>
                                      </p:to>
                                    </p:set>
                                    <p:anim calcmode="lin" valueType="num">
                                      <p:cBhvr additive="base">
                                        <p:cTn id="211" dur="500" fill="hold"/>
                                        <p:tgtEl>
                                          <p:spTgt spid="74"/>
                                        </p:tgtEl>
                                        <p:attrNameLst>
                                          <p:attrName>ppt_x</p:attrName>
                                        </p:attrNameLst>
                                      </p:cBhvr>
                                      <p:tavLst>
                                        <p:tav tm="0">
                                          <p:val>
                                            <p:strVal val="#ppt_x"/>
                                          </p:val>
                                        </p:tav>
                                        <p:tav tm="100000">
                                          <p:val>
                                            <p:strVal val="#ppt_x"/>
                                          </p:val>
                                        </p:tav>
                                      </p:tavLst>
                                    </p:anim>
                                    <p:anim calcmode="lin" valueType="num">
                                      <p:cBhvr additive="base">
                                        <p:cTn id="212" dur="500" fill="hold"/>
                                        <p:tgtEl>
                                          <p:spTgt spid="74"/>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6"/>
                                        </p:tgtEl>
                                        <p:attrNameLst>
                                          <p:attrName>style.visibility</p:attrName>
                                        </p:attrNameLst>
                                      </p:cBhvr>
                                      <p:to>
                                        <p:strVal val="visible"/>
                                      </p:to>
                                    </p:set>
                                    <p:anim calcmode="lin" valueType="num">
                                      <p:cBhvr additive="base">
                                        <p:cTn id="215" dur="500" fill="hold"/>
                                        <p:tgtEl>
                                          <p:spTgt spid="76"/>
                                        </p:tgtEl>
                                        <p:attrNameLst>
                                          <p:attrName>ppt_x</p:attrName>
                                        </p:attrNameLst>
                                      </p:cBhvr>
                                      <p:tavLst>
                                        <p:tav tm="0">
                                          <p:val>
                                            <p:strVal val="#ppt_x"/>
                                          </p:val>
                                        </p:tav>
                                        <p:tav tm="100000">
                                          <p:val>
                                            <p:strVal val="#ppt_x"/>
                                          </p:val>
                                        </p:tav>
                                      </p:tavLst>
                                    </p:anim>
                                    <p:anim calcmode="lin" valueType="num">
                                      <p:cBhvr additive="base">
                                        <p:cTn id="21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18" grpId="0"/>
      <p:bldP spid="19" grpId="0"/>
      <p:bldP spid="23" grpId="0"/>
      <p:bldP spid="25" grpId="0"/>
      <p:bldP spid="27" grpId="0" animBg="1"/>
      <p:bldP spid="28" grpId="0"/>
      <p:bldP spid="30" grpId="0"/>
      <p:bldP spid="31" grpId="0" animBg="1"/>
      <p:bldP spid="33" grpId="0"/>
      <p:bldP spid="40" grpId="0"/>
      <p:bldP spid="46" grpId="0" animBg="1"/>
      <p:bldP spid="47" grpId="0" animBg="1"/>
      <p:bldP spid="48" grpId="0"/>
      <p:bldP spid="49" grpId="0"/>
      <p:bldP spid="51" grpId="0"/>
      <p:bldP spid="52" grpId="0"/>
      <p:bldP spid="53" grpId="0" animBg="1"/>
      <p:bldP spid="54" grpId="0"/>
      <p:bldP spid="55" grpId="0"/>
      <p:bldP spid="56" grpId="0" animBg="1"/>
      <p:bldP spid="57" grpId="0"/>
      <p:bldP spid="59" grpId="0"/>
      <p:bldP spid="61" grpId="0" animBg="1"/>
      <p:bldP spid="62" grpId="0" animBg="1"/>
      <p:bldP spid="63" grpId="0"/>
      <p:bldP spid="66" grpId="0"/>
      <p:bldP spid="67" grpId="0"/>
      <p:bldP spid="68" grpId="0" animBg="1"/>
      <p:bldP spid="69" grpId="0"/>
      <p:bldP spid="70" grpId="0"/>
      <p:bldP spid="71" grpId="0" animBg="1"/>
      <p:bldP spid="73" grpId="0"/>
      <p:bldP spid="75" grpId="0"/>
      <p:bldP spid="76" grpId="0"/>
      <p:bldP spid="77" grpId="0"/>
      <p:bldP spid="79" grpId="0"/>
      <p:bldP spid="80" grpId="0"/>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55952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dans</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calculs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9" name="Content Placeholder 2"/>
          <p:cNvSpPr txBox="1">
            <a:spLocks/>
          </p:cNvSpPr>
          <p:nvPr/>
        </p:nvSpPr>
        <p:spPr bwMode="auto">
          <a:xfrm>
            <a:off x="-72516" y="1045360"/>
            <a:ext cx="9216516" cy="100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Des calculs avec des multiplication, division, additions, et soustractions des valeurs mesurées sont faites étape par étape.</a:t>
            </a:r>
          </a:p>
        </p:txBody>
      </p:sp>
      <mc:AlternateContent xmlns:mc="http://schemas.openxmlformats.org/markup-compatibility/2006" xmlns:a14="http://schemas.microsoft.com/office/drawing/2010/main">
        <mc:Choice Requires="a14">
          <p:sp>
            <p:nvSpPr>
              <p:cNvPr id="22" name="Content Placeholder 2"/>
              <p:cNvSpPr txBox="1">
                <a:spLocks/>
              </p:cNvSpPr>
              <p:nvPr/>
            </p:nvSpPr>
            <p:spPr bwMode="auto">
              <a:xfrm>
                <a:off x="1474732" y="1947540"/>
                <a:ext cx="5294932"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50,03 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0,106 −25,37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0,176 </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Content Placeholder 2"/>
              <p:cNvSpPr txBox="1">
                <a:spLocks noRot="1" noChangeAspect="1" noMove="1" noResize="1" noEditPoints="1" noAdjustHandles="1" noChangeArrowheads="1" noChangeShapeType="1" noTextEdit="1"/>
              </p:cNvSpPr>
              <p:nvPr/>
            </p:nvSpPr>
            <p:spPr bwMode="auto">
              <a:xfrm>
                <a:off x="1474732" y="1947540"/>
                <a:ext cx="5294932" cy="612870"/>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34" name="Rectangle 33"/>
          <p:cNvSpPr/>
          <p:nvPr/>
        </p:nvSpPr>
        <p:spPr>
          <a:xfrm>
            <a:off x="2759579" y="3322547"/>
            <a:ext cx="720080" cy="864244"/>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Elbow Connector 36"/>
          <p:cNvCxnSpPr>
            <a:stCxn id="34" idx="0"/>
            <a:endCxn id="38" idx="0"/>
          </p:cNvCxnSpPr>
          <p:nvPr/>
        </p:nvCxnSpPr>
        <p:spPr>
          <a:xfrm rot="16200000" flipH="1">
            <a:off x="4642529" y="1799636"/>
            <a:ext cx="86527" cy="3132348"/>
          </a:xfrm>
          <a:prstGeom prst="bentConnector3">
            <a:avLst>
              <a:gd name="adj1" fmla="val -264195"/>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71747" y="3409074"/>
            <a:ext cx="3960439" cy="934198"/>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bwMode="auto">
          <a:xfrm>
            <a:off x="-72516" y="2339990"/>
            <a:ext cx="9216516" cy="88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Premièrement, effectuer les multiplications selon les règles de PEDMAS.</a:t>
            </a:r>
          </a:p>
        </p:txBody>
      </p:sp>
      <mc:AlternateContent xmlns:mc="http://schemas.openxmlformats.org/markup-compatibility/2006" xmlns:a14="http://schemas.microsoft.com/office/drawing/2010/main">
        <mc:Choice Requires="a14">
          <p:sp>
            <p:nvSpPr>
              <p:cNvPr id="13" name="Content Placeholder 2"/>
              <p:cNvSpPr txBox="1">
                <a:spLocks/>
              </p:cNvSpPr>
              <p:nvPr/>
            </p:nvSpPr>
            <p:spPr bwMode="auto">
              <a:xfrm>
                <a:off x="-72516" y="3283080"/>
                <a:ext cx="5294932" cy="1036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50,03 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0,106=5,3371</m:t>
                      </m:r>
                    </m:oMath>
                  </m:oMathPara>
                </a14:m>
                <a:endParaRPr lang="en-US" sz="3000" b="0" i="1" kern="0" dirty="0">
                  <a:solidFill>
                    <a:srgbClr val="000000"/>
                  </a:solidFill>
                  <a:latin typeface="Cambria Math" panose="02040503050406030204" pitchFamily="18" charset="0"/>
                  <a:cs typeface="Times New Roman" panose="02020603050405020304" pitchFamily="18" charset="0"/>
                </a:endParaRPr>
              </a:p>
              <a:p>
                <a:pPr marL="0" indent="0">
                  <a:buFontTx/>
                  <a:buNone/>
                </a:pPr>
                <a14:m>
                  <m:oMathPara xmlns:m="http://schemas.openxmlformats.org/officeDocument/2006/math">
                    <m:oMathParaPr>
                      <m:jc m:val="left"/>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25,37 </m:t>
                      </m:r>
                      <m:r>
                        <a:rPr lang="en-US" sz="3000" b="0" i="1" kern="0" smtClean="0">
                          <a:solidFill>
                            <a:srgbClr val="000000"/>
                          </a:solidFill>
                          <a:latin typeface="Cambria Math" panose="02040503050406030204" pitchFamily="18" charset="0"/>
                          <a:cs typeface="Times New Roman" panose="02020603050405020304" pitchFamily="18" charset="0"/>
                        </a:rPr>
                        <m:t>𝑥</m:t>
                      </m:r>
                      <m:r>
                        <a:rPr lang="en-US" sz="3000" b="0" i="1" kern="0" smtClean="0">
                          <a:solidFill>
                            <a:srgbClr val="000000"/>
                          </a:solidFill>
                          <a:latin typeface="Cambria Math" panose="02040503050406030204" pitchFamily="18" charset="0"/>
                          <a:cs typeface="Times New Roman" panose="02020603050405020304" pitchFamily="18" charset="0"/>
                        </a:rPr>
                        <m:t> 0,176=4,465 12 </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3" name="Content Placeholder 2"/>
              <p:cNvSpPr txBox="1">
                <a:spLocks noRot="1" noChangeAspect="1" noMove="1" noResize="1" noEditPoints="1" noAdjustHandles="1" noChangeArrowheads="1" noChangeShapeType="1" noTextEdit="1"/>
              </p:cNvSpPr>
              <p:nvPr/>
            </p:nvSpPr>
            <p:spPr bwMode="auto">
              <a:xfrm>
                <a:off x="-72516" y="3283080"/>
                <a:ext cx="5294932" cy="1036504"/>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15" name="Content Placeholder 2"/>
          <p:cNvSpPr txBox="1">
            <a:spLocks/>
          </p:cNvSpPr>
          <p:nvPr/>
        </p:nvSpPr>
        <p:spPr bwMode="auto">
          <a:xfrm>
            <a:off x="4271748" y="3372580"/>
            <a:ext cx="4032447" cy="83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3 chiffres significatifs pour chacune des multiplications</a:t>
            </a:r>
          </a:p>
        </p:txBody>
      </p:sp>
      <p:sp>
        <p:nvSpPr>
          <p:cNvPr id="32" name="Content Placeholder 2"/>
          <p:cNvSpPr txBox="1">
            <a:spLocks/>
          </p:cNvSpPr>
          <p:nvPr/>
        </p:nvSpPr>
        <p:spPr bwMode="auto">
          <a:xfrm>
            <a:off x="-72516" y="4265333"/>
            <a:ext cx="4877580" cy="49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Ensuite, effectuer la soustraction.</a:t>
            </a:r>
          </a:p>
        </p:txBody>
      </p:sp>
      <mc:AlternateContent xmlns:mc="http://schemas.openxmlformats.org/markup-compatibility/2006" xmlns:a14="http://schemas.microsoft.com/office/drawing/2010/main">
        <mc:Choice Requires="a14">
          <p:sp>
            <p:nvSpPr>
              <p:cNvPr id="33" name="Content Placeholder 2"/>
              <p:cNvSpPr txBox="1">
                <a:spLocks/>
              </p:cNvSpPr>
              <p:nvPr/>
            </p:nvSpPr>
            <p:spPr bwMode="auto">
              <a:xfrm>
                <a:off x="-72515" y="4814560"/>
                <a:ext cx="5508612"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5,3371 − 4,465 12=0,871 92</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3" name="Content Placeholder 2"/>
              <p:cNvSpPr txBox="1">
                <a:spLocks noRot="1" noChangeAspect="1" noMove="1" noResize="1" noEditPoints="1" noAdjustHandles="1" noChangeArrowheads="1" noChangeShapeType="1" noTextEdit="1"/>
              </p:cNvSpPr>
              <p:nvPr/>
            </p:nvSpPr>
            <p:spPr bwMode="auto">
              <a:xfrm>
                <a:off x="-72515" y="4814560"/>
                <a:ext cx="5508612" cy="61287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35" name="Content Placeholder 2"/>
          <p:cNvSpPr txBox="1">
            <a:spLocks/>
          </p:cNvSpPr>
          <p:nvPr/>
        </p:nvSpPr>
        <p:spPr bwMode="auto">
          <a:xfrm>
            <a:off x="-72516" y="5358707"/>
            <a:ext cx="8794907" cy="125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Puisque les réponses des multiplications sont significatifs jusqu’au 2</a:t>
            </a:r>
            <a:r>
              <a:rPr lang="fr-FR" sz="2700" kern="0" baseline="30000" dirty="0">
                <a:solidFill>
                  <a:srgbClr val="000000"/>
                </a:solidFill>
                <a:latin typeface="Times New Roman" panose="02020603050405020304" pitchFamily="18" charset="0"/>
                <a:cs typeface="Times New Roman" panose="02020603050405020304" pitchFamily="18" charset="0"/>
              </a:rPr>
              <a:t>e</a:t>
            </a:r>
            <a:r>
              <a:rPr lang="fr-FR" sz="2700" kern="0" dirty="0">
                <a:solidFill>
                  <a:srgbClr val="000000"/>
                </a:solidFill>
                <a:latin typeface="Times New Roman" panose="02020603050405020304" pitchFamily="18" charset="0"/>
                <a:cs typeface="Times New Roman" panose="02020603050405020304" pitchFamily="18" charset="0"/>
              </a:rPr>
              <a:t> chiffre après la virgule, la réponse finale est arrondie à la 2</a:t>
            </a:r>
            <a:r>
              <a:rPr lang="fr-FR" sz="2700" kern="0" baseline="30000" dirty="0">
                <a:solidFill>
                  <a:srgbClr val="000000"/>
                </a:solidFill>
                <a:latin typeface="Times New Roman" panose="02020603050405020304" pitchFamily="18" charset="0"/>
                <a:cs typeface="Times New Roman" panose="02020603050405020304" pitchFamily="18" charset="0"/>
              </a:rPr>
              <a:t>e</a:t>
            </a:r>
            <a:r>
              <a:rPr lang="fr-FR" sz="2700" kern="0" dirty="0">
                <a:solidFill>
                  <a:srgbClr val="000000"/>
                </a:solidFill>
                <a:latin typeface="Times New Roman" panose="02020603050405020304" pitchFamily="18" charset="0"/>
                <a:cs typeface="Times New Roman" panose="02020603050405020304" pitchFamily="18" charset="0"/>
              </a:rPr>
              <a:t> chiffre après la virgule aussi.</a:t>
            </a:r>
          </a:p>
        </p:txBody>
      </p:sp>
      <p:sp>
        <p:nvSpPr>
          <p:cNvPr id="36" name="Rectangle 35"/>
          <p:cNvSpPr/>
          <p:nvPr/>
        </p:nvSpPr>
        <p:spPr>
          <a:xfrm>
            <a:off x="107504" y="4841397"/>
            <a:ext cx="755576" cy="54414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835695" y="4841397"/>
            <a:ext cx="755576" cy="54414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743400" y="4841397"/>
            <a:ext cx="755576" cy="54414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CF6C57-11A9-40F6-BD9B-EE2446D1A6F7}"/>
                  </a:ext>
                </a:extLst>
              </p:cNvPr>
              <p:cNvSpPr txBox="1">
                <a:spLocks/>
              </p:cNvSpPr>
              <p:nvPr/>
            </p:nvSpPr>
            <p:spPr bwMode="auto">
              <a:xfrm>
                <a:off x="5355631" y="4814560"/>
                <a:ext cx="1414033"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3000" b="0" i="1" kern="0" smtClean="0">
                          <a:solidFill>
                            <a:srgbClr val="000000"/>
                          </a:solidFill>
                          <a:latin typeface="Cambria Math" panose="02040503050406030204" pitchFamily="18" charset="0"/>
                          <a:cs typeface="Times New Roman" panose="02020603050405020304" pitchFamily="18" charset="0"/>
                        </a:rPr>
                        <m:t>≈0,87 </m:t>
                      </m:r>
                    </m:oMath>
                  </m:oMathPara>
                </a14:m>
                <a:endParaRPr lang="fr-FR" sz="30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CCF6C57-11A9-40F6-BD9B-EE2446D1A6F7}"/>
                  </a:ext>
                </a:extLst>
              </p:cNvPr>
              <p:cNvSpPr txBox="1">
                <a:spLocks noRot="1" noChangeAspect="1" noMove="1" noResize="1" noEditPoints="1" noAdjustHandles="1" noChangeArrowheads="1" noChangeShapeType="1" noTextEdit="1"/>
              </p:cNvSpPr>
              <p:nvPr/>
            </p:nvSpPr>
            <p:spPr bwMode="auto">
              <a:xfrm>
                <a:off x="5355631" y="4814560"/>
                <a:ext cx="1414033" cy="61287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p:spTree>
    <p:extLst>
      <p:ext uri="{BB962C8B-B14F-4D97-AF65-F5344CB8AC3E}">
        <p14:creationId xmlns:p14="http://schemas.microsoft.com/office/powerpoint/2010/main" val="19671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animBg="1"/>
      <p:bldP spid="38" grpId="0" animBg="1"/>
      <p:bldP spid="11" grpId="0"/>
      <p:bldP spid="13" grpId="0"/>
      <p:bldP spid="32" grpId="0"/>
      <p:bldP spid="33" grpId="0"/>
      <p:bldP spid="35" grpId="0"/>
      <p:bldP spid="36" grpId="0" animBg="1"/>
      <p:bldP spid="39" grpId="0" animBg="1"/>
      <p:bldP spid="40"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55952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 pratique</a:t>
            </a:r>
          </a:p>
        </p:txBody>
      </p:sp>
      <mc:AlternateContent xmlns:mc="http://schemas.openxmlformats.org/markup-compatibility/2006" xmlns:a14="http://schemas.microsoft.com/office/drawing/2010/main">
        <mc:Choice Requires="a14">
          <p:sp>
            <p:nvSpPr>
              <p:cNvPr id="22" name="Content Placeholder 2"/>
              <p:cNvSpPr txBox="1">
                <a:spLocks/>
              </p:cNvSpPr>
              <p:nvPr/>
            </p:nvSpPr>
            <p:spPr bwMode="auto">
              <a:xfrm>
                <a:off x="1979710" y="1081326"/>
                <a:ext cx="4447665" cy="9116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r>
                            <a:rPr lang="en-US" sz="2700" b="0" i="1" kern="0" smtClean="0">
                              <a:solidFill>
                                <a:srgbClr val="000000"/>
                              </a:solidFill>
                              <a:latin typeface="Cambria Math" panose="02040503050406030204" pitchFamily="18" charset="0"/>
                              <a:cs typeface="Times New Roman" panose="02020603050405020304" pitchFamily="18" charset="0"/>
                            </a:rPr>
                            <m:t>(0,381+0,4176)</m:t>
                          </m:r>
                        </m:num>
                        <m:den>
                          <m:r>
                            <a:rPr lang="en-US" sz="2700" b="0" i="1" kern="0" smtClean="0">
                              <a:solidFill>
                                <a:srgbClr val="000000"/>
                              </a:solidFill>
                              <a:latin typeface="Cambria Math" panose="02040503050406030204" pitchFamily="18" charset="0"/>
                              <a:cs typeface="Times New Roman" panose="02020603050405020304" pitchFamily="18" charset="0"/>
                            </a:rPr>
                            <m:t>(0,0159 −0,014)</m:t>
                          </m:r>
                        </m:den>
                      </m:f>
                      <m:r>
                        <a:rPr lang="en-US" sz="2700" b="0" i="1" kern="0" smtClean="0">
                          <a:solidFill>
                            <a:srgbClr val="000000"/>
                          </a:solidFill>
                          <a:latin typeface="Cambria Math" panose="02040503050406030204" pitchFamily="18" charset="0"/>
                          <a:cs typeface="Times New Roman" panose="02020603050405020304" pitchFamily="18" charset="0"/>
                        </a:rPr>
                        <m:t>=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Content Placeholder 2"/>
              <p:cNvSpPr txBox="1">
                <a:spLocks noRot="1" noChangeAspect="1" noMove="1" noResize="1" noEditPoints="1" noAdjustHandles="1" noChangeArrowheads="1" noChangeShapeType="1" noTextEdit="1"/>
              </p:cNvSpPr>
              <p:nvPr/>
            </p:nvSpPr>
            <p:spPr bwMode="auto">
              <a:xfrm>
                <a:off x="1979710" y="1081326"/>
                <a:ext cx="4447665" cy="91169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p:cNvSpPr txBox="1">
                <a:spLocks/>
              </p:cNvSpPr>
              <p:nvPr/>
            </p:nvSpPr>
            <p:spPr bwMode="auto">
              <a:xfrm>
                <a:off x="374371" y="3297554"/>
                <a:ext cx="3655578" cy="559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i="1" kern="0" smtClean="0">
                          <a:solidFill>
                            <a:srgbClr val="000000"/>
                          </a:solidFill>
                          <a:latin typeface="Cambria Math" panose="02040503050406030204" pitchFamily="18" charset="0"/>
                          <a:cs typeface="Times New Roman" panose="02020603050405020304" pitchFamily="18" charset="0"/>
                        </a:rPr>
                        <m:t>0,381+0,417</m:t>
                      </m:r>
                      <m:r>
                        <a:rPr lang="en-US" sz="2700" b="0" i="1" kern="0" smtClean="0">
                          <a:solidFill>
                            <a:srgbClr val="000000"/>
                          </a:solidFill>
                          <a:latin typeface="Cambria Math" panose="02040503050406030204" pitchFamily="18" charset="0"/>
                          <a:cs typeface="Times New Roman" panose="02020603050405020304" pitchFamily="18" charset="0"/>
                        </a:rPr>
                        <m:t>6=</m:t>
                      </m:r>
                    </m:oMath>
                  </m:oMathPara>
                </a14:m>
                <a:endParaRPr lang="en-US" sz="2700" b="0" i="1" kern="0" dirty="0">
                  <a:solidFill>
                    <a:srgbClr val="000000"/>
                  </a:solidFill>
                  <a:latin typeface="Cambria Math" panose="02040503050406030204" pitchFamily="18" charset="0"/>
                  <a:cs typeface="Times New Roman" panose="02020603050405020304" pitchFamily="18" charset="0"/>
                </a:endParaRPr>
              </a:p>
            </p:txBody>
          </p:sp>
        </mc:Choice>
        <mc:Fallback xmlns="">
          <p:sp>
            <p:nvSpPr>
              <p:cNvPr id="13" name="Content Placeholder 2"/>
              <p:cNvSpPr txBox="1">
                <a:spLocks noRot="1" noChangeAspect="1" noMove="1" noResize="1" noEditPoints="1" noAdjustHandles="1" noChangeArrowheads="1" noChangeShapeType="1" noTextEdit="1"/>
              </p:cNvSpPr>
              <p:nvPr/>
            </p:nvSpPr>
            <p:spPr bwMode="auto">
              <a:xfrm>
                <a:off x="374371" y="3297554"/>
                <a:ext cx="3655578" cy="559523"/>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ontent Placeholder 2"/>
              <p:cNvSpPr txBox="1">
                <a:spLocks/>
              </p:cNvSpPr>
              <p:nvPr/>
            </p:nvSpPr>
            <p:spPr bwMode="auto">
              <a:xfrm>
                <a:off x="1924554" y="4332919"/>
                <a:ext cx="1672846" cy="933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f>
                        <m:fPr>
                          <m:ctrlPr>
                            <a:rPr lang="en-US" sz="2700" b="0" i="1" kern="0" smtClean="0">
                              <a:solidFill>
                                <a:srgbClr val="000000"/>
                              </a:solidFill>
                              <a:latin typeface="Cambria Math" panose="02040503050406030204" pitchFamily="18" charset="0"/>
                              <a:cs typeface="Times New Roman" panose="02020603050405020304" pitchFamily="18" charset="0"/>
                            </a:rPr>
                          </m:ctrlPr>
                        </m:fPr>
                        <m:num>
                          <m:r>
                            <a:rPr lang="en-US" sz="2700" b="0" i="1" kern="0" smtClean="0">
                              <a:solidFill>
                                <a:srgbClr val="000000"/>
                              </a:solidFill>
                              <a:latin typeface="Cambria Math" panose="02040503050406030204" pitchFamily="18" charset="0"/>
                              <a:cs typeface="Times New Roman" panose="02020603050405020304" pitchFamily="18" charset="0"/>
                            </a:rPr>
                            <m:t>0,7986</m:t>
                          </m:r>
                        </m:num>
                        <m:den>
                          <m:r>
                            <a:rPr lang="en-US" sz="2700" b="0" i="1" kern="0" smtClean="0">
                              <a:solidFill>
                                <a:srgbClr val="000000"/>
                              </a:solidFill>
                              <a:latin typeface="Cambria Math" panose="02040503050406030204" pitchFamily="18" charset="0"/>
                              <a:cs typeface="Times New Roman" panose="02020603050405020304" pitchFamily="18" charset="0"/>
                            </a:rPr>
                            <m:t>0,0019</m:t>
                          </m:r>
                        </m:den>
                      </m:f>
                      <m:r>
                        <a:rPr lang="en-US" sz="2700" b="0" i="1" kern="0" smtClean="0">
                          <a:solidFill>
                            <a:srgbClr val="000000"/>
                          </a:solidFill>
                          <a:latin typeface="Cambria Math" panose="02040503050406030204" pitchFamily="18" charset="0"/>
                          <a:cs typeface="Times New Roman" panose="02020603050405020304" pitchFamily="18" charset="0"/>
                        </a:rPr>
                        <m:t>=</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3" name="Content Placeholder 2"/>
              <p:cNvSpPr txBox="1">
                <a:spLocks noRot="1" noChangeAspect="1" noMove="1" noResize="1" noEditPoints="1" noAdjustHandles="1" noChangeArrowheads="1" noChangeShapeType="1" noTextEdit="1"/>
              </p:cNvSpPr>
              <p:nvPr/>
            </p:nvSpPr>
            <p:spPr bwMode="auto">
              <a:xfrm>
                <a:off x="1924554" y="4332919"/>
                <a:ext cx="1672846" cy="933463"/>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p:sp>
        <p:nvSpPr>
          <p:cNvPr id="39" name="Rectangle 38"/>
          <p:cNvSpPr/>
          <p:nvPr/>
        </p:nvSpPr>
        <p:spPr>
          <a:xfrm>
            <a:off x="3579478" y="4527577"/>
            <a:ext cx="205955" cy="54414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CF6C57-11A9-40F6-BD9B-EE2446D1A6F7}"/>
                  </a:ext>
                </a:extLst>
              </p:cNvPr>
              <p:cNvSpPr txBox="1">
                <a:spLocks/>
              </p:cNvSpPr>
              <p:nvPr/>
            </p:nvSpPr>
            <p:spPr bwMode="auto">
              <a:xfrm>
                <a:off x="5720358" y="4549435"/>
                <a:ext cx="1414033" cy="492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≈400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CCF6C57-11A9-40F6-BD9B-EE2446D1A6F7}"/>
                  </a:ext>
                </a:extLst>
              </p:cNvPr>
              <p:cNvSpPr txBox="1">
                <a:spLocks noRot="1" noChangeAspect="1" noMove="1" noResize="1" noEditPoints="1" noAdjustHandles="1" noChangeArrowheads="1" noChangeShapeType="1" noTextEdit="1"/>
              </p:cNvSpPr>
              <p:nvPr/>
            </p:nvSpPr>
            <p:spPr bwMode="auto">
              <a:xfrm>
                <a:off x="5720358" y="4549435"/>
                <a:ext cx="1414033" cy="492034"/>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 xmlns:ma14="http://schemas.microsoft.com/office/mac/drawingml/2011/main" val="1"/>
                </a:ext>
              </a:extLst>
            </p:spPr>
            <p:txBody>
              <a:bodyPr/>
              <a:lstStyle/>
              <a:p>
                <a:r>
                  <a:rPr lang="en-US">
                    <a:noFill/>
                  </a:rPr>
                  <a:t> </a:t>
                </a:r>
              </a:p>
            </p:txBody>
          </p:sp>
        </mc:Fallback>
      </mc:AlternateContent>
      <p:sp>
        <p:nvSpPr>
          <p:cNvPr id="18" name="Content Placeholder 2">
            <a:extLst>
              <a:ext uri="{FF2B5EF4-FFF2-40B4-BE49-F238E27FC236}">
                <a16:creationId xmlns:a16="http://schemas.microsoft.com/office/drawing/2014/main" id="{4AD7E935-D8DC-40EF-B4DA-8EFF015A4B21}"/>
              </a:ext>
            </a:extLst>
          </p:cNvPr>
          <p:cNvSpPr txBox="1">
            <a:spLocks/>
          </p:cNvSpPr>
          <p:nvPr/>
        </p:nvSpPr>
        <p:spPr bwMode="auto">
          <a:xfrm>
            <a:off x="-24337" y="1245526"/>
            <a:ext cx="2004048" cy="5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C00000"/>
                </a:solidFill>
                <a:latin typeface="Times New Roman" panose="02020603050405020304" pitchFamily="18" charset="0"/>
                <a:cs typeface="Times New Roman" panose="02020603050405020304" pitchFamily="18" charset="0"/>
              </a:rPr>
              <a:t>Question </a:t>
            </a:r>
            <a:r>
              <a:rPr lang="fr-FR" sz="2700" kern="0" dirty="0">
                <a:solidFill>
                  <a:srgbClr val="000000"/>
                </a:solidFill>
                <a:latin typeface="Times New Roman" panose="02020603050405020304" pitchFamily="18" charset="0"/>
                <a:cs typeface="Times New Roman" panose="02020603050405020304" pitchFamily="18" charset="0"/>
              </a:rPr>
              <a:t>– </a:t>
            </a:r>
          </a:p>
        </p:txBody>
      </p:sp>
      <p:sp>
        <p:nvSpPr>
          <p:cNvPr id="19" name="Content Placeholder 2">
            <a:extLst>
              <a:ext uri="{FF2B5EF4-FFF2-40B4-BE49-F238E27FC236}">
                <a16:creationId xmlns:a16="http://schemas.microsoft.com/office/drawing/2014/main" id="{4F22BACB-B7D0-4269-B052-AE8FBDC88917}"/>
              </a:ext>
            </a:extLst>
          </p:cNvPr>
          <p:cNvSpPr txBox="1">
            <a:spLocks/>
          </p:cNvSpPr>
          <p:nvPr/>
        </p:nvSpPr>
        <p:spPr bwMode="auto">
          <a:xfrm>
            <a:off x="-72516" y="2259462"/>
            <a:ext cx="1908211" cy="5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3300"/>
                </a:solidFill>
                <a:latin typeface="Times New Roman" panose="02020603050405020304" pitchFamily="18" charset="0"/>
                <a:cs typeface="Times New Roman" panose="02020603050405020304" pitchFamily="18" charset="0"/>
              </a:rPr>
              <a:t>Réponse </a:t>
            </a:r>
            <a:r>
              <a:rPr lang="fr-FR" sz="2700" kern="0" dirty="0">
                <a:solidFill>
                  <a:srgbClr val="000000"/>
                </a:solidFill>
                <a:latin typeface="Times New Roman" panose="02020603050405020304" pitchFamily="18" charset="0"/>
                <a:cs typeface="Times New Roman" panose="02020603050405020304" pitchFamily="18" charset="0"/>
              </a:rPr>
              <a:t>–</a:t>
            </a:r>
          </a:p>
        </p:txBody>
      </p:sp>
      <p:sp>
        <p:nvSpPr>
          <p:cNvPr id="21" name="Content Placeholder 2">
            <a:extLst>
              <a:ext uri="{FF2B5EF4-FFF2-40B4-BE49-F238E27FC236}">
                <a16:creationId xmlns:a16="http://schemas.microsoft.com/office/drawing/2014/main" id="{A7A194F2-A1CD-481A-8C8B-8F8418CE1073}"/>
              </a:ext>
            </a:extLst>
          </p:cNvPr>
          <p:cNvSpPr txBox="1">
            <a:spLocks/>
          </p:cNvSpPr>
          <p:nvPr/>
        </p:nvSpPr>
        <p:spPr bwMode="auto">
          <a:xfrm>
            <a:off x="1519567" y="2256105"/>
            <a:ext cx="6580826" cy="5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Premièrement, suivez les règles de PEDMAS</a:t>
            </a:r>
          </a:p>
        </p:txBody>
      </p:sp>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08F084C1-765A-4107-8DE5-73E42BFC5D7F}"/>
                  </a:ext>
                </a:extLst>
              </p:cNvPr>
              <p:cNvSpPr txBox="1">
                <a:spLocks/>
              </p:cNvSpPr>
              <p:nvPr/>
            </p:nvSpPr>
            <p:spPr bwMode="auto">
              <a:xfrm>
                <a:off x="3122661" y="3297554"/>
                <a:ext cx="1368152" cy="559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i="1" kern="0" smtClean="0">
                          <a:solidFill>
                            <a:srgbClr val="000000"/>
                          </a:solidFill>
                          <a:latin typeface="Cambria Math" panose="02040503050406030204" pitchFamily="18" charset="0"/>
                          <a:cs typeface="Times New Roman" panose="02020603050405020304" pitchFamily="18" charset="0"/>
                        </a:rPr>
                        <m:t>0,</m:t>
                      </m:r>
                      <m:r>
                        <a:rPr lang="en-US" sz="2700" b="0" i="1" kern="0" smtClean="0">
                          <a:solidFill>
                            <a:srgbClr val="000000"/>
                          </a:solidFill>
                          <a:latin typeface="Cambria Math" panose="02040503050406030204" pitchFamily="18" charset="0"/>
                          <a:cs typeface="Times New Roman" panose="02020603050405020304" pitchFamily="18" charset="0"/>
                        </a:rPr>
                        <m:t>7986</m:t>
                      </m:r>
                    </m:oMath>
                  </m:oMathPara>
                </a14:m>
                <a:endParaRPr lang="en-US" sz="2700" b="0" i="1" kern="0" dirty="0">
                  <a:solidFill>
                    <a:srgbClr val="000000"/>
                  </a:solidFill>
                  <a:latin typeface="Cambria Math" panose="02040503050406030204" pitchFamily="18" charset="0"/>
                  <a:cs typeface="Times New Roman" panose="02020603050405020304" pitchFamily="18" charset="0"/>
                </a:endParaRPr>
              </a:p>
            </p:txBody>
          </p:sp>
        </mc:Choice>
        <mc:Fallback xmlns="">
          <p:sp>
            <p:nvSpPr>
              <p:cNvPr id="24" name="Content Placeholder 2">
                <a:extLst>
                  <a:ext uri="{FF2B5EF4-FFF2-40B4-BE49-F238E27FC236}">
                    <a16:creationId xmlns:a16="http://schemas.microsoft.com/office/drawing/2014/main" id="{08F084C1-765A-4107-8DE5-73E42BFC5D7F}"/>
                  </a:ext>
                </a:extLst>
              </p:cNvPr>
              <p:cNvSpPr txBox="1">
                <a:spLocks noRot="1" noChangeAspect="1" noMove="1" noResize="1" noEditPoints="1" noAdjustHandles="1" noChangeArrowheads="1" noChangeShapeType="1" noTextEdit="1"/>
              </p:cNvSpPr>
              <p:nvPr/>
            </p:nvSpPr>
            <p:spPr bwMode="auto">
              <a:xfrm>
                <a:off x="3122661" y="3297554"/>
                <a:ext cx="1368152" cy="559523"/>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2C2A958F-5400-42B2-BD9A-25D9EA2BFA71}"/>
                  </a:ext>
                </a:extLst>
              </p:cNvPr>
              <p:cNvSpPr txBox="1">
                <a:spLocks/>
              </p:cNvSpPr>
              <p:nvPr/>
            </p:nvSpPr>
            <p:spPr bwMode="auto">
              <a:xfrm>
                <a:off x="4794784" y="3297554"/>
                <a:ext cx="3655578" cy="559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i="1" kern="0">
                          <a:solidFill>
                            <a:srgbClr val="000000"/>
                          </a:solidFill>
                          <a:latin typeface="Cambria Math" panose="02040503050406030204" pitchFamily="18" charset="0"/>
                          <a:cs typeface="Times New Roman" panose="02020603050405020304" pitchFamily="18" charset="0"/>
                        </a:rPr>
                        <m:t>0,0159 −0,014</m:t>
                      </m:r>
                      <m:r>
                        <a:rPr lang="en-US" sz="2700" b="0" i="1" kern="0" smtClean="0">
                          <a:solidFill>
                            <a:srgbClr val="000000"/>
                          </a:solidFill>
                          <a:latin typeface="Cambria Math" panose="02040503050406030204" pitchFamily="18" charset="0"/>
                          <a:cs typeface="Times New Roman" panose="02020603050405020304" pitchFamily="18" charset="0"/>
                        </a:rPr>
                        <m:t>=</m:t>
                      </m:r>
                    </m:oMath>
                  </m:oMathPara>
                </a14:m>
                <a:endParaRPr lang="en-US" sz="2700" b="0" i="1" kern="0" dirty="0">
                  <a:solidFill>
                    <a:srgbClr val="000000"/>
                  </a:solidFill>
                  <a:latin typeface="Cambria Math" panose="02040503050406030204" pitchFamily="18" charset="0"/>
                  <a:cs typeface="Times New Roman" panose="02020603050405020304" pitchFamily="18" charset="0"/>
                </a:endParaRPr>
              </a:p>
            </p:txBody>
          </p:sp>
        </mc:Choice>
        <mc:Fallback xmlns="">
          <p:sp>
            <p:nvSpPr>
              <p:cNvPr id="25" name="Content Placeholder 2">
                <a:extLst>
                  <a:ext uri="{FF2B5EF4-FFF2-40B4-BE49-F238E27FC236}">
                    <a16:creationId xmlns:a16="http://schemas.microsoft.com/office/drawing/2014/main" id="{2C2A958F-5400-42B2-BD9A-25D9EA2BFA71}"/>
                  </a:ext>
                </a:extLst>
              </p:cNvPr>
              <p:cNvSpPr txBox="1">
                <a:spLocks noRot="1" noChangeAspect="1" noMove="1" noResize="1" noEditPoints="1" noAdjustHandles="1" noChangeArrowheads="1" noChangeShapeType="1" noTextEdit="1"/>
              </p:cNvSpPr>
              <p:nvPr/>
            </p:nvSpPr>
            <p:spPr bwMode="auto">
              <a:xfrm>
                <a:off x="4794784" y="3297554"/>
                <a:ext cx="3655578" cy="559523"/>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5EE6277-61E9-4D89-97B3-0EB59CC9B277}"/>
                  </a:ext>
                </a:extLst>
              </p:cNvPr>
              <p:cNvSpPr txBox="1">
                <a:spLocks/>
              </p:cNvSpPr>
              <p:nvPr/>
            </p:nvSpPr>
            <p:spPr bwMode="auto">
              <a:xfrm>
                <a:off x="7524328" y="3297554"/>
                <a:ext cx="1368152" cy="559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i="1" kern="0" smtClean="0">
                          <a:solidFill>
                            <a:srgbClr val="000000"/>
                          </a:solidFill>
                          <a:latin typeface="Cambria Math" panose="02040503050406030204" pitchFamily="18" charset="0"/>
                          <a:cs typeface="Times New Roman" panose="02020603050405020304" pitchFamily="18" charset="0"/>
                        </a:rPr>
                        <m:t>0</m:t>
                      </m:r>
                      <m:r>
                        <a:rPr lang="en-US" sz="2700" b="0" i="1" kern="0" smtClean="0">
                          <a:solidFill>
                            <a:srgbClr val="000000"/>
                          </a:solidFill>
                          <a:latin typeface="Cambria Math" panose="02040503050406030204" pitchFamily="18" charset="0"/>
                          <a:cs typeface="Times New Roman" panose="02020603050405020304" pitchFamily="18" charset="0"/>
                        </a:rPr>
                        <m:t>,0019</m:t>
                      </m:r>
                    </m:oMath>
                  </m:oMathPara>
                </a14:m>
                <a:endParaRPr lang="en-US" sz="2700" b="0" i="1" kern="0" dirty="0">
                  <a:solidFill>
                    <a:srgbClr val="000000"/>
                  </a:solidFill>
                  <a:latin typeface="Cambria Math" panose="02040503050406030204" pitchFamily="18" charset="0"/>
                  <a:cs typeface="Times New Roman" panose="02020603050405020304" pitchFamily="18" charset="0"/>
                </a:endParaRPr>
              </a:p>
            </p:txBody>
          </p:sp>
        </mc:Choice>
        <mc:Fallback xmlns="">
          <p:sp>
            <p:nvSpPr>
              <p:cNvPr id="26" name="Content Placeholder 2">
                <a:extLst>
                  <a:ext uri="{FF2B5EF4-FFF2-40B4-BE49-F238E27FC236}">
                    <a16:creationId xmlns:a16="http://schemas.microsoft.com/office/drawing/2014/main" id="{E5EE6277-61E9-4D89-97B3-0EB59CC9B277}"/>
                  </a:ext>
                </a:extLst>
              </p:cNvPr>
              <p:cNvSpPr txBox="1">
                <a:spLocks noRot="1" noChangeAspect="1" noMove="1" noResize="1" noEditPoints="1" noAdjustHandles="1" noChangeArrowheads="1" noChangeShapeType="1" noTextEdit="1"/>
              </p:cNvSpPr>
              <p:nvPr/>
            </p:nvSpPr>
            <p:spPr bwMode="auto">
              <a:xfrm>
                <a:off x="7524328" y="3297554"/>
                <a:ext cx="1368152" cy="559523"/>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BDD5E51-5FE2-4B42-98A6-CC5181BF35E7}"/>
                  </a:ext>
                </a:extLst>
              </p:cNvPr>
              <p:cNvSpPr txBox="1">
                <a:spLocks/>
              </p:cNvSpPr>
              <p:nvPr/>
            </p:nvSpPr>
            <p:spPr bwMode="auto">
              <a:xfrm>
                <a:off x="3464397" y="4553633"/>
                <a:ext cx="2406650" cy="492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420,31579895</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BBDD5E51-5FE2-4B42-98A6-CC5181BF35E7}"/>
                  </a:ext>
                </a:extLst>
              </p:cNvPr>
              <p:cNvSpPr txBox="1">
                <a:spLocks noRot="1" noChangeAspect="1" noMove="1" noResize="1" noEditPoints="1" noAdjustHandles="1" noChangeArrowheads="1" noChangeShapeType="1" noTextEdit="1"/>
              </p:cNvSpPr>
              <p:nvPr/>
            </p:nvSpPr>
            <p:spPr bwMode="auto">
              <a:xfrm>
                <a:off x="3464397" y="4553633"/>
                <a:ext cx="2406650" cy="492034"/>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AC9612A1-4E1F-4448-B013-BF28E9504025}"/>
              </a:ext>
            </a:extLst>
          </p:cNvPr>
          <p:cNvCxnSpPr>
            <a:cxnSpLocks/>
          </p:cNvCxnSpPr>
          <p:nvPr/>
        </p:nvCxnSpPr>
        <p:spPr>
          <a:xfrm>
            <a:off x="4059491" y="3297554"/>
            <a:ext cx="1" cy="559523"/>
          </a:xfrm>
          <a:prstGeom prst="line">
            <a:avLst/>
          </a:prstGeom>
          <a:ln w="38100">
            <a:solidFill>
              <a:srgbClr val="003300"/>
            </a:solidFill>
            <a:prstDash val="sysDot"/>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A1DCFA7-D991-427C-9E6C-E70A7AAF081F}"/>
              </a:ext>
            </a:extLst>
          </p:cNvPr>
          <p:cNvCxnSpPr>
            <a:cxnSpLocks/>
          </p:cNvCxnSpPr>
          <p:nvPr/>
        </p:nvCxnSpPr>
        <p:spPr>
          <a:xfrm>
            <a:off x="8471204" y="3297554"/>
            <a:ext cx="1" cy="559523"/>
          </a:xfrm>
          <a:prstGeom prst="line">
            <a:avLst/>
          </a:prstGeom>
          <a:ln w="38100">
            <a:solidFill>
              <a:srgbClr val="003300"/>
            </a:solidFill>
            <a:prstDash val="sysDot"/>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BFD6AE6-2BBE-41E8-ADB9-96B83C659D13}"/>
              </a:ext>
            </a:extLst>
          </p:cNvPr>
          <p:cNvSpPr/>
          <p:nvPr/>
        </p:nvSpPr>
        <p:spPr>
          <a:xfrm>
            <a:off x="3482649" y="3309708"/>
            <a:ext cx="547299" cy="54414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4" name="Rectangle 13">
            <a:extLst>
              <a:ext uri="{FF2B5EF4-FFF2-40B4-BE49-F238E27FC236}">
                <a16:creationId xmlns:a16="http://schemas.microsoft.com/office/drawing/2014/main" id="{8C0BCD9A-63B7-406C-A10C-D9C98CC1D937}"/>
              </a:ext>
            </a:extLst>
          </p:cNvPr>
          <p:cNvSpPr/>
          <p:nvPr/>
        </p:nvSpPr>
        <p:spPr>
          <a:xfrm>
            <a:off x="8244409" y="3297554"/>
            <a:ext cx="205954" cy="54414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6" name="Rectangle 15">
            <a:extLst>
              <a:ext uri="{FF2B5EF4-FFF2-40B4-BE49-F238E27FC236}">
                <a16:creationId xmlns:a16="http://schemas.microsoft.com/office/drawing/2014/main" id="{009596B2-95D8-418F-BEB7-F9C7B99DCD2C}"/>
              </a:ext>
            </a:extLst>
          </p:cNvPr>
          <p:cNvSpPr/>
          <p:nvPr/>
        </p:nvSpPr>
        <p:spPr>
          <a:xfrm>
            <a:off x="2310782" y="4345291"/>
            <a:ext cx="611815" cy="408288"/>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1" name="Rectangle 30">
            <a:extLst>
              <a:ext uri="{FF2B5EF4-FFF2-40B4-BE49-F238E27FC236}">
                <a16:creationId xmlns:a16="http://schemas.microsoft.com/office/drawing/2014/main" id="{C6EE02C8-646B-4402-9909-E8245E6C3464}"/>
              </a:ext>
            </a:extLst>
          </p:cNvPr>
          <p:cNvSpPr/>
          <p:nvPr/>
        </p:nvSpPr>
        <p:spPr>
          <a:xfrm>
            <a:off x="2716644" y="4852518"/>
            <a:ext cx="205954" cy="408288"/>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9203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par>
                                <p:cTn id="40" presetID="22" presetClass="entr" presetSubtype="1"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39" grpId="0" animBg="1"/>
      <p:bldP spid="3" grpId="0"/>
      <p:bldP spid="19" grpId="0"/>
      <p:bldP spid="21" grpId="0"/>
      <p:bldP spid="24" grpId="0"/>
      <p:bldP spid="25" grpId="0"/>
      <p:bldP spid="26" grpId="0"/>
      <p:bldP spid="4" grpId="0"/>
      <p:bldP spid="12" grpId="0" animBg="1"/>
      <p:bldP spid="14" grpId="0" animBg="1"/>
      <p:bldP spid="16"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2342622" y="5177404"/>
            <a:ext cx="1054108" cy="41971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4" name="Rectangle 93"/>
          <p:cNvSpPr/>
          <p:nvPr/>
        </p:nvSpPr>
        <p:spPr>
          <a:xfrm>
            <a:off x="1575861" y="953312"/>
            <a:ext cx="1054108" cy="41971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25" name="Rectangle 1024"/>
          <p:cNvSpPr/>
          <p:nvPr/>
        </p:nvSpPr>
        <p:spPr>
          <a:xfrm>
            <a:off x="652551" y="4630624"/>
            <a:ext cx="271064" cy="41971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bwMode="auto">
          <a:xfrm>
            <a:off x="620467" y="4579224"/>
            <a:ext cx="3659209" cy="4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8 </a:t>
            </a:r>
            <a:r>
              <a:rPr lang="en-US" sz="2700" kern="0" dirty="0" err="1">
                <a:solidFill>
                  <a:srgbClr val="000000"/>
                </a:solidFill>
                <a:latin typeface="Times New Roman" panose="02020603050405020304" pitchFamily="18" charset="0"/>
                <a:cs typeface="Times New Roman" panose="02020603050405020304" pitchFamily="18" charset="0"/>
              </a:rPr>
              <a:t>joueuses</a:t>
            </a:r>
            <a:r>
              <a:rPr lang="en-US" sz="2700" kern="0" dirty="0">
                <a:solidFill>
                  <a:srgbClr val="000000"/>
                </a:solidFill>
                <a:latin typeface="Times New Roman" panose="02020603050405020304" pitchFamily="18" charset="0"/>
                <a:cs typeface="Times New Roman" panose="02020603050405020304" pitchFamily="18" charset="0"/>
              </a:rPr>
              <a:t> de volleyball</a:t>
            </a:r>
            <a:endParaRPr lang="en-US" sz="2700" kern="0" dirty="0">
              <a:solidFill>
                <a:srgbClr val="000000"/>
              </a:solidFill>
            </a:endParaRPr>
          </a:p>
        </p:txBody>
      </p:sp>
      <p:sp>
        <p:nvSpPr>
          <p:cNvPr id="2" name="Title 1"/>
          <p:cNvSpPr>
            <a:spLocks noGrp="1"/>
          </p:cNvSpPr>
          <p:nvPr>
            <p:ph type="title"/>
          </p:nvPr>
        </p:nvSpPr>
        <p:spPr>
          <a:xfrm>
            <a:off x="990600" y="457200"/>
            <a:ext cx="7162800" cy="585427"/>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Compter</a:t>
            </a:r>
            <a:r>
              <a:rPr lang="en-US" dirty="0">
                <a:solidFill>
                  <a:srgbClr val="003300"/>
                </a:solidFill>
                <a:latin typeface="Times New Roman" panose="02020603050405020304" pitchFamily="18" charset="0"/>
                <a:cs typeface="Times New Roman" panose="02020603050405020304" pitchFamily="18" charset="0"/>
              </a:rPr>
              <a:t> versus </a:t>
            </a:r>
            <a:r>
              <a:rPr lang="en-US" dirty="0" err="1">
                <a:solidFill>
                  <a:srgbClr val="003300"/>
                </a:solidFill>
                <a:latin typeface="Times New Roman" panose="02020603050405020304" pitchFamily="18" charset="0"/>
                <a:cs typeface="Times New Roman" panose="02020603050405020304" pitchFamily="18" charset="0"/>
              </a:rPr>
              <a:t>mesurer</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5" y="907507"/>
            <a:ext cx="8604448" cy="1057105"/>
          </a:xfrm>
        </p:spPr>
        <p:txBody>
          <a:bodyPr/>
          <a:lstStyle/>
          <a:p>
            <a:pPr marL="0" indent="0">
              <a:buNone/>
            </a:pPr>
            <a:r>
              <a:rPr lang="en-US" sz="2700" dirty="0" err="1">
                <a:solidFill>
                  <a:srgbClr val="000000"/>
                </a:solidFill>
                <a:latin typeface="Times New Roman" panose="02020603050405020304" pitchFamily="18" charset="0"/>
                <a:cs typeface="Times New Roman" panose="02020603050405020304" pitchFamily="18" charset="0"/>
              </a:rPr>
              <a:t>Lorsqu’on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compte</a:t>
            </a:r>
            <a:r>
              <a:rPr lang="en-US" sz="2700" dirty="0">
                <a:solidFill>
                  <a:srgbClr val="000000"/>
                </a:solidFill>
                <a:latin typeface="Times New Roman" panose="02020603050405020304" pitchFamily="18" charset="0"/>
                <a:cs typeface="Times New Roman" panose="02020603050405020304" pitchFamily="18" charset="0"/>
              </a:rPr>
              <a:t> un </a:t>
            </a:r>
            <a:r>
              <a:rPr lang="en-US" sz="2700" dirty="0" err="1">
                <a:solidFill>
                  <a:srgbClr val="000000"/>
                </a:solidFill>
                <a:latin typeface="Times New Roman" panose="02020603050405020304" pitchFamily="18" charset="0"/>
                <a:cs typeface="Times New Roman" panose="02020603050405020304" pitchFamily="18" charset="0"/>
              </a:rPr>
              <a:t>nombre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d’objets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individuels</a:t>
            </a:r>
            <a:r>
              <a:rPr lang="en-US" sz="2700" dirty="0">
                <a:solidFill>
                  <a:srgbClr val="000000"/>
                </a:solidFill>
                <a:latin typeface="Times New Roman" panose="02020603050405020304" pitchFamily="18" charset="0"/>
                <a:cs typeface="Times New Roman" panose="02020603050405020304" pitchFamily="18" charset="0"/>
              </a:rPr>
              <a:t>, on </a:t>
            </a:r>
            <a:r>
              <a:rPr lang="en-US" sz="2700" dirty="0" err="1">
                <a:solidFill>
                  <a:srgbClr val="000000"/>
                </a:solidFill>
                <a:latin typeface="Times New Roman" panose="02020603050405020304" pitchFamily="18" charset="0"/>
                <a:cs typeface="Times New Roman" panose="02020603050405020304" pitchFamily="18" charset="0"/>
              </a:rPr>
              <a:t>peut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bien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sûr</a:t>
            </a:r>
            <a:r>
              <a:rPr lang="en-US" sz="2700" dirty="0">
                <a:solidFill>
                  <a:srgbClr val="000000"/>
                </a:solidFill>
                <a:latin typeface="Times New Roman" panose="02020603050405020304" pitchFamily="18" charset="0"/>
                <a:cs typeface="Times New Roman" panose="02020603050405020304" pitchFamily="18" charset="0"/>
              </a:rPr>
              <a:t>, arriver à un total </a:t>
            </a:r>
            <a:r>
              <a:rPr lang="en-US" sz="2700" dirty="0" err="1">
                <a:solidFill>
                  <a:srgbClr val="000000"/>
                </a:solidFill>
                <a:latin typeface="Times New Roman" panose="02020603050405020304" pitchFamily="18" charset="0"/>
                <a:cs typeface="Times New Roman" panose="02020603050405020304" pitchFamily="18" charset="0"/>
              </a:rPr>
              <a:t>bien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défini</a:t>
            </a:r>
            <a:r>
              <a:rPr lang="en-US" sz="2700" dirty="0">
                <a:solidFill>
                  <a:srgbClr val="000000"/>
                </a:solidFill>
                <a:latin typeface="Times New Roman" panose="02020603050405020304" pitchFamily="18" charset="0"/>
                <a:cs typeface="Times New Roman" panose="02020603050405020304" pitchFamily="18" charset="0"/>
              </a:rPr>
              <a:t>.</a:t>
            </a:r>
            <a:endParaRPr lang="en-US" sz="2700" dirty="0">
              <a:solidFill>
                <a:srgbClr val="000000"/>
              </a:solidFill>
            </a:endParaRPr>
          </a:p>
        </p:txBody>
      </p:sp>
      <p:pic>
        <p:nvPicPr>
          <p:cNvPr id="1028" name="Picture 4" descr="https://upload.wikimedia.org/wikipedia/commons/thumb/f/f8/Triple_block_%28Serbia_vs_China%2C_Grand_Prix_2017%29.jpg/1024px-Triple_block_%28Serbia_vs_China%2C_Grand_Prix_201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85" y="1964612"/>
            <a:ext cx="3914775" cy="2614613"/>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bwMode="auto">
          <a:xfrm>
            <a:off x="-26063" y="1833534"/>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1</a:t>
            </a:r>
            <a:endParaRPr lang="en-US" kern="0" dirty="0">
              <a:solidFill>
                <a:srgbClr val="000000"/>
              </a:solidFill>
            </a:endParaRPr>
          </a:p>
        </p:txBody>
      </p:sp>
      <p:sp>
        <p:nvSpPr>
          <p:cNvPr id="20" name="Content Placeholder 2"/>
          <p:cNvSpPr txBox="1">
            <a:spLocks/>
          </p:cNvSpPr>
          <p:nvPr/>
        </p:nvSpPr>
        <p:spPr bwMode="auto">
          <a:xfrm>
            <a:off x="-26063" y="2393731"/>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2</a:t>
            </a:r>
            <a:endParaRPr lang="en-US" kern="0" dirty="0">
              <a:solidFill>
                <a:srgbClr val="000000"/>
              </a:solidFill>
            </a:endParaRPr>
          </a:p>
        </p:txBody>
      </p:sp>
      <p:sp>
        <p:nvSpPr>
          <p:cNvPr id="21" name="Content Placeholder 2"/>
          <p:cNvSpPr txBox="1">
            <a:spLocks/>
          </p:cNvSpPr>
          <p:nvPr/>
        </p:nvSpPr>
        <p:spPr bwMode="auto">
          <a:xfrm>
            <a:off x="-26063" y="2953928"/>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3</a:t>
            </a:r>
            <a:endParaRPr lang="en-US" kern="0" dirty="0">
              <a:solidFill>
                <a:srgbClr val="000000"/>
              </a:solidFill>
            </a:endParaRPr>
          </a:p>
        </p:txBody>
      </p:sp>
      <p:sp>
        <p:nvSpPr>
          <p:cNvPr id="22" name="Content Placeholder 2"/>
          <p:cNvSpPr txBox="1">
            <a:spLocks/>
          </p:cNvSpPr>
          <p:nvPr/>
        </p:nvSpPr>
        <p:spPr bwMode="auto">
          <a:xfrm>
            <a:off x="-26063" y="3514125"/>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4</a:t>
            </a:r>
          </a:p>
        </p:txBody>
      </p:sp>
      <p:sp>
        <p:nvSpPr>
          <p:cNvPr id="23" name="Content Placeholder 2"/>
          <p:cNvSpPr txBox="1">
            <a:spLocks/>
          </p:cNvSpPr>
          <p:nvPr/>
        </p:nvSpPr>
        <p:spPr bwMode="auto">
          <a:xfrm>
            <a:off x="-26063" y="4074322"/>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5</a:t>
            </a:r>
            <a:endParaRPr lang="en-US" kern="0" dirty="0">
              <a:solidFill>
                <a:srgbClr val="000000"/>
              </a:solidFill>
            </a:endParaRPr>
          </a:p>
        </p:txBody>
      </p:sp>
      <p:sp>
        <p:nvSpPr>
          <p:cNvPr id="24" name="Content Placeholder 2"/>
          <p:cNvSpPr txBox="1">
            <a:spLocks/>
          </p:cNvSpPr>
          <p:nvPr/>
        </p:nvSpPr>
        <p:spPr bwMode="auto">
          <a:xfrm>
            <a:off x="4512049" y="1957961"/>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6</a:t>
            </a:r>
            <a:endParaRPr lang="en-US" kern="0" dirty="0">
              <a:solidFill>
                <a:srgbClr val="000000"/>
              </a:solidFill>
            </a:endParaRPr>
          </a:p>
        </p:txBody>
      </p:sp>
      <p:sp>
        <p:nvSpPr>
          <p:cNvPr id="25" name="Content Placeholder 2"/>
          <p:cNvSpPr txBox="1">
            <a:spLocks/>
          </p:cNvSpPr>
          <p:nvPr/>
        </p:nvSpPr>
        <p:spPr bwMode="auto">
          <a:xfrm>
            <a:off x="4512064" y="2518157"/>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7</a:t>
            </a:r>
            <a:endParaRPr lang="en-US" kern="0" dirty="0">
              <a:solidFill>
                <a:srgbClr val="000000"/>
              </a:solidFill>
            </a:endParaRPr>
          </a:p>
        </p:txBody>
      </p:sp>
      <p:sp>
        <p:nvSpPr>
          <p:cNvPr id="26" name="Content Placeholder 2"/>
          <p:cNvSpPr txBox="1">
            <a:spLocks/>
          </p:cNvSpPr>
          <p:nvPr/>
        </p:nvSpPr>
        <p:spPr bwMode="auto">
          <a:xfrm>
            <a:off x="4512049" y="3096199"/>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8</a:t>
            </a:r>
            <a:endParaRPr lang="en-US" kern="0" dirty="0">
              <a:solidFill>
                <a:srgbClr val="000000"/>
              </a:solidFill>
            </a:endParaRPr>
          </a:p>
        </p:txBody>
      </p:sp>
      <p:cxnSp>
        <p:nvCxnSpPr>
          <p:cNvPr id="18" name="Straight Arrow Connector 17"/>
          <p:cNvCxnSpPr>
            <a:stCxn id="19" idx="3"/>
          </p:cNvCxnSpPr>
          <p:nvPr/>
        </p:nvCxnSpPr>
        <p:spPr>
          <a:xfrm>
            <a:off x="441481" y="2122555"/>
            <a:ext cx="693204" cy="571323"/>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0" idx="3"/>
          </p:cNvCxnSpPr>
          <p:nvPr/>
        </p:nvCxnSpPr>
        <p:spPr>
          <a:xfrm>
            <a:off x="441481" y="2682752"/>
            <a:ext cx="900100" cy="560197"/>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1" idx="3"/>
          </p:cNvCxnSpPr>
          <p:nvPr/>
        </p:nvCxnSpPr>
        <p:spPr>
          <a:xfrm>
            <a:off x="441481" y="3242949"/>
            <a:ext cx="1134380" cy="560196"/>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2" idx="3"/>
          </p:cNvCxnSpPr>
          <p:nvPr/>
        </p:nvCxnSpPr>
        <p:spPr>
          <a:xfrm>
            <a:off x="441481" y="3803146"/>
            <a:ext cx="1620180" cy="271176"/>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3" idx="3"/>
          </p:cNvCxnSpPr>
          <p:nvPr/>
        </p:nvCxnSpPr>
        <p:spPr>
          <a:xfrm flipV="1">
            <a:off x="441481" y="4235929"/>
            <a:ext cx="2340260" cy="127414"/>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6" idx="1"/>
          </p:cNvCxnSpPr>
          <p:nvPr/>
        </p:nvCxnSpPr>
        <p:spPr>
          <a:xfrm flipH="1" flipV="1">
            <a:off x="3789853" y="3271918"/>
            <a:ext cx="722196" cy="113302"/>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5" idx="1"/>
          </p:cNvCxnSpPr>
          <p:nvPr/>
        </p:nvCxnSpPr>
        <p:spPr>
          <a:xfrm flipH="1">
            <a:off x="4005877" y="2807178"/>
            <a:ext cx="506187" cy="0"/>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24" idx="1"/>
          </p:cNvCxnSpPr>
          <p:nvPr/>
        </p:nvCxnSpPr>
        <p:spPr>
          <a:xfrm flipH="1">
            <a:off x="3141781" y="2246982"/>
            <a:ext cx="1370268" cy="146749"/>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pic>
        <p:nvPicPr>
          <p:cNvPr id="1032" name="Picture 8" descr="https://upload.wikimedia.org/wikipedia/commons/thumb/9/91/Malus-Cox-Pomona.jpg/800px-Malus-Cox-Pomo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000" y="1964612"/>
            <a:ext cx="2638426" cy="2614613"/>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70" name="Rectangle 69"/>
          <p:cNvSpPr/>
          <p:nvPr/>
        </p:nvSpPr>
        <p:spPr>
          <a:xfrm>
            <a:off x="5465594" y="4613412"/>
            <a:ext cx="271064" cy="41971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1" name="Content Placeholder 2"/>
          <p:cNvSpPr txBox="1">
            <a:spLocks/>
          </p:cNvSpPr>
          <p:nvPr/>
        </p:nvSpPr>
        <p:spPr bwMode="auto">
          <a:xfrm>
            <a:off x="7873505" y="1811795"/>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1</a:t>
            </a:r>
            <a:endParaRPr lang="en-US" kern="0" dirty="0">
              <a:solidFill>
                <a:srgbClr val="000000"/>
              </a:solidFill>
            </a:endParaRPr>
          </a:p>
        </p:txBody>
      </p:sp>
      <p:sp>
        <p:nvSpPr>
          <p:cNvPr id="72" name="Content Placeholder 2"/>
          <p:cNvSpPr txBox="1">
            <a:spLocks/>
          </p:cNvSpPr>
          <p:nvPr/>
        </p:nvSpPr>
        <p:spPr bwMode="auto">
          <a:xfrm>
            <a:off x="7873505" y="2371992"/>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2</a:t>
            </a:r>
            <a:endParaRPr lang="en-US" kern="0" dirty="0">
              <a:solidFill>
                <a:srgbClr val="000000"/>
              </a:solidFill>
            </a:endParaRPr>
          </a:p>
        </p:txBody>
      </p:sp>
      <p:sp>
        <p:nvSpPr>
          <p:cNvPr id="73" name="Content Placeholder 2"/>
          <p:cNvSpPr txBox="1">
            <a:spLocks/>
          </p:cNvSpPr>
          <p:nvPr/>
        </p:nvSpPr>
        <p:spPr bwMode="auto">
          <a:xfrm>
            <a:off x="7873505" y="2932189"/>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3</a:t>
            </a:r>
            <a:endParaRPr lang="en-US" kern="0" dirty="0">
              <a:solidFill>
                <a:srgbClr val="000000"/>
              </a:solidFill>
            </a:endParaRPr>
          </a:p>
        </p:txBody>
      </p:sp>
      <p:cxnSp>
        <p:nvCxnSpPr>
          <p:cNvPr id="76" name="Straight Arrow Connector 75"/>
          <p:cNvCxnSpPr>
            <a:stCxn id="71" idx="1"/>
          </p:cNvCxnSpPr>
          <p:nvPr/>
        </p:nvCxnSpPr>
        <p:spPr>
          <a:xfrm flipH="1">
            <a:off x="5857281" y="2100816"/>
            <a:ext cx="2016224" cy="706361"/>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2" idx="1"/>
          </p:cNvCxnSpPr>
          <p:nvPr/>
        </p:nvCxnSpPr>
        <p:spPr>
          <a:xfrm flipH="1">
            <a:off x="6865393" y="2661013"/>
            <a:ext cx="1008112" cy="849217"/>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3" idx="1"/>
          </p:cNvCxnSpPr>
          <p:nvPr/>
        </p:nvCxnSpPr>
        <p:spPr>
          <a:xfrm flipH="1">
            <a:off x="6073305" y="3221210"/>
            <a:ext cx="1800200" cy="1014719"/>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sp>
        <p:nvSpPr>
          <p:cNvPr id="87" name="Content Placeholder 2"/>
          <p:cNvSpPr txBox="1">
            <a:spLocks/>
          </p:cNvSpPr>
          <p:nvPr/>
        </p:nvSpPr>
        <p:spPr bwMode="auto">
          <a:xfrm>
            <a:off x="5465594" y="4557485"/>
            <a:ext cx="1625237" cy="4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3 pommes</a:t>
            </a:r>
            <a:endParaRPr lang="en-US" sz="2700" kern="0" dirty="0">
              <a:solidFill>
                <a:srgbClr val="000000"/>
              </a:solidFill>
            </a:endParaRPr>
          </a:p>
        </p:txBody>
      </p:sp>
      <p:sp>
        <p:nvSpPr>
          <p:cNvPr id="93" name="Content Placeholder 2"/>
          <p:cNvSpPr txBox="1">
            <a:spLocks/>
          </p:cNvSpPr>
          <p:nvPr/>
        </p:nvSpPr>
        <p:spPr bwMode="auto">
          <a:xfrm>
            <a:off x="0" y="5132812"/>
            <a:ext cx="9199967"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lorsqu’on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propri</a:t>
            </a:r>
            <a:r>
              <a:rPr lang="en-US" sz="2800" kern="0" dirty="0" err="1">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t</a:t>
            </a:r>
            <a:r>
              <a:rPr lang="en-US" sz="2800" kern="0" dirty="0" err="1">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substance </a:t>
            </a:r>
            <a:r>
              <a:rPr lang="en-US" sz="2700" kern="0" dirty="0" err="1">
                <a:solidFill>
                  <a:srgbClr val="000000"/>
                </a:solidFill>
                <a:latin typeface="Times New Roman" panose="02020603050405020304" pitchFamily="18" charset="0"/>
                <a:cs typeface="Times New Roman" panose="02020603050405020304" pitchFamily="18" charset="0"/>
              </a:rPr>
              <a:t>comme</a:t>
            </a:r>
            <a:r>
              <a:rPr lang="en-US" sz="2700" kern="0" dirty="0">
                <a:solidFill>
                  <a:srgbClr val="000000"/>
                </a:solidFill>
                <a:latin typeface="Times New Roman" panose="02020603050405020304" pitchFamily="18" charset="0"/>
                <a:cs typeface="Times New Roman" panose="02020603050405020304" pitchFamily="18" charset="0"/>
              </a:rPr>
              <a:t> la masse, le volume,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le temps,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a:t>
            </a:r>
            <a:r>
              <a:rPr lang="en-US" sz="2700" kern="0" dirty="0" err="1">
                <a:solidFill>
                  <a:srgbClr val="000000"/>
                </a:solidFill>
                <a:latin typeface="Times New Roman" panose="02020603050405020304" pitchFamily="18" charset="0"/>
                <a:cs typeface="Times New Roman" panose="02020603050405020304" pitchFamily="18" charset="0"/>
              </a:rPr>
              <a:t>toujours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incertitude </a:t>
            </a:r>
            <a:r>
              <a:rPr lang="en-US" sz="2700" kern="0" dirty="0" err="1">
                <a:solidFill>
                  <a:srgbClr val="000000"/>
                </a:solidFill>
                <a:latin typeface="Times New Roman" panose="02020603050405020304" pitchFamily="18" charset="0"/>
                <a:cs typeface="Times New Roman" panose="02020603050405020304" pitchFamily="18" charset="0"/>
              </a:rPr>
              <a:t>associ</a:t>
            </a:r>
            <a:r>
              <a:rPr lang="en-US" sz="2800" kern="0" dirty="0" err="1">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e</a:t>
            </a:r>
            <a:r>
              <a:rPr lang="en-US" sz="2700" kern="0" dirty="0">
                <a:solidFill>
                  <a:srgbClr val="000000"/>
                </a:solidFill>
                <a:latin typeface="Times New Roman" panose="02020603050405020304" pitchFamily="18" charset="0"/>
                <a:cs typeface="Times New Roman" panose="02020603050405020304" pitchFamily="18" charset="0"/>
              </a:rPr>
              <a:t> avec les </a:t>
            </a:r>
            <a:r>
              <a:rPr lang="en-US" sz="2700" kern="0" dirty="0" err="1">
                <a:solidFill>
                  <a:srgbClr val="000000"/>
                </a:solidFill>
                <a:latin typeface="Times New Roman" panose="02020603050405020304" pitchFamily="18" charset="0"/>
                <a:cs typeface="Times New Roman" panose="02020603050405020304" pitchFamily="18" charset="0"/>
              </a:rPr>
              <a:t>mesures</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impossible de savoir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100% </a:t>
            </a:r>
            <a:r>
              <a:rPr lang="en-US" sz="2700" kern="0" dirty="0" err="1">
                <a:solidFill>
                  <a:srgbClr val="000000"/>
                </a:solidFill>
                <a:latin typeface="Times New Roman" panose="02020603050405020304" pitchFamily="18" charset="0"/>
                <a:cs typeface="Times New Roman" panose="02020603050405020304" pitchFamily="18" charset="0"/>
              </a:rPr>
              <a:t>précise</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Tree>
    <p:extLst>
      <p:ext uri="{BB962C8B-B14F-4D97-AF65-F5344CB8AC3E}">
        <p14:creationId xmlns:p14="http://schemas.microsoft.com/office/powerpoint/2010/main" val="4114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3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30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4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40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50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ppt_x"/>
                                          </p:val>
                                        </p:tav>
                                        <p:tav tm="100000">
                                          <p:val>
                                            <p:strVal val="#ppt_x"/>
                                          </p:val>
                                        </p:tav>
                                      </p:tavLst>
                                    </p:anim>
                                    <p:anim calcmode="lin" valueType="num">
                                      <p:cBhvr additive="base">
                                        <p:cTn id="68" dur="500" fill="hold"/>
                                        <p:tgtEl>
                                          <p:spTgt spid="6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60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60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70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70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025"/>
                                        </p:tgtEl>
                                        <p:attrNameLst>
                                          <p:attrName>style.visibility</p:attrName>
                                        </p:attrNameLst>
                                      </p:cBhvr>
                                      <p:to>
                                        <p:strVal val="visible"/>
                                      </p:to>
                                    </p:set>
                                    <p:anim calcmode="lin" valueType="num">
                                      <p:cBhvr additive="base">
                                        <p:cTn id="89" dur="500" fill="hold"/>
                                        <p:tgtEl>
                                          <p:spTgt spid="1025"/>
                                        </p:tgtEl>
                                        <p:attrNameLst>
                                          <p:attrName>ppt_x</p:attrName>
                                        </p:attrNameLst>
                                      </p:cBhvr>
                                      <p:tavLst>
                                        <p:tav tm="0">
                                          <p:val>
                                            <p:strVal val="#ppt_x"/>
                                          </p:val>
                                        </p:tav>
                                        <p:tav tm="100000">
                                          <p:val>
                                            <p:strVal val="#ppt_x"/>
                                          </p:val>
                                        </p:tav>
                                      </p:tavLst>
                                    </p:anim>
                                    <p:anim calcmode="lin" valueType="num">
                                      <p:cBhvr additive="base">
                                        <p:cTn id="90"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032"/>
                                        </p:tgtEl>
                                        <p:attrNameLst>
                                          <p:attrName>style.visibility</p:attrName>
                                        </p:attrNameLst>
                                      </p:cBhvr>
                                      <p:to>
                                        <p:strVal val="visible"/>
                                      </p:to>
                                    </p:set>
                                    <p:anim calcmode="lin" valueType="num">
                                      <p:cBhvr additive="base">
                                        <p:cTn id="95" dur="500" fill="hold"/>
                                        <p:tgtEl>
                                          <p:spTgt spid="1032"/>
                                        </p:tgtEl>
                                        <p:attrNameLst>
                                          <p:attrName>ppt_x</p:attrName>
                                        </p:attrNameLst>
                                      </p:cBhvr>
                                      <p:tavLst>
                                        <p:tav tm="0">
                                          <p:val>
                                            <p:strVal val="#ppt_x"/>
                                          </p:val>
                                        </p:tav>
                                        <p:tav tm="100000">
                                          <p:val>
                                            <p:strVal val="#ppt_x"/>
                                          </p:val>
                                        </p:tav>
                                      </p:tavLst>
                                    </p:anim>
                                    <p:anim calcmode="lin" valueType="num">
                                      <p:cBhvr additive="base">
                                        <p:cTn id="96" dur="500" fill="hold"/>
                                        <p:tgtEl>
                                          <p:spTgt spid="103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7"/>
                                        </p:tgtEl>
                                        <p:attrNameLst>
                                          <p:attrName>style.visibility</p:attrName>
                                        </p:attrNameLst>
                                      </p:cBhvr>
                                      <p:to>
                                        <p:strVal val="visible"/>
                                      </p:to>
                                    </p:set>
                                    <p:anim calcmode="lin" valueType="num">
                                      <p:cBhvr additive="base">
                                        <p:cTn id="99" dur="500" fill="hold"/>
                                        <p:tgtEl>
                                          <p:spTgt spid="87"/>
                                        </p:tgtEl>
                                        <p:attrNameLst>
                                          <p:attrName>ppt_x</p:attrName>
                                        </p:attrNameLst>
                                      </p:cBhvr>
                                      <p:tavLst>
                                        <p:tav tm="0">
                                          <p:val>
                                            <p:strVal val="#ppt_x"/>
                                          </p:val>
                                        </p:tav>
                                        <p:tav tm="100000">
                                          <p:val>
                                            <p:strVal val="#ppt_x"/>
                                          </p:val>
                                        </p:tav>
                                      </p:tavLst>
                                    </p:anim>
                                    <p:anim calcmode="lin" valueType="num">
                                      <p:cBhvr additive="base">
                                        <p:cTn id="10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500" fill="hold"/>
                                        <p:tgtEl>
                                          <p:spTgt spid="71"/>
                                        </p:tgtEl>
                                        <p:attrNameLst>
                                          <p:attrName>ppt_x</p:attrName>
                                        </p:attrNameLst>
                                      </p:cBhvr>
                                      <p:tavLst>
                                        <p:tav tm="0">
                                          <p:val>
                                            <p:strVal val="#ppt_x"/>
                                          </p:val>
                                        </p:tav>
                                        <p:tav tm="100000">
                                          <p:val>
                                            <p:strVal val="#ppt_x"/>
                                          </p:val>
                                        </p:tav>
                                      </p:tavLst>
                                    </p:anim>
                                    <p:anim calcmode="lin" valueType="num">
                                      <p:cBhvr additive="base">
                                        <p:cTn id="106" dur="500" fill="hold"/>
                                        <p:tgtEl>
                                          <p:spTgt spid="71"/>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additive="base">
                                        <p:cTn id="109" dur="500" fill="hold"/>
                                        <p:tgtEl>
                                          <p:spTgt spid="76"/>
                                        </p:tgtEl>
                                        <p:attrNameLst>
                                          <p:attrName>ppt_x</p:attrName>
                                        </p:attrNameLst>
                                      </p:cBhvr>
                                      <p:tavLst>
                                        <p:tav tm="0">
                                          <p:val>
                                            <p:strVal val="#ppt_x"/>
                                          </p:val>
                                        </p:tav>
                                        <p:tav tm="100000">
                                          <p:val>
                                            <p:strVal val="#ppt_x"/>
                                          </p:val>
                                        </p:tav>
                                      </p:tavLst>
                                    </p:anim>
                                    <p:anim calcmode="lin" valueType="num">
                                      <p:cBhvr additive="base">
                                        <p:cTn id="110" dur="500" fill="hold"/>
                                        <p:tgtEl>
                                          <p:spTgt spid="7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10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500" fill="hold"/>
                                        <p:tgtEl>
                                          <p:spTgt spid="72"/>
                                        </p:tgtEl>
                                        <p:attrNameLst>
                                          <p:attrName>ppt_x</p:attrName>
                                        </p:attrNameLst>
                                      </p:cBhvr>
                                      <p:tavLst>
                                        <p:tav tm="0">
                                          <p:val>
                                            <p:strVal val="#ppt_x"/>
                                          </p:val>
                                        </p:tav>
                                        <p:tav tm="100000">
                                          <p:val>
                                            <p:strVal val="#ppt_x"/>
                                          </p:val>
                                        </p:tav>
                                      </p:tavLst>
                                    </p:anim>
                                    <p:anim calcmode="lin" valueType="num">
                                      <p:cBhvr additive="base">
                                        <p:cTn id="114" dur="500" fill="hold"/>
                                        <p:tgtEl>
                                          <p:spTgt spid="72"/>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100"/>
                                  </p:stCondLst>
                                  <p:childTnLst>
                                    <p:set>
                                      <p:cBhvr>
                                        <p:cTn id="116" dur="1" fill="hold">
                                          <p:stCondLst>
                                            <p:cond delay="0"/>
                                          </p:stCondLst>
                                        </p:cTn>
                                        <p:tgtEl>
                                          <p:spTgt spid="77"/>
                                        </p:tgtEl>
                                        <p:attrNameLst>
                                          <p:attrName>style.visibility</p:attrName>
                                        </p:attrNameLst>
                                      </p:cBhvr>
                                      <p:to>
                                        <p:strVal val="visible"/>
                                      </p:to>
                                    </p:set>
                                    <p:anim calcmode="lin" valueType="num">
                                      <p:cBhvr additive="base">
                                        <p:cTn id="117" dur="500" fill="hold"/>
                                        <p:tgtEl>
                                          <p:spTgt spid="77"/>
                                        </p:tgtEl>
                                        <p:attrNameLst>
                                          <p:attrName>ppt_x</p:attrName>
                                        </p:attrNameLst>
                                      </p:cBhvr>
                                      <p:tavLst>
                                        <p:tav tm="0">
                                          <p:val>
                                            <p:strVal val="#ppt_x"/>
                                          </p:val>
                                        </p:tav>
                                        <p:tav tm="100000">
                                          <p:val>
                                            <p:strVal val="#ppt_x"/>
                                          </p:val>
                                        </p:tav>
                                      </p:tavLst>
                                    </p:anim>
                                    <p:anim calcmode="lin" valueType="num">
                                      <p:cBhvr additive="base">
                                        <p:cTn id="118" dur="500" fill="hold"/>
                                        <p:tgtEl>
                                          <p:spTgt spid="7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200"/>
                                  </p:stCondLst>
                                  <p:childTnLst>
                                    <p:set>
                                      <p:cBhvr>
                                        <p:cTn id="120" dur="1" fill="hold">
                                          <p:stCondLst>
                                            <p:cond delay="0"/>
                                          </p:stCondLst>
                                        </p:cTn>
                                        <p:tgtEl>
                                          <p:spTgt spid="73"/>
                                        </p:tgtEl>
                                        <p:attrNameLst>
                                          <p:attrName>style.visibility</p:attrName>
                                        </p:attrNameLst>
                                      </p:cBhvr>
                                      <p:to>
                                        <p:strVal val="visible"/>
                                      </p:to>
                                    </p:set>
                                    <p:anim calcmode="lin" valueType="num">
                                      <p:cBhvr additive="base">
                                        <p:cTn id="121" dur="500" fill="hold"/>
                                        <p:tgtEl>
                                          <p:spTgt spid="73"/>
                                        </p:tgtEl>
                                        <p:attrNameLst>
                                          <p:attrName>ppt_x</p:attrName>
                                        </p:attrNameLst>
                                      </p:cBhvr>
                                      <p:tavLst>
                                        <p:tav tm="0">
                                          <p:val>
                                            <p:strVal val="#ppt_x"/>
                                          </p:val>
                                        </p:tav>
                                        <p:tav tm="100000">
                                          <p:val>
                                            <p:strVal val="#ppt_x"/>
                                          </p:val>
                                        </p:tav>
                                      </p:tavLst>
                                    </p:anim>
                                    <p:anim calcmode="lin" valueType="num">
                                      <p:cBhvr additive="base">
                                        <p:cTn id="122" dur="500" fill="hold"/>
                                        <p:tgtEl>
                                          <p:spTgt spid="73"/>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200"/>
                                  </p:stCondLst>
                                  <p:childTnLst>
                                    <p:set>
                                      <p:cBhvr>
                                        <p:cTn id="124" dur="1" fill="hold">
                                          <p:stCondLst>
                                            <p:cond delay="0"/>
                                          </p:stCondLst>
                                        </p:cTn>
                                        <p:tgtEl>
                                          <p:spTgt spid="78"/>
                                        </p:tgtEl>
                                        <p:attrNameLst>
                                          <p:attrName>style.visibility</p:attrName>
                                        </p:attrNameLst>
                                      </p:cBhvr>
                                      <p:to>
                                        <p:strVal val="visible"/>
                                      </p:to>
                                    </p:set>
                                    <p:anim calcmode="lin" valueType="num">
                                      <p:cBhvr additive="base">
                                        <p:cTn id="125" dur="500" fill="hold"/>
                                        <p:tgtEl>
                                          <p:spTgt spid="78"/>
                                        </p:tgtEl>
                                        <p:attrNameLst>
                                          <p:attrName>ppt_x</p:attrName>
                                        </p:attrNameLst>
                                      </p:cBhvr>
                                      <p:tavLst>
                                        <p:tav tm="0">
                                          <p:val>
                                            <p:strVal val="#ppt_x"/>
                                          </p:val>
                                        </p:tav>
                                        <p:tav tm="100000">
                                          <p:val>
                                            <p:strVal val="#ppt_x"/>
                                          </p:val>
                                        </p:tav>
                                      </p:tavLst>
                                    </p:anim>
                                    <p:anim calcmode="lin" valueType="num">
                                      <p:cBhvr additive="base">
                                        <p:cTn id="1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additive="base">
                                        <p:cTn id="131" dur="500" fill="hold"/>
                                        <p:tgtEl>
                                          <p:spTgt spid="70"/>
                                        </p:tgtEl>
                                        <p:attrNameLst>
                                          <p:attrName>ppt_x</p:attrName>
                                        </p:attrNameLst>
                                      </p:cBhvr>
                                      <p:tavLst>
                                        <p:tav tm="0">
                                          <p:val>
                                            <p:strVal val="#ppt_x"/>
                                          </p:val>
                                        </p:tav>
                                        <p:tav tm="100000">
                                          <p:val>
                                            <p:strVal val="#ppt_x"/>
                                          </p:val>
                                        </p:tav>
                                      </p:tavLst>
                                    </p:anim>
                                    <p:anim calcmode="lin" valueType="num">
                                      <p:cBhvr additive="base">
                                        <p:cTn id="13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93"/>
                                        </p:tgtEl>
                                        <p:attrNameLst>
                                          <p:attrName>style.visibility</p:attrName>
                                        </p:attrNameLst>
                                      </p:cBhvr>
                                      <p:to>
                                        <p:strVal val="visible"/>
                                      </p:to>
                                    </p:set>
                                    <p:anim calcmode="lin" valueType="num">
                                      <p:cBhvr additive="base">
                                        <p:cTn id="137" dur="500" fill="hold"/>
                                        <p:tgtEl>
                                          <p:spTgt spid="93"/>
                                        </p:tgtEl>
                                        <p:attrNameLst>
                                          <p:attrName>ppt_x</p:attrName>
                                        </p:attrNameLst>
                                      </p:cBhvr>
                                      <p:tavLst>
                                        <p:tav tm="0">
                                          <p:val>
                                            <p:strVal val="#ppt_x"/>
                                          </p:val>
                                        </p:tav>
                                        <p:tav tm="100000">
                                          <p:val>
                                            <p:strVal val="#ppt_x"/>
                                          </p:val>
                                        </p:tav>
                                      </p:tavLst>
                                    </p:anim>
                                    <p:anim calcmode="lin" valueType="num">
                                      <p:cBhvr additive="base">
                                        <p:cTn id="13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95"/>
                                        </p:tgtEl>
                                        <p:attrNameLst>
                                          <p:attrName>style.visibility</p:attrName>
                                        </p:attrNameLst>
                                      </p:cBhvr>
                                      <p:to>
                                        <p:strVal val="visible"/>
                                      </p:to>
                                    </p:set>
                                    <p:anim calcmode="lin" valueType="num">
                                      <p:cBhvr additive="base">
                                        <p:cTn id="143" dur="500" fill="hold"/>
                                        <p:tgtEl>
                                          <p:spTgt spid="95"/>
                                        </p:tgtEl>
                                        <p:attrNameLst>
                                          <p:attrName>ppt_x</p:attrName>
                                        </p:attrNameLst>
                                      </p:cBhvr>
                                      <p:tavLst>
                                        <p:tav tm="0">
                                          <p:val>
                                            <p:strVal val="#ppt_x"/>
                                          </p:val>
                                        </p:tav>
                                        <p:tav tm="100000">
                                          <p:val>
                                            <p:strVal val="#ppt_x"/>
                                          </p:val>
                                        </p:tav>
                                      </p:tavLst>
                                    </p:anim>
                                    <p:anim calcmode="lin" valueType="num">
                                      <p:cBhvr additive="base">
                                        <p:cTn id="14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4" grpId="0" animBg="1"/>
      <p:bldP spid="1025" grpId="0" animBg="1"/>
      <p:bldP spid="6" grpId="0"/>
      <p:bldP spid="19" grpId="0"/>
      <p:bldP spid="20" grpId="0"/>
      <p:bldP spid="21" grpId="0"/>
      <p:bldP spid="22" grpId="0"/>
      <p:bldP spid="23" grpId="0"/>
      <p:bldP spid="24" grpId="0"/>
      <p:bldP spid="25" grpId="0"/>
      <p:bldP spid="26" grpId="0"/>
      <p:bldP spid="70" grpId="0" animBg="1"/>
      <p:bldP spid="71" grpId="0"/>
      <p:bldP spid="72" grpId="0"/>
      <p:bldP spid="73" grpId="0"/>
      <p:bldP spid="87"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936263"/>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Déterminez</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réponses</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opérations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suivantes</a:t>
            </a:r>
            <a:r>
              <a:rPr lang="en-US" dirty="0">
                <a:solidFill>
                  <a:srgbClr val="003300"/>
                </a:solidFill>
                <a:latin typeface="Times New Roman" panose="02020603050405020304" pitchFamily="18" charset="0"/>
                <a:cs typeface="Times New Roman" panose="02020603050405020304" pitchFamily="18" charset="0"/>
              </a:rPr>
              <a:t> avec le bon </a:t>
            </a:r>
            <a:r>
              <a:rPr lang="en-US" dirty="0" err="1">
                <a:solidFill>
                  <a:srgbClr val="003300"/>
                </a:solidFill>
                <a:latin typeface="Times New Roman" panose="02020603050405020304" pitchFamily="18" charset="0"/>
                <a:cs typeface="Times New Roman" panose="02020603050405020304" pitchFamily="18" charset="0"/>
              </a:rPr>
              <a:t>nombre</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Content Placeholder 2"/>
              <p:cNvSpPr txBox="1">
                <a:spLocks/>
              </p:cNvSpPr>
              <p:nvPr/>
            </p:nvSpPr>
            <p:spPr bwMode="auto">
              <a:xfrm>
                <a:off x="-94929" y="1793897"/>
                <a:ext cx="6750380"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1. 25,00 </m:t>
                      </m:r>
                      <m:r>
                        <a:rPr lang="en-US" sz="2700" b="0" i="1" kern="0" smtClea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 0,1000 −15,87 </m:t>
                      </m:r>
                      <m:r>
                        <a:rPr lang="en-US" sz="2700" b="0" i="1" kern="0" smtClea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 0,1036=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7" name="Content Placeholder 2"/>
              <p:cNvSpPr txBox="1">
                <a:spLocks noRot="1" noChangeAspect="1" noMove="1" noResize="1" noEditPoints="1" noAdjustHandles="1" noChangeArrowheads="1" noChangeShapeType="1" noTextEdit="1"/>
              </p:cNvSpPr>
              <p:nvPr/>
            </p:nvSpPr>
            <p:spPr bwMode="auto">
              <a:xfrm>
                <a:off x="-94929" y="1793897"/>
                <a:ext cx="6750380" cy="612870"/>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2"/>
              <p:cNvSpPr txBox="1">
                <a:spLocks/>
              </p:cNvSpPr>
              <p:nvPr/>
            </p:nvSpPr>
            <p:spPr bwMode="auto">
              <a:xfrm>
                <a:off x="0" y="2482906"/>
                <a:ext cx="5154204"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25,00 </m:t>
                      </m:r>
                      <m:r>
                        <a:rPr lang="en-US" sz="2700" b="0" i="1" kern="0" smtClea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 0,1000=2,500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bwMode="auto">
              <a:xfrm>
                <a:off x="0" y="2482906"/>
                <a:ext cx="5154204" cy="612870"/>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ontent Placeholder 2"/>
              <p:cNvSpPr txBox="1">
                <a:spLocks/>
              </p:cNvSpPr>
              <p:nvPr/>
            </p:nvSpPr>
            <p:spPr bwMode="auto">
              <a:xfrm>
                <a:off x="0" y="3027961"/>
                <a:ext cx="5226212"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15,87 </m:t>
                      </m:r>
                      <m:r>
                        <a:rPr lang="en-US" sz="2700" b="0" i="1" kern="0" smtClea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 0,1036=1,644 132 0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9" name="Content Placeholder 2"/>
              <p:cNvSpPr txBox="1">
                <a:spLocks noRot="1" noChangeAspect="1" noMove="1" noResize="1" noEditPoints="1" noAdjustHandles="1" noChangeArrowheads="1" noChangeShapeType="1" noTextEdit="1"/>
              </p:cNvSpPr>
              <p:nvPr/>
            </p:nvSpPr>
            <p:spPr bwMode="auto">
              <a:xfrm>
                <a:off x="0" y="3027961"/>
                <a:ext cx="5226212" cy="612870"/>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
              <p:cNvSpPr txBox="1">
                <a:spLocks/>
              </p:cNvSpPr>
              <p:nvPr/>
            </p:nvSpPr>
            <p:spPr bwMode="auto">
              <a:xfrm>
                <a:off x="0" y="3573016"/>
                <a:ext cx="7098420"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2,500 −1,644 132 0=0,855 868 0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Content Placeholder 2"/>
              <p:cNvSpPr txBox="1">
                <a:spLocks noRot="1" noChangeAspect="1" noMove="1" noResize="1" noEditPoints="1" noAdjustHandles="1" noChangeArrowheads="1" noChangeShapeType="1" noTextEdit="1"/>
              </p:cNvSpPr>
              <p:nvPr/>
            </p:nvSpPr>
            <p:spPr bwMode="auto">
              <a:xfrm>
                <a:off x="0" y="3573016"/>
                <a:ext cx="7098420" cy="612870"/>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31" name="Rectangle 30"/>
          <p:cNvSpPr/>
          <p:nvPr/>
        </p:nvSpPr>
        <p:spPr>
          <a:xfrm>
            <a:off x="2628292" y="2539372"/>
            <a:ext cx="973559" cy="97717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Elbow Connector 31"/>
          <p:cNvCxnSpPr>
            <a:stCxn id="31" idx="0"/>
          </p:cNvCxnSpPr>
          <p:nvPr/>
        </p:nvCxnSpPr>
        <p:spPr>
          <a:xfrm rot="16200000" flipH="1">
            <a:off x="3943287" y="1711156"/>
            <a:ext cx="632543" cy="2288975"/>
          </a:xfrm>
          <a:prstGeom prst="bentConnector4">
            <a:avLst>
              <a:gd name="adj1" fmla="val -36140"/>
              <a:gd name="adj2" fmla="val 60633"/>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5404047" y="2268644"/>
            <a:ext cx="3556143" cy="1700429"/>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ontent Placeholder 2"/>
          <p:cNvSpPr txBox="1">
            <a:spLocks/>
          </p:cNvSpPr>
          <p:nvPr/>
        </p:nvSpPr>
        <p:spPr bwMode="auto">
          <a:xfrm>
            <a:off x="5404047" y="2243119"/>
            <a:ext cx="3556143" cy="172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4 chiffres significatifs et 3 chiffres après la virgule pour chacune des multiplications</a:t>
            </a:r>
          </a:p>
        </p:txBody>
      </p:sp>
      <p:cxnSp>
        <p:nvCxnSpPr>
          <p:cNvPr id="49" name="Elbow Connector 48"/>
          <p:cNvCxnSpPr>
            <a:stCxn id="50" idx="2"/>
            <a:endCxn id="69" idx="2"/>
          </p:cNvCxnSpPr>
          <p:nvPr/>
        </p:nvCxnSpPr>
        <p:spPr>
          <a:xfrm rot="16200000" flipH="1">
            <a:off x="2355274" y="2242743"/>
            <a:ext cx="12700" cy="3516413"/>
          </a:xfrm>
          <a:prstGeom prst="bentConnector3">
            <a:avLst>
              <a:gd name="adj1" fmla="val 180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291479" y="3663338"/>
            <a:ext cx="611178" cy="33761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Content Placeholder 2"/>
              <p:cNvSpPr txBox="1">
                <a:spLocks/>
              </p:cNvSpPr>
              <p:nvPr/>
            </p:nvSpPr>
            <p:spPr bwMode="auto">
              <a:xfrm>
                <a:off x="5548927" y="1792339"/>
                <a:ext cx="1106524" cy="50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0,856 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1" name="Content Placeholder 2"/>
              <p:cNvSpPr txBox="1">
                <a:spLocks noRot="1" noChangeAspect="1" noMove="1" noResize="1" noEditPoints="1" noAdjustHandles="1" noChangeArrowheads="1" noChangeShapeType="1" noTextEdit="1"/>
              </p:cNvSpPr>
              <p:nvPr/>
            </p:nvSpPr>
            <p:spPr bwMode="auto">
              <a:xfrm>
                <a:off x="5548927" y="1792339"/>
                <a:ext cx="1106524" cy="503388"/>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69" name="Rectangle 68"/>
          <p:cNvSpPr/>
          <p:nvPr/>
        </p:nvSpPr>
        <p:spPr>
          <a:xfrm>
            <a:off x="3770820" y="3663338"/>
            <a:ext cx="685322" cy="33761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Content Placeholder 2"/>
              <p:cNvSpPr txBox="1">
                <a:spLocks/>
              </p:cNvSpPr>
              <p:nvPr/>
            </p:nvSpPr>
            <p:spPr bwMode="auto">
              <a:xfrm>
                <a:off x="-85903" y="4323596"/>
                <a:ext cx="6750380"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i="1" kern="0" smtClean="0">
                          <a:solidFill>
                            <a:srgbClr val="000000"/>
                          </a:solidFill>
                          <a:latin typeface="Cambria Math" panose="02040503050406030204" pitchFamily="18" charset="0"/>
                          <a:cs typeface="Times New Roman" panose="02020603050405020304" pitchFamily="18" charset="0"/>
                        </a:rPr>
                        <m:t>2</m:t>
                      </m:r>
                      <m:r>
                        <a:rPr lang="en-US" sz="2700" b="0" i="1" kern="0" smtClean="0">
                          <a:solidFill>
                            <a:srgbClr val="000000"/>
                          </a:solidFill>
                          <a:latin typeface="Cambria Math" panose="02040503050406030204" pitchFamily="18" charset="0"/>
                          <a:cs typeface="Times New Roman" panose="02020603050405020304" pitchFamily="18" charset="0"/>
                        </a:rPr>
                        <m:t>. </m:t>
                      </m:r>
                      <m:d>
                        <m:dPr>
                          <m:ctrlPr>
                            <a:rPr lang="en-US" sz="2700" b="0" i="1" kern="0" smtClean="0">
                              <a:solidFill>
                                <a:srgbClr val="000000"/>
                              </a:solidFill>
                              <a:latin typeface="Cambria Math" panose="02040503050406030204" pitchFamily="18" charset="0"/>
                              <a:cs typeface="Times New Roman" panose="02020603050405020304" pitchFamily="18" charset="0"/>
                            </a:rPr>
                          </m:ctrlPr>
                        </m:dPr>
                        <m:e>
                          <m:r>
                            <a:rPr lang="en-US" sz="2700" b="0" i="1" kern="0" smtClean="0">
                              <a:solidFill>
                                <a:srgbClr val="000000"/>
                              </a:solidFill>
                              <a:latin typeface="Cambria Math" panose="02040503050406030204" pitchFamily="18" charset="0"/>
                              <a:cs typeface="Times New Roman" panose="02020603050405020304" pitchFamily="18" charset="0"/>
                            </a:rPr>
                            <m:t>0,865 − 0,800</m:t>
                          </m:r>
                        </m:e>
                      </m:d>
                      <m:r>
                        <a:rPr lang="en-US" sz="2700" b="0" i="1" kern="0" smtClean="0">
                          <a:solidFill>
                            <a:srgbClr val="000000"/>
                          </a:solidFill>
                          <a:latin typeface="Cambria Math" panose="02040503050406030204" pitchFamily="18" charset="0"/>
                          <a:cs typeface="Times New Roman" panose="02020603050405020304" pitchFamily="18" charset="0"/>
                        </a:rPr>
                        <m:t> </m:t>
                      </m:r>
                      <m:r>
                        <a:rPr lang="en-US" sz="2700" b="0" i="1" kern="0" smtClea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 (1,593+ 9,04)=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5" name="Content Placeholder 2"/>
              <p:cNvSpPr txBox="1">
                <a:spLocks noRot="1" noChangeAspect="1" noMove="1" noResize="1" noEditPoints="1" noAdjustHandles="1" noChangeArrowheads="1" noChangeShapeType="1" noTextEdit="1"/>
              </p:cNvSpPr>
              <p:nvPr/>
            </p:nvSpPr>
            <p:spPr bwMode="auto">
              <a:xfrm>
                <a:off x="-85903" y="4323596"/>
                <a:ext cx="6750380" cy="612870"/>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Content Placeholder 2"/>
              <p:cNvSpPr txBox="1">
                <a:spLocks/>
              </p:cNvSpPr>
              <p:nvPr/>
            </p:nvSpPr>
            <p:spPr bwMode="auto">
              <a:xfrm>
                <a:off x="9026" y="5012605"/>
                <a:ext cx="5154204"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d>
                        <m:dPr>
                          <m:ctrlPr>
                            <a:rPr lang="en-US" sz="2700" i="1" kern="0" smtClean="0">
                              <a:solidFill>
                                <a:srgbClr val="000000"/>
                              </a:solidFill>
                              <a:latin typeface="Cambria Math" panose="02040503050406030204" pitchFamily="18" charset="0"/>
                              <a:cs typeface="Times New Roman" panose="02020603050405020304" pitchFamily="18" charset="0"/>
                            </a:rPr>
                          </m:ctrlPr>
                        </m:dPr>
                        <m:e>
                          <m:r>
                            <a:rPr lang="en-US" sz="2700" i="1" kern="0">
                              <a:solidFill>
                                <a:srgbClr val="000000"/>
                              </a:solidFill>
                              <a:latin typeface="Cambria Math" panose="02040503050406030204" pitchFamily="18" charset="0"/>
                              <a:cs typeface="Times New Roman" panose="02020603050405020304" pitchFamily="18" charset="0"/>
                            </a:rPr>
                            <m:t>0,86</m:t>
                          </m:r>
                          <m:r>
                            <a:rPr lang="en-US" sz="2700" b="0" i="1" kern="0" smtClean="0">
                              <a:solidFill>
                                <a:srgbClr val="000000"/>
                              </a:solidFill>
                              <a:latin typeface="Cambria Math" panose="02040503050406030204" pitchFamily="18" charset="0"/>
                              <a:cs typeface="Times New Roman" panose="02020603050405020304" pitchFamily="18" charset="0"/>
                            </a:rPr>
                            <m:t>5 − </m:t>
                          </m:r>
                          <m:r>
                            <a:rPr lang="en-US" sz="2700" i="1" kern="0">
                              <a:solidFill>
                                <a:srgbClr val="000000"/>
                              </a:solidFill>
                              <a:latin typeface="Cambria Math" panose="02040503050406030204" pitchFamily="18" charset="0"/>
                              <a:cs typeface="Times New Roman" panose="02020603050405020304" pitchFamily="18" charset="0"/>
                            </a:rPr>
                            <m:t>0,800</m:t>
                          </m:r>
                        </m:e>
                      </m:d>
                      <m:r>
                        <a:rPr lang="en-US" sz="2700" b="0" i="1" kern="0" smtClean="0">
                          <a:solidFill>
                            <a:srgbClr val="000000"/>
                          </a:solidFill>
                          <a:latin typeface="Cambria Math" panose="02040503050406030204" pitchFamily="18" charset="0"/>
                          <a:cs typeface="Times New Roman" panose="02020603050405020304" pitchFamily="18" charset="0"/>
                        </a:rPr>
                        <m:t>=0,065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6" name="Content Placeholder 2"/>
              <p:cNvSpPr txBox="1">
                <a:spLocks noRot="1" noChangeAspect="1" noMove="1" noResize="1" noEditPoints="1" noAdjustHandles="1" noChangeArrowheads="1" noChangeShapeType="1" noTextEdit="1"/>
              </p:cNvSpPr>
              <p:nvPr/>
            </p:nvSpPr>
            <p:spPr bwMode="auto">
              <a:xfrm>
                <a:off x="9026" y="5012605"/>
                <a:ext cx="5154204" cy="612870"/>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p:cNvSpPr txBox="1">
                <a:spLocks/>
              </p:cNvSpPr>
              <p:nvPr/>
            </p:nvSpPr>
            <p:spPr bwMode="auto">
              <a:xfrm>
                <a:off x="9026" y="5557660"/>
                <a:ext cx="5226212"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d>
                        <m:dPr>
                          <m:ctrlPr>
                            <a:rPr lang="en-US" sz="2700" i="1" kern="0" smtClean="0">
                              <a:solidFill>
                                <a:srgbClr val="000000"/>
                              </a:solidFill>
                              <a:latin typeface="Cambria Math" panose="02040503050406030204" pitchFamily="18" charset="0"/>
                              <a:cs typeface="Times New Roman" panose="02020603050405020304" pitchFamily="18" charset="0"/>
                            </a:rPr>
                          </m:ctrlPr>
                        </m:dPr>
                        <m:e>
                          <m:r>
                            <a:rPr lang="en-US" sz="2700" i="1" kern="0">
                              <a:solidFill>
                                <a:srgbClr val="000000"/>
                              </a:solidFill>
                              <a:latin typeface="Cambria Math" panose="02040503050406030204" pitchFamily="18" charset="0"/>
                              <a:cs typeface="Times New Roman" panose="02020603050405020304" pitchFamily="18" charset="0"/>
                            </a:rPr>
                            <m:t>1,593</m:t>
                          </m:r>
                          <m:r>
                            <a:rPr lang="en-US" sz="2700" b="0" i="1" kern="0" smtClean="0">
                              <a:solidFill>
                                <a:srgbClr val="000000"/>
                              </a:solidFill>
                              <a:latin typeface="Cambria Math" panose="02040503050406030204" pitchFamily="18" charset="0"/>
                              <a:cs typeface="Times New Roman" panose="02020603050405020304" pitchFamily="18" charset="0"/>
                            </a:rPr>
                            <m:t>+</m:t>
                          </m:r>
                          <m:r>
                            <a:rPr lang="en-US" sz="2700" i="1" kern="0">
                              <a:solidFill>
                                <a:srgbClr val="000000"/>
                              </a:solidFill>
                              <a:latin typeface="Cambria Math" panose="02040503050406030204" pitchFamily="18" charset="0"/>
                              <a:cs typeface="Times New Roman" panose="02020603050405020304" pitchFamily="18" charset="0"/>
                            </a:rPr>
                            <m:t> 9,04</m:t>
                          </m:r>
                        </m:e>
                      </m:d>
                      <m:r>
                        <a:rPr lang="en-US" sz="2700" b="0" i="1" kern="0" smtClean="0">
                          <a:solidFill>
                            <a:srgbClr val="000000"/>
                          </a:solidFill>
                          <a:latin typeface="Cambria Math" panose="02040503050406030204" pitchFamily="18" charset="0"/>
                          <a:cs typeface="Times New Roman" panose="02020603050405020304" pitchFamily="18" charset="0"/>
                        </a:rPr>
                        <m:t>=10,633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7" name="Content Placeholder 2"/>
              <p:cNvSpPr txBox="1">
                <a:spLocks noRot="1" noChangeAspect="1" noMove="1" noResize="1" noEditPoints="1" noAdjustHandles="1" noChangeArrowheads="1" noChangeShapeType="1" noTextEdit="1"/>
              </p:cNvSpPr>
              <p:nvPr/>
            </p:nvSpPr>
            <p:spPr bwMode="auto">
              <a:xfrm>
                <a:off x="9026" y="5557660"/>
                <a:ext cx="5226212" cy="612870"/>
              </a:xfrm>
              <a:prstGeom prst="rect">
                <a:avLst/>
              </a:prstGeom>
              <a:blipFill rotWithShape="0">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p:cNvSpPr txBox="1">
                <a:spLocks/>
              </p:cNvSpPr>
              <p:nvPr/>
            </p:nvSpPr>
            <p:spPr bwMode="auto">
              <a:xfrm>
                <a:off x="9026" y="6102715"/>
                <a:ext cx="7098420" cy="612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0,065 </m:t>
                      </m:r>
                      <m:r>
                        <a:rPr lang="en-US" sz="2700" b="0" i="1" kern="0" smtClea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10,633=0,691 145 0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8" name="Content Placeholder 2"/>
              <p:cNvSpPr txBox="1">
                <a:spLocks noRot="1" noChangeAspect="1" noMove="1" noResize="1" noEditPoints="1" noAdjustHandles="1" noChangeArrowheads="1" noChangeShapeType="1" noTextEdit="1"/>
              </p:cNvSpPr>
              <p:nvPr/>
            </p:nvSpPr>
            <p:spPr bwMode="auto">
              <a:xfrm>
                <a:off x="9026" y="6102715"/>
                <a:ext cx="7098420" cy="612870"/>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99" name="Rectangle 98"/>
          <p:cNvSpPr/>
          <p:nvPr/>
        </p:nvSpPr>
        <p:spPr>
          <a:xfrm>
            <a:off x="3491880" y="5088745"/>
            <a:ext cx="469297" cy="414255"/>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Elbow Connector 99"/>
          <p:cNvCxnSpPr>
            <a:cxnSpLocks/>
            <a:stCxn id="99" idx="0"/>
            <a:endCxn id="102" idx="1"/>
          </p:cNvCxnSpPr>
          <p:nvPr/>
        </p:nvCxnSpPr>
        <p:spPr>
          <a:xfrm rot="16200000" flipH="1">
            <a:off x="4388519" y="4426754"/>
            <a:ext cx="362563" cy="1686544"/>
          </a:xfrm>
          <a:prstGeom prst="bentConnector4">
            <a:avLst>
              <a:gd name="adj1" fmla="val -63051"/>
              <a:gd name="adj2" fmla="val 56956"/>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5413073" y="4798343"/>
            <a:ext cx="2327279" cy="1331455"/>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Content Placeholder 2"/>
          <p:cNvSpPr txBox="1">
            <a:spLocks/>
          </p:cNvSpPr>
          <p:nvPr/>
        </p:nvSpPr>
        <p:spPr bwMode="auto">
          <a:xfrm>
            <a:off x="5413073" y="4772818"/>
            <a:ext cx="2327279" cy="135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2 et 4 chiffres significatifs, respectivement</a:t>
            </a:r>
          </a:p>
        </p:txBody>
      </p:sp>
      <p:cxnSp>
        <p:nvCxnSpPr>
          <p:cNvPr id="103" name="Elbow Connector 102"/>
          <p:cNvCxnSpPr>
            <a:stCxn id="104" idx="2"/>
            <a:endCxn id="106" idx="2"/>
          </p:cNvCxnSpPr>
          <p:nvPr/>
        </p:nvCxnSpPr>
        <p:spPr>
          <a:xfrm rot="16200000" flipH="1">
            <a:off x="1916761" y="5339505"/>
            <a:ext cx="12700" cy="2382288"/>
          </a:xfrm>
          <a:prstGeom prst="bentConnector3">
            <a:avLst>
              <a:gd name="adj1" fmla="val 180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4" name="Rectangle 103"/>
          <p:cNvSpPr/>
          <p:nvPr/>
        </p:nvSpPr>
        <p:spPr>
          <a:xfrm>
            <a:off x="539551" y="6193037"/>
            <a:ext cx="372131" cy="33761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Content Placeholder 2"/>
              <p:cNvSpPr txBox="1">
                <a:spLocks/>
              </p:cNvSpPr>
              <p:nvPr/>
            </p:nvSpPr>
            <p:spPr bwMode="auto">
              <a:xfrm>
                <a:off x="5735788" y="4322038"/>
                <a:ext cx="1106524" cy="503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left"/>
                    </m:oMathParaPr>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0,69 </m:t>
                      </m:r>
                    </m:oMath>
                  </m:oMathPara>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05" name="Content Placeholder 2"/>
              <p:cNvSpPr txBox="1">
                <a:spLocks noRot="1" noChangeAspect="1" noMove="1" noResize="1" noEditPoints="1" noAdjustHandles="1" noChangeArrowheads="1" noChangeShapeType="1" noTextEdit="1"/>
              </p:cNvSpPr>
              <p:nvPr/>
            </p:nvSpPr>
            <p:spPr bwMode="auto">
              <a:xfrm>
                <a:off x="5735788" y="4322038"/>
                <a:ext cx="1106524" cy="503388"/>
              </a:xfrm>
              <a:prstGeom prst="rect">
                <a:avLst/>
              </a:prstGeom>
              <a:blipFill rotWithShape="0">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106" name="Rectangle 105"/>
          <p:cNvSpPr/>
          <p:nvPr/>
        </p:nvSpPr>
        <p:spPr>
          <a:xfrm>
            <a:off x="2897774" y="6193037"/>
            <a:ext cx="420261" cy="33761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2771800" y="5619231"/>
            <a:ext cx="830051" cy="414255"/>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Elbow Connector 108"/>
          <p:cNvCxnSpPr>
            <a:stCxn id="107" idx="0"/>
          </p:cNvCxnSpPr>
          <p:nvPr/>
        </p:nvCxnSpPr>
        <p:spPr>
          <a:xfrm rot="16200000" flipH="1">
            <a:off x="4206932" y="4599124"/>
            <a:ext cx="186035" cy="2226249"/>
          </a:xfrm>
          <a:prstGeom prst="bentConnector4">
            <a:avLst>
              <a:gd name="adj1" fmla="val -36738"/>
              <a:gd name="adj2" fmla="val 5932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52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500" fill="hold"/>
                                        <p:tgtEl>
                                          <p:spTgt spid="96"/>
                                        </p:tgtEl>
                                        <p:attrNameLst>
                                          <p:attrName>ppt_x</p:attrName>
                                        </p:attrNameLst>
                                      </p:cBhvr>
                                      <p:tavLst>
                                        <p:tav tm="0">
                                          <p:val>
                                            <p:strVal val="#ppt_x"/>
                                          </p:val>
                                        </p:tav>
                                        <p:tav tm="100000">
                                          <p:val>
                                            <p:strVal val="#ppt_x"/>
                                          </p:val>
                                        </p:tav>
                                      </p:tavLst>
                                    </p:anim>
                                    <p:anim calcmode="lin" valueType="num">
                                      <p:cBhvr additive="base">
                                        <p:cTn id="6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ppt_x"/>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additive="base">
                                        <p:cTn id="73" dur="500" fill="hold"/>
                                        <p:tgtEl>
                                          <p:spTgt spid="99"/>
                                        </p:tgtEl>
                                        <p:attrNameLst>
                                          <p:attrName>ppt_x</p:attrName>
                                        </p:attrNameLst>
                                      </p:cBhvr>
                                      <p:tavLst>
                                        <p:tav tm="0">
                                          <p:val>
                                            <p:strVal val="#ppt_x"/>
                                          </p:val>
                                        </p:tav>
                                        <p:tav tm="100000">
                                          <p:val>
                                            <p:strVal val="#ppt_x"/>
                                          </p:val>
                                        </p:tav>
                                      </p:tavLst>
                                    </p:anim>
                                    <p:anim calcmode="lin" valueType="num">
                                      <p:cBhvr additive="base">
                                        <p:cTn id="74" dur="500" fill="hold"/>
                                        <p:tgtEl>
                                          <p:spTgt spid="9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fill="hold"/>
                                        <p:tgtEl>
                                          <p:spTgt spid="100"/>
                                        </p:tgtEl>
                                        <p:attrNameLst>
                                          <p:attrName>ppt_x</p:attrName>
                                        </p:attrNameLst>
                                      </p:cBhvr>
                                      <p:tavLst>
                                        <p:tav tm="0">
                                          <p:val>
                                            <p:strVal val="#ppt_x"/>
                                          </p:val>
                                        </p:tav>
                                        <p:tav tm="100000">
                                          <p:val>
                                            <p:strVal val="#ppt_x"/>
                                          </p:val>
                                        </p:tav>
                                      </p:tavLst>
                                    </p:anim>
                                    <p:anim calcmode="lin" valueType="num">
                                      <p:cBhvr additive="base">
                                        <p:cTn id="78" dur="500" fill="hold"/>
                                        <p:tgtEl>
                                          <p:spTgt spid="10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 calcmode="lin" valueType="num">
                                      <p:cBhvr additive="base">
                                        <p:cTn id="81" dur="500" fill="hold"/>
                                        <p:tgtEl>
                                          <p:spTgt spid="101"/>
                                        </p:tgtEl>
                                        <p:attrNameLst>
                                          <p:attrName>ppt_x</p:attrName>
                                        </p:attrNameLst>
                                      </p:cBhvr>
                                      <p:tavLst>
                                        <p:tav tm="0">
                                          <p:val>
                                            <p:strVal val="#ppt_x"/>
                                          </p:val>
                                        </p:tav>
                                        <p:tav tm="100000">
                                          <p:val>
                                            <p:strVal val="#ppt_x"/>
                                          </p:val>
                                        </p:tav>
                                      </p:tavLst>
                                    </p:anim>
                                    <p:anim calcmode="lin" valueType="num">
                                      <p:cBhvr additive="base">
                                        <p:cTn id="82" dur="500" fill="hold"/>
                                        <p:tgtEl>
                                          <p:spTgt spid="10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additive="base">
                                        <p:cTn id="85" dur="500" fill="hold"/>
                                        <p:tgtEl>
                                          <p:spTgt spid="102"/>
                                        </p:tgtEl>
                                        <p:attrNameLst>
                                          <p:attrName>ppt_x</p:attrName>
                                        </p:attrNameLst>
                                      </p:cBhvr>
                                      <p:tavLst>
                                        <p:tav tm="0">
                                          <p:val>
                                            <p:strVal val="#ppt_x"/>
                                          </p:val>
                                        </p:tav>
                                        <p:tav tm="100000">
                                          <p:val>
                                            <p:strVal val="#ppt_x"/>
                                          </p:val>
                                        </p:tav>
                                      </p:tavLst>
                                    </p:anim>
                                    <p:anim calcmode="lin" valueType="num">
                                      <p:cBhvr additive="base">
                                        <p:cTn id="86" dur="500" fill="hold"/>
                                        <p:tgtEl>
                                          <p:spTgt spid="10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7"/>
                                        </p:tgtEl>
                                        <p:attrNameLst>
                                          <p:attrName>style.visibility</p:attrName>
                                        </p:attrNameLst>
                                      </p:cBhvr>
                                      <p:to>
                                        <p:strVal val="visible"/>
                                      </p:to>
                                    </p:set>
                                    <p:anim calcmode="lin" valueType="num">
                                      <p:cBhvr additive="base">
                                        <p:cTn id="89" dur="500" fill="hold"/>
                                        <p:tgtEl>
                                          <p:spTgt spid="107"/>
                                        </p:tgtEl>
                                        <p:attrNameLst>
                                          <p:attrName>ppt_x</p:attrName>
                                        </p:attrNameLst>
                                      </p:cBhvr>
                                      <p:tavLst>
                                        <p:tav tm="0">
                                          <p:val>
                                            <p:strVal val="#ppt_x"/>
                                          </p:val>
                                        </p:tav>
                                        <p:tav tm="100000">
                                          <p:val>
                                            <p:strVal val="#ppt_x"/>
                                          </p:val>
                                        </p:tav>
                                      </p:tavLst>
                                    </p:anim>
                                    <p:anim calcmode="lin" valueType="num">
                                      <p:cBhvr additive="base">
                                        <p:cTn id="90" dur="500" fill="hold"/>
                                        <p:tgtEl>
                                          <p:spTgt spid="107"/>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09"/>
                                        </p:tgtEl>
                                        <p:attrNameLst>
                                          <p:attrName>style.visibility</p:attrName>
                                        </p:attrNameLst>
                                      </p:cBhvr>
                                      <p:to>
                                        <p:strVal val="visible"/>
                                      </p:to>
                                    </p:set>
                                    <p:anim calcmode="lin" valueType="num">
                                      <p:cBhvr additive="base">
                                        <p:cTn id="93" dur="500" fill="hold"/>
                                        <p:tgtEl>
                                          <p:spTgt spid="109"/>
                                        </p:tgtEl>
                                        <p:attrNameLst>
                                          <p:attrName>ppt_x</p:attrName>
                                        </p:attrNameLst>
                                      </p:cBhvr>
                                      <p:tavLst>
                                        <p:tav tm="0">
                                          <p:val>
                                            <p:strVal val="#ppt_x"/>
                                          </p:val>
                                        </p:tav>
                                        <p:tav tm="100000">
                                          <p:val>
                                            <p:strVal val="#ppt_x"/>
                                          </p:val>
                                        </p:tav>
                                      </p:tavLst>
                                    </p:anim>
                                    <p:anim calcmode="lin" valueType="num">
                                      <p:cBhvr additive="base">
                                        <p:cTn id="9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additive="base">
                                        <p:cTn id="99" dur="500" fill="hold"/>
                                        <p:tgtEl>
                                          <p:spTgt spid="98"/>
                                        </p:tgtEl>
                                        <p:attrNameLst>
                                          <p:attrName>ppt_x</p:attrName>
                                        </p:attrNameLst>
                                      </p:cBhvr>
                                      <p:tavLst>
                                        <p:tav tm="0">
                                          <p:val>
                                            <p:strVal val="#ppt_x"/>
                                          </p:val>
                                        </p:tav>
                                        <p:tav tm="100000">
                                          <p:val>
                                            <p:strVal val="#ppt_x"/>
                                          </p:val>
                                        </p:tav>
                                      </p:tavLst>
                                    </p:anim>
                                    <p:anim calcmode="lin" valueType="num">
                                      <p:cBhvr additive="base">
                                        <p:cTn id="100" dur="500" fill="hold"/>
                                        <p:tgtEl>
                                          <p:spTgt spid="9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03"/>
                                        </p:tgtEl>
                                        <p:attrNameLst>
                                          <p:attrName>style.visibility</p:attrName>
                                        </p:attrNameLst>
                                      </p:cBhvr>
                                      <p:to>
                                        <p:strVal val="visible"/>
                                      </p:to>
                                    </p:set>
                                    <p:anim calcmode="lin" valueType="num">
                                      <p:cBhvr additive="base">
                                        <p:cTn id="103" dur="500" fill="hold"/>
                                        <p:tgtEl>
                                          <p:spTgt spid="103"/>
                                        </p:tgtEl>
                                        <p:attrNameLst>
                                          <p:attrName>ppt_x</p:attrName>
                                        </p:attrNameLst>
                                      </p:cBhvr>
                                      <p:tavLst>
                                        <p:tav tm="0">
                                          <p:val>
                                            <p:strVal val="#ppt_x"/>
                                          </p:val>
                                        </p:tav>
                                        <p:tav tm="100000">
                                          <p:val>
                                            <p:strVal val="#ppt_x"/>
                                          </p:val>
                                        </p:tav>
                                      </p:tavLst>
                                    </p:anim>
                                    <p:anim calcmode="lin" valueType="num">
                                      <p:cBhvr additive="base">
                                        <p:cTn id="104" dur="500" fill="hold"/>
                                        <p:tgtEl>
                                          <p:spTgt spid="10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4"/>
                                        </p:tgtEl>
                                        <p:attrNameLst>
                                          <p:attrName>style.visibility</p:attrName>
                                        </p:attrNameLst>
                                      </p:cBhvr>
                                      <p:to>
                                        <p:strVal val="visible"/>
                                      </p:to>
                                    </p:set>
                                    <p:anim calcmode="lin" valueType="num">
                                      <p:cBhvr additive="base">
                                        <p:cTn id="107" dur="500" fill="hold"/>
                                        <p:tgtEl>
                                          <p:spTgt spid="104"/>
                                        </p:tgtEl>
                                        <p:attrNameLst>
                                          <p:attrName>ppt_x</p:attrName>
                                        </p:attrNameLst>
                                      </p:cBhvr>
                                      <p:tavLst>
                                        <p:tav tm="0">
                                          <p:val>
                                            <p:strVal val="#ppt_x"/>
                                          </p:val>
                                        </p:tav>
                                        <p:tav tm="100000">
                                          <p:val>
                                            <p:strVal val="#ppt_x"/>
                                          </p:val>
                                        </p:tav>
                                      </p:tavLst>
                                    </p:anim>
                                    <p:anim calcmode="lin" valueType="num">
                                      <p:cBhvr additive="base">
                                        <p:cTn id="108" dur="500" fill="hold"/>
                                        <p:tgtEl>
                                          <p:spTgt spid="10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fill="hold"/>
                                        <p:tgtEl>
                                          <p:spTgt spid="106"/>
                                        </p:tgtEl>
                                        <p:attrNameLst>
                                          <p:attrName>ppt_x</p:attrName>
                                        </p:attrNameLst>
                                      </p:cBhvr>
                                      <p:tavLst>
                                        <p:tav tm="0">
                                          <p:val>
                                            <p:strVal val="#ppt_x"/>
                                          </p:val>
                                        </p:tav>
                                        <p:tav tm="100000">
                                          <p:val>
                                            <p:strVal val="#ppt_x"/>
                                          </p:val>
                                        </p:tav>
                                      </p:tavLst>
                                    </p:anim>
                                    <p:anim calcmode="lin" valueType="num">
                                      <p:cBhvr additive="base">
                                        <p:cTn id="11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05"/>
                                        </p:tgtEl>
                                        <p:attrNameLst>
                                          <p:attrName>style.visibility</p:attrName>
                                        </p:attrNameLst>
                                      </p:cBhvr>
                                      <p:to>
                                        <p:strVal val="visible"/>
                                      </p:to>
                                    </p:set>
                                    <p:anim calcmode="lin" valueType="num">
                                      <p:cBhvr additive="base">
                                        <p:cTn id="117" dur="500" fill="hold"/>
                                        <p:tgtEl>
                                          <p:spTgt spid="105"/>
                                        </p:tgtEl>
                                        <p:attrNameLst>
                                          <p:attrName>ppt_x</p:attrName>
                                        </p:attrNameLst>
                                      </p:cBhvr>
                                      <p:tavLst>
                                        <p:tav tm="0">
                                          <p:val>
                                            <p:strVal val="#ppt_x"/>
                                          </p:val>
                                        </p:tav>
                                        <p:tav tm="100000">
                                          <p:val>
                                            <p:strVal val="#ppt_x"/>
                                          </p:val>
                                        </p:tav>
                                      </p:tavLst>
                                    </p:anim>
                                    <p:anim calcmode="lin" valueType="num">
                                      <p:cBhvr additive="base">
                                        <p:cTn id="11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animBg="1"/>
      <p:bldP spid="33" grpId="0" animBg="1"/>
      <p:bldP spid="34" grpId="0"/>
      <p:bldP spid="50" grpId="0" animBg="1"/>
      <p:bldP spid="61" grpId="0"/>
      <p:bldP spid="69" grpId="0" animBg="1"/>
      <p:bldP spid="96" grpId="0"/>
      <p:bldP spid="97" grpId="0"/>
      <p:bldP spid="98" grpId="0"/>
      <p:bldP spid="99" grpId="0" animBg="1"/>
      <p:bldP spid="101" grpId="0" animBg="1"/>
      <p:bldP spid="102" grpId="0"/>
      <p:bldP spid="104" grpId="0" animBg="1"/>
      <p:bldP spid="105" grpId="0"/>
      <p:bldP spid="106" grpId="0" animBg="1"/>
      <p:bldP spid="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162800" cy="591548"/>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18" name="Content Placeholder 2"/>
          <p:cNvSpPr txBox="1">
            <a:spLocks/>
          </p:cNvSpPr>
          <p:nvPr/>
        </p:nvSpPr>
        <p:spPr bwMode="auto">
          <a:xfrm>
            <a:off x="-33985" y="4913784"/>
            <a:ext cx="907048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Lorsque l’on additionne ou soustrait des données, le résultat doit toujours être exprimé avec la même précision que la valeur la moins précise</a:t>
            </a:r>
          </a:p>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soit celle ayant le moins de chiffres après la virgule</a:t>
            </a:r>
            <a:endParaRPr lang="en-US" sz="2700" kern="0" dirty="0">
              <a:solidFill>
                <a:srgbClr val="000000"/>
              </a:solidFill>
            </a:endParaRPr>
          </a:p>
        </p:txBody>
      </p:sp>
      <p:sp>
        <p:nvSpPr>
          <p:cNvPr id="19" name="Content Placeholder 2"/>
          <p:cNvSpPr txBox="1">
            <a:spLocks/>
          </p:cNvSpPr>
          <p:nvPr/>
        </p:nvSpPr>
        <p:spPr bwMode="auto">
          <a:xfrm>
            <a:off x="-33985" y="3518951"/>
            <a:ext cx="9070480" cy="134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Lorsque l’on multiplie ou divise des nombres, le résultat doit toujours être exprimé avec le même nombre de chiffres significatifs que la donnée qui en contient le moins.</a:t>
            </a:r>
          </a:p>
        </p:txBody>
      </p:sp>
      <p:sp>
        <p:nvSpPr>
          <p:cNvPr id="20" name="TextBox 19"/>
          <p:cNvSpPr txBox="1"/>
          <p:nvPr/>
        </p:nvSpPr>
        <p:spPr>
          <a:xfrm>
            <a:off x="-33986" y="733794"/>
            <a:ext cx="9070481" cy="938719"/>
          </a:xfrm>
          <a:prstGeom prst="rect">
            <a:avLst/>
          </a:prstGeom>
          <a:noFill/>
        </p:spPr>
        <p:txBody>
          <a:bodyPr wrap="square" rtlCol="0">
            <a:spAutoFit/>
          </a:bodyPr>
          <a:lstStyle/>
          <a:p>
            <a:r>
              <a:rPr lang="en-US" sz="2700" kern="0" dirty="0" err="1">
                <a:solidFill>
                  <a:srgbClr val="000000"/>
                </a:solidFill>
                <a:latin typeface="Times New Roman" panose="02020603050405020304" pitchFamily="18" charset="0"/>
                <a:cs typeface="Times New Roman" panose="02020603050405020304" pitchFamily="18" charset="0"/>
              </a:rPr>
              <a:t>Lorsqu’on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propri</a:t>
            </a:r>
            <a:r>
              <a:rPr lang="en-US" sz="2800" kern="0" dirty="0" err="1">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t</a:t>
            </a:r>
            <a:r>
              <a:rPr lang="en-US" sz="2800" kern="0" dirty="0" err="1">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substance,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a:t>
            </a:r>
            <a:r>
              <a:rPr lang="en-US" sz="2700" kern="0" dirty="0" err="1">
                <a:solidFill>
                  <a:srgbClr val="000000"/>
                </a:solidFill>
                <a:latin typeface="Times New Roman" panose="02020603050405020304" pitchFamily="18" charset="0"/>
                <a:cs typeface="Times New Roman" panose="02020603050405020304" pitchFamily="18" charset="0"/>
              </a:rPr>
              <a:t>toujours</a:t>
            </a:r>
            <a:r>
              <a:rPr lang="en-US" sz="2700" kern="0" dirty="0">
                <a:solidFill>
                  <a:srgbClr val="000000"/>
                </a:solidFill>
                <a:latin typeface="Times New Roman" panose="02020603050405020304" pitchFamily="18" charset="0"/>
                <a:cs typeface="Times New Roman" panose="02020603050405020304" pitchFamily="18" charset="0"/>
              </a:rPr>
              <a:t> un incertitude –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impossible de savoir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précise</a:t>
            </a:r>
            <a:r>
              <a:rPr lang="en-US" sz="2700" kern="0" dirty="0">
                <a:solidFill>
                  <a:srgbClr val="000000"/>
                </a:solidFill>
                <a:latin typeface="Times New Roman" panose="02020603050405020304" pitchFamily="18" charset="0"/>
                <a:cs typeface="Times New Roman" panose="02020603050405020304" pitchFamily="18" charset="0"/>
              </a:rPr>
              <a:t>.</a:t>
            </a:r>
            <a:endParaRPr lang="en-US" dirty="0"/>
          </a:p>
        </p:txBody>
      </p:sp>
      <p:sp>
        <p:nvSpPr>
          <p:cNvPr id="21" name="TextBox 20"/>
          <p:cNvSpPr txBox="1"/>
          <p:nvPr/>
        </p:nvSpPr>
        <p:spPr>
          <a:xfrm>
            <a:off x="-33985" y="1718569"/>
            <a:ext cx="9217024" cy="1754326"/>
          </a:xfrm>
          <a:prstGeom prst="rect">
            <a:avLst/>
          </a:prstGeom>
          <a:noFill/>
        </p:spPr>
        <p:txBody>
          <a:bodyPr wrap="square" rtlCol="0">
            <a:spAutoFit/>
          </a:bodyPr>
          <a:lstStyle/>
          <a:p>
            <a:pPr lvl="0"/>
            <a:r>
              <a:rPr lang="fr-FR" sz="2700" kern="0" dirty="0">
                <a:solidFill>
                  <a:srgbClr val="000000"/>
                </a:solidFill>
                <a:latin typeface="Times New Roman" panose="02020603050405020304" pitchFamily="18" charset="0"/>
                <a:cs typeface="Times New Roman" panose="02020603050405020304" pitchFamily="18" charset="0"/>
              </a:rPr>
              <a:t>Les chiffres significatifs sont les chiffres dont on est certain, plus un chiffre qui est incertain (le plus petit, celui le plus vers la droite dans une valeur). Le nombre de chiffres significatifs dans une mesure </a:t>
            </a:r>
            <a:r>
              <a:rPr lang="fr-FR" sz="2700" kern="0" dirty="0" err="1">
                <a:solidFill>
                  <a:srgbClr val="000000"/>
                </a:solidFill>
                <a:latin typeface="Times New Roman" panose="02020603050405020304" pitchFamily="18" charset="0"/>
                <a:cs typeface="Times New Roman" panose="02020603050405020304" pitchFamily="18" charset="0"/>
              </a:rPr>
              <a:t>depend</a:t>
            </a:r>
            <a:r>
              <a:rPr lang="fr-FR" sz="2700" kern="0" dirty="0">
                <a:solidFill>
                  <a:srgbClr val="000000"/>
                </a:solidFill>
                <a:latin typeface="Times New Roman" panose="02020603050405020304" pitchFamily="18" charset="0"/>
                <a:cs typeface="Times New Roman" panose="02020603050405020304" pitchFamily="18" charset="0"/>
              </a:rPr>
              <a:t> de la précision de l’instrument de mesure.</a:t>
            </a:r>
          </a:p>
        </p:txBody>
      </p:sp>
    </p:spTree>
    <p:extLst>
      <p:ext uri="{BB962C8B-B14F-4D97-AF65-F5344CB8AC3E}">
        <p14:creationId xmlns:p14="http://schemas.microsoft.com/office/powerpoint/2010/main" val="26695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62800" cy="585427"/>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Compter</a:t>
            </a:r>
            <a:r>
              <a:rPr lang="en-US" dirty="0">
                <a:solidFill>
                  <a:srgbClr val="003300"/>
                </a:solidFill>
                <a:latin typeface="Times New Roman" panose="02020603050405020304" pitchFamily="18" charset="0"/>
                <a:cs typeface="Times New Roman" panose="02020603050405020304" pitchFamily="18" charset="0"/>
              </a:rPr>
              <a:t> versus </a:t>
            </a:r>
            <a:r>
              <a:rPr lang="en-US" dirty="0" err="1">
                <a:solidFill>
                  <a:srgbClr val="003300"/>
                </a:solidFill>
                <a:latin typeface="Times New Roman" panose="02020603050405020304" pitchFamily="18" charset="0"/>
                <a:cs typeface="Times New Roman" panose="02020603050405020304" pitchFamily="18" charset="0"/>
              </a:rPr>
              <a:t>mesurer</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3" name="Content Placeholder 2"/>
          <p:cNvSpPr txBox="1">
            <a:spLocks/>
          </p:cNvSpPr>
          <p:nvPr/>
        </p:nvSpPr>
        <p:spPr bwMode="auto">
          <a:xfrm>
            <a:off x="156" y="1330332"/>
            <a:ext cx="912443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Essayer </a:t>
            </a:r>
            <a:r>
              <a:rPr lang="en-US" sz="2700" kern="0" dirty="0" err="1">
                <a:solidFill>
                  <a:srgbClr val="000000"/>
                </a:solidFill>
                <a:latin typeface="Times New Roman" panose="02020603050405020304" pitchFamily="18" charset="0"/>
                <a:cs typeface="Times New Roman" panose="02020603050405020304" pitchFamily="18" charset="0"/>
              </a:rPr>
              <a:t>d’identifier</a:t>
            </a:r>
            <a:r>
              <a:rPr lang="en-US" sz="2700" kern="0" dirty="0">
                <a:solidFill>
                  <a:srgbClr val="000000"/>
                </a:solidFill>
                <a:latin typeface="Times New Roman" panose="02020603050405020304" pitchFamily="18" charset="0"/>
                <a:cs typeface="Times New Roman" panose="02020603050405020304" pitchFamily="18" charset="0"/>
              </a:rPr>
              <a:t> les </a:t>
            </a:r>
            <a:r>
              <a:rPr lang="en-US" sz="2700" kern="0" dirty="0" err="1">
                <a:solidFill>
                  <a:srgbClr val="000000"/>
                </a:solidFill>
                <a:latin typeface="Times New Roman" panose="02020603050405020304" pitchFamily="18" charset="0"/>
                <a:cs typeface="Times New Roman" panose="02020603050405020304" pitchFamily="18" charset="0"/>
              </a:rPr>
              <a:t>valeurs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suivantes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étant</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valeurs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comptées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mesurées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36" name="Content Placeholder 2"/>
          <p:cNvSpPr txBox="1">
            <a:spLocks/>
          </p:cNvSpPr>
          <p:nvPr/>
        </p:nvSpPr>
        <p:spPr bwMode="auto">
          <a:xfrm>
            <a:off x="147658" y="2933362"/>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4 bombes</a:t>
            </a:r>
          </a:p>
        </p:txBody>
      </p:sp>
      <p:sp>
        <p:nvSpPr>
          <p:cNvPr id="38" name="Content Placeholder 2"/>
          <p:cNvSpPr txBox="1">
            <a:spLocks/>
          </p:cNvSpPr>
          <p:nvPr/>
        </p:nvSpPr>
        <p:spPr bwMode="auto">
          <a:xfrm>
            <a:off x="2395833" y="2933362"/>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compté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1" name="Content Placeholder 2"/>
          <p:cNvSpPr txBox="1">
            <a:spLocks/>
          </p:cNvSpPr>
          <p:nvPr/>
        </p:nvSpPr>
        <p:spPr bwMode="auto">
          <a:xfrm>
            <a:off x="147658" y="3427310"/>
            <a:ext cx="1888135" cy="49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45 </a:t>
            </a:r>
            <a:r>
              <a:rPr lang="en-US" sz="2700" kern="0" dirty="0" err="1">
                <a:solidFill>
                  <a:srgbClr val="000000"/>
                </a:solidFill>
                <a:latin typeface="Times New Roman" panose="02020603050405020304" pitchFamily="18" charset="0"/>
                <a:cs typeface="Times New Roman" panose="02020603050405020304" pitchFamily="18" charset="0"/>
              </a:rPr>
              <a:t>secondes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2" name="Content Placeholder 2"/>
          <p:cNvSpPr txBox="1">
            <a:spLocks/>
          </p:cNvSpPr>
          <p:nvPr/>
        </p:nvSpPr>
        <p:spPr bwMode="auto">
          <a:xfrm>
            <a:off x="2395832" y="3427308"/>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mesuré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3" name="Content Placeholder 2"/>
          <p:cNvSpPr txBox="1">
            <a:spLocks/>
          </p:cNvSpPr>
          <p:nvPr/>
        </p:nvSpPr>
        <p:spPr bwMode="auto">
          <a:xfrm>
            <a:off x="147658" y="3918433"/>
            <a:ext cx="2248173" cy="49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6,5 </a:t>
            </a:r>
            <a:r>
              <a:rPr lang="en-US" sz="2700" kern="0" dirty="0" err="1">
                <a:solidFill>
                  <a:srgbClr val="000000"/>
                </a:solidFill>
                <a:latin typeface="Times New Roman" panose="02020603050405020304" pitchFamily="18" charset="0"/>
                <a:cs typeface="Times New Roman" panose="02020603050405020304" pitchFamily="18" charset="0"/>
              </a:rPr>
              <a:t>litres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4" name="Content Placeholder 2"/>
          <p:cNvSpPr txBox="1">
            <a:spLocks/>
          </p:cNvSpPr>
          <p:nvPr/>
        </p:nvSpPr>
        <p:spPr bwMode="auto">
          <a:xfrm>
            <a:off x="2395833" y="3918433"/>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mesuré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5" name="Content Placeholder 2"/>
          <p:cNvSpPr txBox="1">
            <a:spLocks/>
          </p:cNvSpPr>
          <p:nvPr/>
        </p:nvSpPr>
        <p:spPr bwMode="auto">
          <a:xfrm>
            <a:off x="147658" y="4412381"/>
            <a:ext cx="2104159" cy="49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12 </a:t>
            </a:r>
            <a:r>
              <a:rPr lang="en-US" sz="2700" kern="0" dirty="0" err="1">
                <a:solidFill>
                  <a:srgbClr val="000000"/>
                </a:solidFill>
                <a:latin typeface="Times New Roman" panose="02020603050405020304" pitchFamily="18" charset="0"/>
                <a:cs typeface="Times New Roman" panose="02020603050405020304" pitchFamily="18" charset="0"/>
              </a:rPr>
              <a:t>télévisions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6" name="Content Placeholder 2"/>
          <p:cNvSpPr txBox="1">
            <a:spLocks/>
          </p:cNvSpPr>
          <p:nvPr/>
        </p:nvSpPr>
        <p:spPr bwMode="auto">
          <a:xfrm>
            <a:off x="2395832" y="4412379"/>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compté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7" name="Content Placeholder 2"/>
          <p:cNvSpPr txBox="1">
            <a:spLocks/>
          </p:cNvSpPr>
          <p:nvPr/>
        </p:nvSpPr>
        <p:spPr bwMode="auto">
          <a:xfrm>
            <a:off x="147658" y="4903501"/>
            <a:ext cx="2104159" cy="49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12 </a:t>
            </a:r>
            <a:r>
              <a:rPr lang="en-US" sz="2700" kern="0" dirty="0" err="1">
                <a:solidFill>
                  <a:srgbClr val="000000"/>
                </a:solidFill>
                <a:latin typeface="Times New Roman" panose="02020603050405020304" pitchFamily="18" charset="0"/>
                <a:cs typeface="Times New Roman" panose="02020603050405020304" pitchFamily="18" charset="0"/>
              </a:rPr>
              <a:t>grammes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8" name="Content Placeholder 2"/>
          <p:cNvSpPr txBox="1">
            <a:spLocks/>
          </p:cNvSpPr>
          <p:nvPr/>
        </p:nvSpPr>
        <p:spPr bwMode="auto">
          <a:xfrm>
            <a:off x="2395832" y="4903499"/>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a:solidFill>
                  <a:srgbClr val="000000"/>
                </a:solidFill>
                <a:latin typeface="Times New Roman" panose="02020603050405020304" pitchFamily="18" charset="0"/>
                <a:cs typeface="Times New Roman" panose="02020603050405020304" pitchFamily="18" charset="0"/>
              </a:rPr>
              <a:t>mesuré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56" name="Content Placeholder 2"/>
          <p:cNvSpPr txBox="1">
            <a:spLocks/>
          </p:cNvSpPr>
          <p:nvPr/>
        </p:nvSpPr>
        <p:spPr bwMode="auto">
          <a:xfrm>
            <a:off x="4499992" y="2933364"/>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3 </a:t>
            </a:r>
            <a:r>
              <a:rPr lang="en-US" sz="2700" kern="0" dirty="0" err="1">
                <a:solidFill>
                  <a:srgbClr val="000000"/>
                </a:solidFill>
                <a:latin typeface="Times New Roman" panose="02020603050405020304" pitchFamily="18" charset="0"/>
                <a:cs typeface="Times New Roman" panose="02020603050405020304" pitchFamily="18" charset="0"/>
              </a:rPr>
              <a:t>avions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57" name="Content Placeholder 2"/>
          <p:cNvSpPr txBox="1">
            <a:spLocks/>
          </p:cNvSpPr>
          <p:nvPr/>
        </p:nvSpPr>
        <p:spPr bwMode="auto">
          <a:xfrm>
            <a:off x="6748167" y="2933364"/>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compté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59" name="Content Placeholder 2"/>
          <p:cNvSpPr txBox="1">
            <a:spLocks/>
          </p:cNvSpPr>
          <p:nvPr/>
        </p:nvSpPr>
        <p:spPr bwMode="auto">
          <a:xfrm>
            <a:off x="4499992" y="3427312"/>
            <a:ext cx="1888135" cy="49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0,01 nm</a:t>
            </a:r>
          </a:p>
        </p:txBody>
      </p:sp>
      <p:sp>
        <p:nvSpPr>
          <p:cNvPr id="60" name="Content Placeholder 2"/>
          <p:cNvSpPr txBox="1">
            <a:spLocks/>
          </p:cNvSpPr>
          <p:nvPr/>
        </p:nvSpPr>
        <p:spPr bwMode="auto">
          <a:xfrm>
            <a:off x="6748166" y="3427310"/>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mesuré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61" name="Content Placeholder 2"/>
          <p:cNvSpPr txBox="1">
            <a:spLocks/>
          </p:cNvSpPr>
          <p:nvPr/>
        </p:nvSpPr>
        <p:spPr bwMode="auto">
          <a:xfrm>
            <a:off x="4499992" y="3918435"/>
            <a:ext cx="2248173" cy="49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110 km</a:t>
            </a:r>
          </a:p>
        </p:txBody>
      </p:sp>
      <p:sp>
        <p:nvSpPr>
          <p:cNvPr id="62" name="Content Placeholder 2"/>
          <p:cNvSpPr txBox="1">
            <a:spLocks/>
          </p:cNvSpPr>
          <p:nvPr/>
        </p:nvSpPr>
        <p:spPr bwMode="auto">
          <a:xfrm>
            <a:off x="6748167" y="3918435"/>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mesuré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64" name="Content Placeholder 2"/>
          <p:cNvSpPr txBox="1">
            <a:spLocks/>
          </p:cNvSpPr>
          <p:nvPr/>
        </p:nvSpPr>
        <p:spPr bwMode="auto">
          <a:xfrm>
            <a:off x="4499992" y="4412383"/>
            <a:ext cx="2104159" cy="49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21 </a:t>
            </a:r>
            <a:r>
              <a:rPr lang="en-US" sz="2700" kern="0" dirty="0" err="1">
                <a:solidFill>
                  <a:srgbClr val="000000"/>
                </a:solidFill>
                <a:latin typeface="Times New Roman" panose="02020603050405020304" pitchFamily="18" charset="0"/>
                <a:cs typeface="Times New Roman" panose="02020603050405020304" pitchFamily="18" charset="0"/>
              </a:rPr>
              <a:t>verres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65" name="Content Placeholder 2"/>
          <p:cNvSpPr txBox="1">
            <a:spLocks/>
          </p:cNvSpPr>
          <p:nvPr/>
        </p:nvSpPr>
        <p:spPr bwMode="auto">
          <a:xfrm>
            <a:off x="6748166" y="4412381"/>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compté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66" name="Content Placeholder 2"/>
          <p:cNvSpPr txBox="1">
            <a:spLocks/>
          </p:cNvSpPr>
          <p:nvPr/>
        </p:nvSpPr>
        <p:spPr bwMode="auto">
          <a:xfrm>
            <a:off x="4499992" y="4903503"/>
            <a:ext cx="2104159" cy="49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30 chaises</a:t>
            </a:r>
          </a:p>
        </p:txBody>
      </p:sp>
      <p:sp>
        <p:nvSpPr>
          <p:cNvPr id="67" name="Content Placeholder 2"/>
          <p:cNvSpPr txBox="1">
            <a:spLocks/>
          </p:cNvSpPr>
          <p:nvPr/>
        </p:nvSpPr>
        <p:spPr bwMode="auto">
          <a:xfrm>
            <a:off x="6748166" y="4903501"/>
            <a:ext cx="1528095"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compté</a:t>
            </a:r>
            <a:endParaRPr lang="en-US" sz="27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36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4" grpId="0"/>
      <p:bldP spid="46" grpId="0"/>
      <p:bldP spid="48" grpId="0"/>
      <p:bldP spid="57" grpId="0"/>
      <p:bldP spid="60" grpId="0"/>
      <p:bldP spid="62" grpId="0"/>
      <p:bldP spid="65"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668" y="1974199"/>
            <a:ext cx="8969828" cy="1706942"/>
          </a:xfrm>
          <a:prstGeom prst="rect">
            <a:avLst/>
          </a:prstGeom>
          <a:solidFill>
            <a:srgbClr val="FF9966"/>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2699792" y="1972133"/>
            <a:ext cx="331236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bwMode="auto">
          <a:xfrm>
            <a:off x="146833" y="1952949"/>
            <a:ext cx="876574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Dans une mesure, les chiffres significatifs sont des chiffres certains ou importants dans une valeur mesurée.  Ce sont les chiffres dont on est certain, plus un chiffre qui est incertain (le plus petit, celui le plus vers la droite dans une valeur). </a:t>
            </a:r>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mesures</a:t>
            </a:r>
            <a:r>
              <a:rPr lang="en-US" dirty="0">
                <a:solidFill>
                  <a:srgbClr val="003300"/>
                </a:solidFill>
                <a:latin typeface="Times New Roman" panose="02020603050405020304" pitchFamily="18" charset="0"/>
                <a:cs typeface="Times New Roman" panose="02020603050405020304" pitchFamily="18" charset="0"/>
              </a:rPr>
              <a:t> et 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bwMode="auto">
          <a:xfrm>
            <a:off x="146833" y="1052736"/>
            <a:ext cx="884590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contient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certaine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quantité</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d’incertitude</a:t>
            </a:r>
            <a:r>
              <a:rPr lang="en-US" sz="2700" kern="0" dirty="0">
                <a:solidFill>
                  <a:srgbClr val="000000"/>
                </a:solidFill>
                <a:latin typeface="Times New Roman" panose="02020603050405020304" pitchFamily="18" charset="0"/>
                <a:cs typeface="Times New Roman" panose="02020603050405020304" pitchFamily="18" charset="0"/>
              </a:rPr>
              <a:t> à cause de </a:t>
            </a:r>
            <a:r>
              <a:rPr lang="en-US" sz="2700" kern="0" dirty="0" err="1">
                <a:solidFill>
                  <a:srgbClr val="000000"/>
                </a:solidFill>
                <a:latin typeface="Times New Roman" panose="02020603050405020304" pitchFamily="18" charset="0"/>
                <a:cs typeface="Times New Roman" panose="02020603050405020304" pitchFamily="18" charset="0"/>
              </a:rPr>
              <a:t>l’incertitude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l’instrument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utilisé</a:t>
            </a:r>
            <a:r>
              <a:rPr lang="en-US" sz="2800" kern="0" dirty="0">
                <a:solidFill>
                  <a:srgbClr val="000000"/>
                </a:solidFill>
                <a:latin typeface="Times New Roman" panose="02020603050405020304" pitchFamily="18" charset="0"/>
                <a:cs typeface="Times New Roman" panose="02020603050405020304" pitchFamily="18" charset="0"/>
              </a:rPr>
              <a:t> pour la </a:t>
            </a:r>
            <a:r>
              <a:rPr lang="en-US" sz="2800" kern="0" dirty="0" err="1">
                <a:solidFill>
                  <a:srgbClr val="000000"/>
                </a:solidFill>
                <a:latin typeface="Times New Roman" panose="02020603050405020304" pitchFamily="18" charset="0"/>
                <a:cs typeface="Times New Roman" panose="02020603050405020304" pitchFamily="18" charset="0"/>
              </a:rPr>
              <a:t>mesurer</a:t>
            </a:r>
            <a:r>
              <a:rPr lang="en-US" sz="2800" kern="0" dirty="0">
                <a:solidFill>
                  <a:srgbClr val="000000"/>
                </a:solidFill>
                <a:latin typeface="Times New Roman" panose="02020603050405020304" pitchFamily="18" charset="0"/>
                <a:cs typeface="Times New Roman" panose="02020603050405020304" pitchFamily="18" charset="0"/>
              </a:rPr>
              <a:t>.</a:t>
            </a:r>
            <a:r>
              <a:rPr lang="en-US"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endParaRPr>
          </a:p>
        </p:txBody>
      </p:sp>
      <p:sp>
        <p:nvSpPr>
          <p:cNvPr id="14" name="Content Placeholder 2"/>
          <p:cNvSpPr txBox="1">
            <a:spLocks/>
          </p:cNvSpPr>
          <p:nvPr/>
        </p:nvSpPr>
        <p:spPr bwMode="auto">
          <a:xfrm>
            <a:off x="2552587" y="3838123"/>
            <a:ext cx="6605499" cy="204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Si la balance ci-</a:t>
            </a:r>
            <a:r>
              <a:rPr lang="en-US" sz="2700" kern="0" dirty="0" err="1">
                <a:solidFill>
                  <a:srgbClr val="000000"/>
                </a:solidFill>
                <a:latin typeface="Times New Roman" panose="02020603050405020304" pitchFamily="18" charset="0"/>
                <a:cs typeface="Times New Roman" panose="02020603050405020304" pitchFamily="18" charset="0"/>
              </a:rPr>
              <a:t>contre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indiquait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de 1,18 g, on ne </a:t>
            </a:r>
            <a:r>
              <a:rPr lang="en-US" sz="2700" kern="0" dirty="0" err="1">
                <a:solidFill>
                  <a:srgbClr val="000000"/>
                </a:solidFill>
                <a:latin typeface="Times New Roman" panose="02020603050405020304" pitchFamily="18" charset="0"/>
                <a:cs typeface="Times New Roman" panose="02020603050405020304" pitchFamily="18" charset="0"/>
              </a:rPr>
              <a:t>pourrait</a:t>
            </a:r>
            <a:r>
              <a:rPr lang="en-US" sz="2700" kern="0" dirty="0">
                <a:solidFill>
                  <a:srgbClr val="000000"/>
                </a:solidFill>
                <a:latin typeface="Times New Roman" panose="02020603050405020304" pitchFamily="18" charset="0"/>
                <a:cs typeface="Times New Roman" panose="02020603050405020304" pitchFamily="18" charset="0"/>
              </a:rPr>
              <a:t> pas dire que la masse </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tait</a:t>
            </a:r>
            <a:r>
              <a:rPr lang="en-US" sz="2700" kern="0" dirty="0">
                <a:solidFill>
                  <a:srgbClr val="000000"/>
                </a:solidFill>
                <a:latin typeface="Times New Roman" panose="02020603050405020304" pitchFamily="18" charset="0"/>
                <a:cs typeface="Times New Roman" panose="02020603050405020304" pitchFamily="18" charset="0"/>
              </a:rPr>
              <a:t> 1,2 g </a:t>
            </a:r>
            <a:r>
              <a:rPr lang="en-US" sz="2700" kern="0" dirty="0" err="1">
                <a:solidFill>
                  <a:srgbClr val="000000"/>
                </a:solidFill>
                <a:latin typeface="Times New Roman" panose="02020603050405020304" pitchFamily="18" charset="0"/>
                <a:cs typeface="Times New Roman" panose="02020603050405020304" pitchFamily="18" charset="0"/>
              </a:rPr>
              <a:t>ni</a:t>
            </a:r>
            <a:r>
              <a:rPr lang="en-US" sz="2700" kern="0" dirty="0">
                <a:solidFill>
                  <a:srgbClr val="000000"/>
                </a:solidFill>
                <a:latin typeface="Times New Roman" panose="02020603050405020304" pitchFamily="18" charset="0"/>
                <a:cs typeface="Times New Roman" panose="02020603050405020304" pitchFamily="18" charset="0"/>
              </a:rPr>
              <a:t> 1,183 g </a:t>
            </a:r>
            <a:r>
              <a:rPr lang="en-US" sz="2700" kern="0" dirty="0" err="1">
                <a:solidFill>
                  <a:srgbClr val="000000"/>
                </a:solidFill>
                <a:latin typeface="Times New Roman" panose="02020603050405020304" pitchFamily="18" charset="0"/>
                <a:cs typeface="Times New Roman" panose="02020603050405020304" pitchFamily="18" charset="0"/>
              </a:rPr>
              <a:t>parce</a:t>
            </a:r>
            <a:r>
              <a:rPr lang="en-US" sz="2700" kern="0" dirty="0">
                <a:solidFill>
                  <a:srgbClr val="000000"/>
                </a:solidFill>
                <a:latin typeface="Times New Roman" panose="02020603050405020304" pitchFamily="18" charset="0"/>
                <a:cs typeface="Times New Roman" panose="02020603050405020304" pitchFamily="18" charset="0"/>
              </a:rPr>
              <a:t> que la balance a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précision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jusqu’à</a:t>
            </a:r>
            <a:r>
              <a:rPr lang="en-US" sz="2700" kern="0" dirty="0">
                <a:solidFill>
                  <a:srgbClr val="000000"/>
                </a:solidFill>
                <a:latin typeface="Times New Roman" panose="02020603050405020304" pitchFamily="18" charset="0"/>
                <a:cs typeface="Times New Roman" panose="02020603050405020304" pitchFamily="18" charset="0"/>
              </a:rPr>
              <a:t> ± 0,01 g </a:t>
            </a:r>
          </a:p>
          <a:p>
            <a:pPr marL="0" indent="0">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 pas ± 0,1 g </a:t>
            </a:r>
            <a:r>
              <a:rPr lang="en-US" sz="2700" kern="0" dirty="0" err="1">
                <a:solidFill>
                  <a:srgbClr val="000000"/>
                </a:solidFill>
                <a:latin typeface="Times New Roman" panose="02020603050405020304" pitchFamily="18" charset="0"/>
                <a:cs typeface="Times New Roman" panose="02020603050405020304" pitchFamily="18" charset="0"/>
              </a:rPr>
              <a:t>ni</a:t>
            </a:r>
            <a:r>
              <a:rPr lang="en-US" sz="2700" kern="0" dirty="0">
                <a:solidFill>
                  <a:srgbClr val="000000"/>
                </a:solidFill>
                <a:latin typeface="Times New Roman" panose="02020603050405020304" pitchFamily="18" charset="0"/>
                <a:cs typeface="Times New Roman" panose="02020603050405020304" pitchFamily="18" charset="0"/>
              </a:rPr>
              <a:t> ± 0,001 g.</a:t>
            </a:r>
            <a:endParaRPr lang="en-US" sz="2700" kern="0" dirty="0">
              <a:solidFill>
                <a:srgbClr val="000000"/>
              </a:solidFill>
            </a:endParaRPr>
          </a:p>
        </p:txBody>
      </p:sp>
      <p:pic>
        <p:nvPicPr>
          <p:cNvPr id="2054" name="Picture 6" descr="500g 0.01g x Digital Kitchen Jewelry Scale Precision with Counting 1 W Piece ACCT-500 .01 Gram Salver"/>
          <p:cNvPicPr>
            <a:picLocks noChangeAspect="1" noChangeArrowheads="1"/>
          </p:cNvPicPr>
          <p:nvPr/>
        </p:nvPicPr>
        <p:blipFill rotWithShape="1">
          <a:blip r:embed="rId2">
            <a:extLst>
              <a:ext uri="{28A0092B-C50C-407E-A947-70E740481C1C}">
                <a14:useLocalDpi xmlns:a14="http://schemas.microsoft.com/office/drawing/2010/main" val="0"/>
              </a:ext>
            </a:extLst>
          </a:blip>
          <a:srcRect b="10232"/>
          <a:stretch/>
        </p:blipFill>
        <p:spPr bwMode="auto">
          <a:xfrm>
            <a:off x="71289" y="3719276"/>
            <a:ext cx="2539728" cy="2279855"/>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rot="1291990">
            <a:off x="742995" y="4894582"/>
            <a:ext cx="1074142" cy="643553"/>
          </a:xfrm>
          <a:prstGeom prst="rect">
            <a:avLst/>
          </a:prstGeom>
          <a:noFill/>
          <a:ln w="38100">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11205" y="5935429"/>
            <a:ext cx="9145227" cy="95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Le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r>
              <a:rPr lang="en-US" sz="2700" kern="0" dirty="0">
                <a:solidFill>
                  <a:srgbClr val="000000"/>
                </a:solidFill>
                <a:latin typeface="Times New Roman" panose="02020603050405020304" pitchFamily="18" charset="0"/>
                <a:cs typeface="Times New Roman" panose="02020603050405020304" pitchFamily="18" charset="0"/>
              </a:rPr>
              <a:t> dans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dépend</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de la </a:t>
            </a:r>
            <a:r>
              <a:rPr lang="en-US" sz="2700" kern="0" dirty="0" err="1">
                <a:solidFill>
                  <a:srgbClr val="000000"/>
                </a:solidFill>
                <a:latin typeface="Times New Roman" panose="02020603050405020304" pitchFamily="18" charset="0"/>
                <a:cs typeface="Times New Roman" panose="02020603050405020304" pitchFamily="18" charset="0"/>
              </a:rPr>
              <a:t>précision</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l’instrument</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Tree>
    <p:extLst>
      <p:ext uri="{BB962C8B-B14F-4D97-AF65-F5344CB8AC3E}">
        <p14:creationId xmlns:p14="http://schemas.microsoft.com/office/powerpoint/2010/main" val="359697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additive="base">
                                        <p:cTn id="25" dur="500" fill="hold"/>
                                        <p:tgtEl>
                                          <p:spTgt spid="2054"/>
                                        </p:tgtEl>
                                        <p:attrNameLst>
                                          <p:attrName>ppt_x</p:attrName>
                                        </p:attrNameLst>
                                      </p:cBhvr>
                                      <p:tavLst>
                                        <p:tav tm="0">
                                          <p:val>
                                            <p:strVal val="#ppt_x"/>
                                          </p:val>
                                        </p:tav>
                                        <p:tav tm="100000">
                                          <p:val>
                                            <p:strVal val="#ppt_x"/>
                                          </p:val>
                                        </p:tav>
                                      </p:tavLst>
                                    </p:anim>
                                    <p:anim calcmode="lin" valueType="num">
                                      <p:cBhvr additive="base">
                                        <p:cTn id="26" dur="500" fill="hold"/>
                                        <p:tgtEl>
                                          <p:spTgt spid="205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p:bldP spid="14" grpId="0"/>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6833" y="1952062"/>
            <a:ext cx="18145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146834" y="1102225"/>
            <a:ext cx="18488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bwMode="auto">
          <a:xfrm>
            <a:off x="146833" y="1901583"/>
            <a:ext cx="8765740" cy="178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La précision d’une valeur est 1. à quel point la valeur peut être reproduite lors de mesurer plusieurs fois, 2. à quel point « l’incertitude » est petite, et 3. souvent, la plus haute la précision, le plus il y a de chiffres significatifs.</a:t>
            </a:r>
          </a:p>
        </p:txBody>
      </p:sp>
      <p:sp>
        <p:nvSpPr>
          <p:cNvPr id="2" name="Title 1"/>
          <p:cNvSpPr>
            <a:spLocks noGrp="1"/>
          </p:cNvSpPr>
          <p:nvPr>
            <p:ph type="title"/>
          </p:nvPr>
        </p:nvSpPr>
        <p:spPr>
          <a:xfrm>
            <a:off x="-72516" y="457200"/>
            <a:ext cx="9289032" cy="65688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Précision</a:t>
            </a:r>
            <a:r>
              <a:rPr lang="en-US" dirty="0">
                <a:solidFill>
                  <a:srgbClr val="003300"/>
                </a:solidFill>
                <a:latin typeface="Times New Roman" panose="02020603050405020304" pitchFamily="18" charset="0"/>
                <a:cs typeface="Times New Roman" panose="02020603050405020304" pitchFamily="18" charset="0"/>
              </a:rPr>
              <a:t> versus exactitude</a:t>
            </a:r>
          </a:p>
        </p:txBody>
      </p:sp>
      <p:sp>
        <p:nvSpPr>
          <p:cNvPr id="18" name="Content Placeholder 2"/>
          <p:cNvSpPr txBox="1">
            <a:spLocks/>
          </p:cNvSpPr>
          <p:nvPr/>
        </p:nvSpPr>
        <p:spPr bwMode="auto">
          <a:xfrm>
            <a:off x="146833" y="1052736"/>
            <a:ext cx="884590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L’exactitude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à </a:t>
            </a:r>
            <a:r>
              <a:rPr lang="en-US" sz="2700" kern="0" dirty="0" err="1">
                <a:solidFill>
                  <a:srgbClr val="000000"/>
                </a:solidFill>
                <a:latin typeface="Times New Roman" panose="02020603050405020304" pitchFamily="18" charset="0"/>
                <a:cs typeface="Times New Roman" panose="02020603050405020304" pitchFamily="18" charset="0"/>
              </a:rPr>
              <a:t>quel</a:t>
            </a:r>
            <a:r>
              <a:rPr lang="en-US" sz="2700" kern="0" dirty="0">
                <a:solidFill>
                  <a:srgbClr val="000000"/>
                </a:solidFill>
                <a:latin typeface="Times New Roman" panose="02020603050405020304" pitchFamily="18" charset="0"/>
                <a:cs typeface="Times New Roman" panose="02020603050405020304" pitchFamily="18" charset="0"/>
              </a:rPr>
              <a:t> point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proche</a:t>
            </a:r>
            <a:r>
              <a:rPr lang="en-US" sz="2700" kern="0" dirty="0">
                <a:solidFill>
                  <a:srgbClr val="000000"/>
                </a:solidFill>
                <a:latin typeface="Times New Roman" panose="02020603050405020304" pitchFamily="18" charset="0"/>
                <a:cs typeface="Times New Roman" panose="02020603050405020304" pitchFamily="18" charset="0"/>
              </a:rPr>
              <a:t> à la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acceptée</a:t>
            </a:r>
            <a:r>
              <a:rPr lang="en-US"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endParaRPr>
          </a:p>
        </p:txBody>
      </p:sp>
      <p:sp>
        <p:nvSpPr>
          <p:cNvPr id="3" name="Oval 2"/>
          <p:cNvSpPr/>
          <p:nvPr/>
        </p:nvSpPr>
        <p:spPr>
          <a:xfrm>
            <a:off x="6886860" y="4109612"/>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Oval 9"/>
          <p:cNvSpPr/>
          <p:nvPr/>
        </p:nvSpPr>
        <p:spPr>
          <a:xfrm>
            <a:off x="7130752" y="4353504"/>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Oval 10"/>
          <p:cNvSpPr/>
          <p:nvPr/>
        </p:nvSpPr>
        <p:spPr>
          <a:xfrm>
            <a:off x="7313890" y="4536642"/>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Oval 23"/>
          <p:cNvSpPr/>
          <p:nvPr/>
        </p:nvSpPr>
        <p:spPr>
          <a:xfrm>
            <a:off x="7510025" y="4732777"/>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Oval 24"/>
          <p:cNvSpPr/>
          <p:nvPr/>
        </p:nvSpPr>
        <p:spPr>
          <a:xfrm>
            <a:off x="7646779" y="4869531"/>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p:cNvSpPr/>
          <p:nvPr/>
        </p:nvSpPr>
        <p:spPr>
          <a:xfrm>
            <a:off x="7746984" y="4956827"/>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Oval 15"/>
          <p:cNvSpPr/>
          <p:nvPr/>
        </p:nvSpPr>
        <p:spPr>
          <a:xfrm>
            <a:off x="7943896" y="492685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Oval 16"/>
          <p:cNvSpPr/>
          <p:nvPr/>
        </p:nvSpPr>
        <p:spPr>
          <a:xfrm>
            <a:off x="7871888" y="511410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Oval 18"/>
          <p:cNvSpPr/>
          <p:nvPr/>
        </p:nvSpPr>
        <p:spPr>
          <a:xfrm>
            <a:off x="7822964" y="479752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p:nvSpPr>
        <p:spPr>
          <a:xfrm>
            <a:off x="7674976" y="514630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Oval 20"/>
          <p:cNvSpPr/>
          <p:nvPr/>
        </p:nvSpPr>
        <p:spPr>
          <a:xfrm>
            <a:off x="7629968" y="4842719"/>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Oval 21"/>
          <p:cNvSpPr/>
          <p:nvPr/>
        </p:nvSpPr>
        <p:spPr>
          <a:xfrm>
            <a:off x="8019247" y="5074296"/>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Oval 22"/>
          <p:cNvSpPr/>
          <p:nvPr/>
        </p:nvSpPr>
        <p:spPr>
          <a:xfrm>
            <a:off x="7574714" y="4992831"/>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Oval 25"/>
          <p:cNvSpPr/>
          <p:nvPr/>
        </p:nvSpPr>
        <p:spPr>
          <a:xfrm>
            <a:off x="4661224" y="4127459"/>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Oval 26"/>
          <p:cNvSpPr/>
          <p:nvPr/>
        </p:nvSpPr>
        <p:spPr>
          <a:xfrm>
            <a:off x="4905116" y="4371351"/>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Oval 27"/>
          <p:cNvSpPr/>
          <p:nvPr/>
        </p:nvSpPr>
        <p:spPr>
          <a:xfrm>
            <a:off x="5088254" y="4554489"/>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Oval 28"/>
          <p:cNvSpPr/>
          <p:nvPr/>
        </p:nvSpPr>
        <p:spPr>
          <a:xfrm>
            <a:off x="5284389" y="4750624"/>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0" name="Oval 29"/>
          <p:cNvSpPr/>
          <p:nvPr/>
        </p:nvSpPr>
        <p:spPr>
          <a:xfrm>
            <a:off x="5421143" y="4887378"/>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Oval 30"/>
          <p:cNvSpPr/>
          <p:nvPr/>
        </p:nvSpPr>
        <p:spPr>
          <a:xfrm>
            <a:off x="5737510" y="4378416"/>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Oval 31"/>
          <p:cNvSpPr/>
          <p:nvPr/>
        </p:nvSpPr>
        <p:spPr>
          <a:xfrm>
            <a:off x="5274942" y="434241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Oval 32"/>
          <p:cNvSpPr/>
          <p:nvPr/>
        </p:nvSpPr>
        <p:spPr>
          <a:xfrm>
            <a:off x="5502236" y="454348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4" name="Oval 33"/>
          <p:cNvSpPr/>
          <p:nvPr/>
        </p:nvSpPr>
        <p:spPr>
          <a:xfrm>
            <a:off x="5423678" y="4335099"/>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5" name="Oval 34"/>
          <p:cNvSpPr/>
          <p:nvPr/>
        </p:nvSpPr>
        <p:spPr>
          <a:xfrm>
            <a:off x="5452987" y="4193180"/>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Oval 35"/>
          <p:cNvSpPr/>
          <p:nvPr/>
        </p:nvSpPr>
        <p:spPr>
          <a:xfrm>
            <a:off x="5574244" y="440978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7" name="Oval 36"/>
          <p:cNvSpPr/>
          <p:nvPr/>
        </p:nvSpPr>
        <p:spPr>
          <a:xfrm>
            <a:off x="5610248" y="4263091"/>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8" name="Oval 37"/>
          <p:cNvSpPr/>
          <p:nvPr/>
        </p:nvSpPr>
        <p:spPr>
          <a:xfrm>
            <a:off x="5313074" y="4471477"/>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9" name="Oval 38"/>
          <p:cNvSpPr/>
          <p:nvPr/>
        </p:nvSpPr>
        <p:spPr>
          <a:xfrm>
            <a:off x="2352642" y="4109612"/>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0" name="Oval 39"/>
          <p:cNvSpPr/>
          <p:nvPr/>
        </p:nvSpPr>
        <p:spPr>
          <a:xfrm>
            <a:off x="2596534" y="4353504"/>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 name="Oval 40"/>
          <p:cNvSpPr/>
          <p:nvPr/>
        </p:nvSpPr>
        <p:spPr>
          <a:xfrm>
            <a:off x="2779672" y="4536642"/>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2" name="Oval 41"/>
          <p:cNvSpPr/>
          <p:nvPr/>
        </p:nvSpPr>
        <p:spPr>
          <a:xfrm>
            <a:off x="2975807" y="4732777"/>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Oval 42"/>
          <p:cNvSpPr/>
          <p:nvPr/>
        </p:nvSpPr>
        <p:spPr>
          <a:xfrm>
            <a:off x="3112561" y="4869531"/>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4" name="Oval 43"/>
          <p:cNvSpPr/>
          <p:nvPr/>
        </p:nvSpPr>
        <p:spPr>
          <a:xfrm>
            <a:off x="3437877" y="506356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Oval 44"/>
          <p:cNvSpPr/>
          <p:nvPr/>
        </p:nvSpPr>
        <p:spPr>
          <a:xfrm>
            <a:off x="3601685" y="493290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6" name="Oval 45"/>
          <p:cNvSpPr/>
          <p:nvPr/>
        </p:nvSpPr>
        <p:spPr>
          <a:xfrm>
            <a:off x="3337670" y="525064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7" name="Oval 46"/>
          <p:cNvSpPr/>
          <p:nvPr/>
        </p:nvSpPr>
        <p:spPr>
          <a:xfrm>
            <a:off x="3373674" y="4833527"/>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8" name="Oval 47"/>
          <p:cNvSpPr/>
          <p:nvPr/>
        </p:nvSpPr>
        <p:spPr>
          <a:xfrm>
            <a:off x="2939803" y="5322651"/>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9" name="Oval 48"/>
          <p:cNvSpPr/>
          <p:nvPr/>
        </p:nvSpPr>
        <p:spPr>
          <a:xfrm>
            <a:off x="2903799" y="4991555"/>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Oval 49"/>
          <p:cNvSpPr/>
          <p:nvPr/>
        </p:nvSpPr>
        <p:spPr>
          <a:xfrm>
            <a:off x="3266951" y="460073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1" name="Oval 50"/>
          <p:cNvSpPr/>
          <p:nvPr/>
        </p:nvSpPr>
        <p:spPr>
          <a:xfrm>
            <a:off x="2968488" y="453751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2" name="Oval 51"/>
          <p:cNvSpPr/>
          <p:nvPr/>
        </p:nvSpPr>
        <p:spPr>
          <a:xfrm>
            <a:off x="207372" y="4092731"/>
            <a:ext cx="1872208" cy="187220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3" name="Oval 52"/>
          <p:cNvSpPr/>
          <p:nvPr/>
        </p:nvSpPr>
        <p:spPr>
          <a:xfrm>
            <a:off x="451264" y="4336623"/>
            <a:ext cx="1384424" cy="1384424"/>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4" name="Oval 53"/>
          <p:cNvSpPr/>
          <p:nvPr/>
        </p:nvSpPr>
        <p:spPr>
          <a:xfrm>
            <a:off x="634402" y="4519761"/>
            <a:ext cx="1018148" cy="101814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5" name="Oval 54"/>
          <p:cNvSpPr/>
          <p:nvPr/>
        </p:nvSpPr>
        <p:spPr>
          <a:xfrm>
            <a:off x="830537" y="4715896"/>
            <a:ext cx="625878" cy="625878"/>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6" name="Oval 55"/>
          <p:cNvSpPr/>
          <p:nvPr/>
        </p:nvSpPr>
        <p:spPr>
          <a:xfrm>
            <a:off x="967291" y="4852650"/>
            <a:ext cx="352371" cy="35237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7" name="Oval 56"/>
          <p:cNvSpPr/>
          <p:nvPr/>
        </p:nvSpPr>
        <p:spPr>
          <a:xfrm>
            <a:off x="820598" y="501067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8" name="Oval 57"/>
          <p:cNvSpPr/>
          <p:nvPr/>
        </p:nvSpPr>
        <p:spPr>
          <a:xfrm>
            <a:off x="1461373" y="490163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9" name="Oval 58"/>
          <p:cNvSpPr/>
          <p:nvPr/>
        </p:nvSpPr>
        <p:spPr>
          <a:xfrm>
            <a:off x="1139597" y="5649039"/>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0" name="Oval 59"/>
          <p:cNvSpPr/>
          <p:nvPr/>
        </p:nvSpPr>
        <p:spPr>
          <a:xfrm>
            <a:off x="1143476" y="478064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1" name="Oval 60"/>
          <p:cNvSpPr/>
          <p:nvPr/>
        </p:nvSpPr>
        <p:spPr>
          <a:xfrm>
            <a:off x="569537" y="5377778"/>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Oval 61"/>
          <p:cNvSpPr/>
          <p:nvPr/>
        </p:nvSpPr>
        <p:spPr>
          <a:xfrm>
            <a:off x="1075081" y="4165463"/>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3" name="Oval 62"/>
          <p:cNvSpPr/>
          <p:nvPr/>
        </p:nvSpPr>
        <p:spPr>
          <a:xfrm>
            <a:off x="1484764" y="5341774"/>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4" name="Oval 63"/>
          <p:cNvSpPr/>
          <p:nvPr/>
        </p:nvSpPr>
        <p:spPr>
          <a:xfrm>
            <a:off x="562394" y="4679892"/>
            <a:ext cx="72008" cy="72008"/>
          </a:xfrm>
          <a:prstGeom prst="ellipse">
            <a:avLst/>
          </a:prstGeom>
          <a:solidFill>
            <a:srgbClr val="003300"/>
          </a:solid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5" name="Content Placeholder 2"/>
          <p:cNvSpPr txBox="1">
            <a:spLocks/>
          </p:cNvSpPr>
          <p:nvPr/>
        </p:nvSpPr>
        <p:spPr bwMode="auto">
          <a:xfrm>
            <a:off x="280173" y="5978962"/>
            <a:ext cx="1715487"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pas précis, </a:t>
            </a:r>
          </a:p>
          <a:p>
            <a:pPr marL="0" indent="0" algn="ctr">
              <a:spcBef>
                <a:spcPts val="0"/>
              </a:spcBef>
              <a:buFontTx/>
              <a:buNone/>
            </a:pPr>
            <a:r>
              <a:rPr lang="en-US" sz="2700" kern="0" dirty="0" err="1">
                <a:solidFill>
                  <a:srgbClr val="000000"/>
                </a:solidFill>
                <a:latin typeface="Times New Roman" panose="02020603050405020304" pitchFamily="18" charset="0"/>
                <a:cs typeface="Times New Roman" panose="02020603050405020304" pitchFamily="18" charset="0"/>
              </a:rPr>
              <a:t>ni</a:t>
            </a:r>
            <a:r>
              <a:rPr lang="en-US" sz="2700" kern="0" dirty="0">
                <a:solidFill>
                  <a:srgbClr val="000000"/>
                </a:solidFill>
                <a:latin typeface="Times New Roman" panose="02020603050405020304" pitchFamily="18" charset="0"/>
                <a:cs typeface="Times New Roman" panose="02020603050405020304" pitchFamily="18" charset="0"/>
              </a:rPr>
              <a:t> exact</a:t>
            </a:r>
            <a:endParaRPr lang="en-US" sz="2700" kern="0" dirty="0">
              <a:solidFill>
                <a:srgbClr val="000000"/>
              </a:solidFill>
            </a:endParaRPr>
          </a:p>
        </p:txBody>
      </p:sp>
      <p:sp>
        <p:nvSpPr>
          <p:cNvPr id="66" name="Content Placeholder 2"/>
          <p:cNvSpPr txBox="1">
            <a:spLocks/>
          </p:cNvSpPr>
          <p:nvPr/>
        </p:nvSpPr>
        <p:spPr bwMode="auto">
          <a:xfrm>
            <a:off x="2378670" y="5978962"/>
            <a:ext cx="1793848"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exact,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pas précis</a:t>
            </a:r>
          </a:p>
        </p:txBody>
      </p:sp>
      <p:sp>
        <p:nvSpPr>
          <p:cNvPr id="67" name="Content Placeholder 2"/>
          <p:cNvSpPr txBox="1">
            <a:spLocks/>
          </p:cNvSpPr>
          <p:nvPr/>
        </p:nvSpPr>
        <p:spPr bwMode="auto">
          <a:xfrm>
            <a:off x="4555528" y="5978962"/>
            <a:ext cx="1972045"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précis,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pas exact</a:t>
            </a:r>
          </a:p>
        </p:txBody>
      </p:sp>
      <p:sp>
        <p:nvSpPr>
          <p:cNvPr id="68" name="Content Placeholder 2"/>
          <p:cNvSpPr txBox="1">
            <a:spLocks/>
          </p:cNvSpPr>
          <p:nvPr/>
        </p:nvSpPr>
        <p:spPr bwMode="auto">
          <a:xfrm>
            <a:off x="6910582" y="5978962"/>
            <a:ext cx="1715487" cy="9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précis </a:t>
            </a:r>
          </a:p>
          <a:p>
            <a:pPr marL="0" indent="0" algn="ctr">
              <a:spcBef>
                <a:spcPts val="0"/>
              </a:spcBef>
              <a:buFontTx/>
              <a:buNone/>
            </a:pPr>
            <a:r>
              <a:rPr lang="en-US" sz="2700" kern="0" dirty="0">
                <a:solidFill>
                  <a:srgbClr val="000000"/>
                </a:solidFill>
                <a:latin typeface="Times New Roman" panose="02020603050405020304" pitchFamily="18" charset="0"/>
                <a:cs typeface="Times New Roman" panose="02020603050405020304" pitchFamily="18" charset="0"/>
              </a:rPr>
              <a:t>et exact</a:t>
            </a:r>
            <a:endParaRPr lang="en-US" sz="2700" kern="0" dirty="0">
              <a:solidFill>
                <a:srgbClr val="000000"/>
              </a:solidFill>
            </a:endParaRPr>
          </a:p>
        </p:txBody>
      </p:sp>
      <p:sp>
        <p:nvSpPr>
          <p:cNvPr id="69" name="Content Placeholder 2"/>
          <p:cNvSpPr txBox="1">
            <a:spLocks/>
          </p:cNvSpPr>
          <p:nvPr/>
        </p:nvSpPr>
        <p:spPr bwMode="auto">
          <a:xfrm>
            <a:off x="197499" y="3683419"/>
            <a:ext cx="8997166" cy="4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spcBef>
                <a:spcPts val="0"/>
              </a:spcBef>
              <a:buFont typeface="Wingdings" panose="05000000000000000000" pitchFamily="2" charset="2"/>
              <a:buChar char="Ø"/>
            </a:pPr>
            <a:r>
              <a:rPr lang="en-US" sz="2100" kern="0" dirty="0" err="1">
                <a:solidFill>
                  <a:srgbClr val="000000"/>
                </a:solidFill>
                <a:latin typeface="Times New Roman" panose="02020603050405020304" pitchFamily="18" charset="0"/>
                <a:cs typeface="Times New Roman" panose="02020603050405020304" pitchFamily="18" charset="0"/>
              </a:rPr>
              <a:t>Dans</a:t>
            </a:r>
            <a:r>
              <a:rPr lang="en-US" sz="2100" kern="0" dirty="0">
                <a:solidFill>
                  <a:srgbClr val="000000"/>
                </a:solidFill>
                <a:latin typeface="Times New Roman" panose="02020603050405020304" pitchFamily="18" charset="0"/>
                <a:cs typeface="Times New Roman" panose="02020603050405020304" pitchFamily="18" charset="0"/>
              </a:rPr>
              <a:t> un </a:t>
            </a:r>
            <a:r>
              <a:rPr lang="en-US" sz="2100" kern="0" dirty="0" err="1">
                <a:solidFill>
                  <a:srgbClr val="000000"/>
                </a:solidFill>
                <a:latin typeface="Times New Roman" panose="02020603050405020304" pitchFamily="18" charset="0"/>
                <a:cs typeface="Times New Roman" panose="02020603050405020304" pitchFamily="18" charset="0"/>
              </a:rPr>
              <a:t>sens</a:t>
            </a:r>
            <a:r>
              <a:rPr lang="en-US" sz="2100" kern="0" dirty="0">
                <a:solidFill>
                  <a:srgbClr val="000000"/>
                </a:solidFill>
                <a:latin typeface="Times New Roman" panose="02020603050405020304" pitchFamily="18" charset="0"/>
                <a:cs typeface="Times New Roman" panose="02020603050405020304" pitchFamily="18" charset="0"/>
              </a:rPr>
              <a:t>, on “</a:t>
            </a:r>
            <a:r>
              <a:rPr lang="en-US" sz="2100" kern="0" dirty="0" err="1">
                <a:solidFill>
                  <a:srgbClr val="000000"/>
                </a:solidFill>
                <a:latin typeface="Times New Roman" panose="02020603050405020304" pitchFamily="18" charset="0"/>
                <a:cs typeface="Times New Roman" panose="02020603050405020304" pitchFamily="18" charset="0"/>
              </a:rPr>
              <a:t>cible</a:t>
            </a:r>
            <a:r>
              <a:rPr lang="en-US" sz="2100" kern="0" dirty="0">
                <a:solidFill>
                  <a:srgbClr val="000000"/>
                </a:solidFill>
                <a:latin typeface="Times New Roman" panose="02020603050405020304" pitchFamily="18" charset="0"/>
                <a:cs typeface="Times New Roman" panose="02020603050405020304" pitchFamily="18" charset="0"/>
              </a:rPr>
              <a:t>” la bonne </a:t>
            </a:r>
            <a:r>
              <a:rPr lang="en-US" sz="2100" kern="0" dirty="0" err="1">
                <a:solidFill>
                  <a:srgbClr val="000000"/>
                </a:solidFill>
                <a:latin typeface="Times New Roman" panose="02020603050405020304" pitchFamily="18" charset="0"/>
                <a:cs typeface="Times New Roman" panose="02020603050405020304" pitchFamily="18" charset="0"/>
              </a:rPr>
              <a:t>valeur</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d’une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mesure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comme</a:t>
            </a:r>
            <a:r>
              <a:rPr lang="en-US" sz="2100" kern="0" dirty="0">
                <a:solidFill>
                  <a:srgbClr val="000000"/>
                </a:solidFill>
                <a:latin typeface="Times New Roman" panose="02020603050405020304" pitchFamily="18" charset="0"/>
                <a:cs typeface="Times New Roman" panose="02020603050405020304" pitchFamily="18" charset="0"/>
              </a:rPr>
              <a:t> ci-</a:t>
            </a:r>
            <a:r>
              <a:rPr lang="en-US" sz="2100" kern="0" dirty="0" err="1">
                <a:solidFill>
                  <a:srgbClr val="000000"/>
                </a:solidFill>
                <a:latin typeface="Times New Roman" panose="02020603050405020304" pitchFamily="18" charset="0"/>
                <a:cs typeface="Times New Roman" panose="02020603050405020304" pitchFamily="18" charset="0"/>
              </a:rPr>
              <a:t>dessous</a:t>
            </a:r>
            <a:r>
              <a:rPr lang="en-US" sz="2100" kern="0" dirty="0">
                <a:solidFill>
                  <a:srgbClr val="000000"/>
                </a:solidFill>
                <a:latin typeface="Times New Roman" panose="02020603050405020304" pitchFamily="18" charset="0"/>
                <a:cs typeface="Times New Roman" panose="02020603050405020304" pitchFamily="18" charset="0"/>
              </a:rPr>
              <a:t>, </a:t>
            </a:r>
            <a:endParaRPr lang="en-US" sz="2100" kern="0" dirty="0">
              <a:solidFill>
                <a:srgbClr val="000000"/>
              </a:solidFill>
            </a:endParaRPr>
          </a:p>
        </p:txBody>
      </p:sp>
    </p:spTree>
    <p:extLst>
      <p:ext uri="{BB962C8B-B14F-4D97-AF65-F5344CB8AC3E}">
        <p14:creationId xmlns:p14="http://schemas.microsoft.com/office/powerpoint/2010/main" val="321481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fill="hold"/>
                                        <p:tgtEl>
                                          <p:spTgt spid="60"/>
                                        </p:tgtEl>
                                        <p:attrNameLst>
                                          <p:attrName>ppt_x</p:attrName>
                                        </p:attrNameLst>
                                      </p:cBhvr>
                                      <p:tavLst>
                                        <p:tav tm="0">
                                          <p:val>
                                            <p:strVal val="#ppt_x"/>
                                          </p:val>
                                        </p:tav>
                                        <p:tav tm="100000">
                                          <p:val>
                                            <p:strVal val="#ppt_x"/>
                                          </p:val>
                                        </p:tav>
                                      </p:tavLst>
                                    </p:anim>
                                    <p:anim calcmode="lin" valueType="num">
                                      <p:cBhvr additive="base">
                                        <p:cTn id="58" dur="500" fill="hold"/>
                                        <p:tgtEl>
                                          <p:spTgt spid="6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fill="hold"/>
                                        <p:tgtEl>
                                          <p:spTgt spid="62"/>
                                        </p:tgtEl>
                                        <p:attrNameLst>
                                          <p:attrName>ppt_x</p:attrName>
                                        </p:attrNameLst>
                                      </p:cBhvr>
                                      <p:tavLst>
                                        <p:tav tm="0">
                                          <p:val>
                                            <p:strVal val="#ppt_x"/>
                                          </p:val>
                                        </p:tav>
                                        <p:tav tm="100000">
                                          <p:val>
                                            <p:strVal val="#ppt_x"/>
                                          </p:val>
                                        </p:tav>
                                      </p:tavLst>
                                    </p:anim>
                                    <p:anim calcmode="lin" valueType="num">
                                      <p:cBhvr additive="base">
                                        <p:cTn id="66" dur="500" fill="hold"/>
                                        <p:tgtEl>
                                          <p:spTgt spid="6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500" fill="hold"/>
                                        <p:tgtEl>
                                          <p:spTgt spid="63"/>
                                        </p:tgtEl>
                                        <p:attrNameLst>
                                          <p:attrName>ppt_x</p:attrName>
                                        </p:attrNameLst>
                                      </p:cBhvr>
                                      <p:tavLst>
                                        <p:tav tm="0">
                                          <p:val>
                                            <p:strVal val="#ppt_x"/>
                                          </p:val>
                                        </p:tav>
                                        <p:tav tm="100000">
                                          <p:val>
                                            <p:strVal val="#ppt_x"/>
                                          </p:val>
                                        </p:tav>
                                      </p:tavLst>
                                    </p:anim>
                                    <p:anim calcmode="lin" valueType="num">
                                      <p:cBhvr additive="base">
                                        <p:cTn id="70" dur="500" fill="hold"/>
                                        <p:tgtEl>
                                          <p:spTgt spid="6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additive="base">
                                        <p:cTn id="79" dur="500" fill="hold"/>
                                        <p:tgtEl>
                                          <p:spTgt spid="65"/>
                                        </p:tgtEl>
                                        <p:attrNameLst>
                                          <p:attrName>ppt_x</p:attrName>
                                        </p:attrNameLst>
                                      </p:cBhvr>
                                      <p:tavLst>
                                        <p:tav tm="0">
                                          <p:val>
                                            <p:strVal val="#ppt_x"/>
                                          </p:val>
                                        </p:tav>
                                        <p:tav tm="100000">
                                          <p:val>
                                            <p:strVal val="#ppt_x"/>
                                          </p:val>
                                        </p:tav>
                                      </p:tavLst>
                                    </p:anim>
                                    <p:anim calcmode="lin" valueType="num">
                                      <p:cBhvr additive="base">
                                        <p:cTn id="8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500" fill="hold"/>
                                        <p:tgtEl>
                                          <p:spTgt spid="43"/>
                                        </p:tgtEl>
                                        <p:attrNameLst>
                                          <p:attrName>ppt_x</p:attrName>
                                        </p:attrNameLst>
                                      </p:cBhvr>
                                      <p:tavLst>
                                        <p:tav tm="0">
                                          <p:val>
                                            <p:strVal val="#ppt_x"/>
                                          </p:val>
                                        </p:tav>
                                        <p:tav tm="100000">
                                          <p:val>
                                            <p:strVal val="#ppt_x"/>
                                          </p:val>
                                        </p:tav>
                                      </p:tavLst>
                                    </p:anim>
                                    <p:anim calcmode="lin" valueType="num">
                                      <p:cBhvr additive="base">
                                        <p:cTn id="102" dur="500" fill="hold"/>
                                        <p:tgtEl>
                                          <p:spTgt spid="4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fill="hold"/>
                                        <p:tgtEl>
                                          <p:spTgt spid="44"/>
                                        </p:tgtEl>
                                        <p:attrNameLst>
                                          <p:attrName>ppt_x</p:attrName>
                                        </p:attrNameLst>
                                      </p:cBhvr>
                                      <p:tavLst>
                                        <p:tav tm="0">
                                          <p:val>
                                            <p:strVal val="#ppt_x"/>
                                          </p:val>
                                        </p:tav>
                                        <p:tav tm="100000">
                                          <p:val>
                                            <p:strVal val="#ppt_x"/>
                                          </p:val>
                                        </p:tav>
                                      </p:tavLst>
                                    </p:anim>
                                    <p:anim calcmode="lin" valueType="num">
                                      <p:cBhvr additive="base">
                                        <p:cTn id="106" dur="500" fill="hold"/>
                                        <p:tgtEl>
                                          <p:spTgt spid="4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additive="base">
                                        <p:cTn id="117" dur="500" fill="hold"/>
                                        <p:tgtEl>
                                          <p:spTgt spid="47"/>
                                        </p:tgtEl>
                                        <p:attrNameLst>
                                          <p:attrName>ppt_x</p:attrName>
                                        </p:attrNameLst>
                                      </p:cBhvr>
                                      <p:tavLst>
                                        <p:tav tm="0">
                                          <p:val>
                                            <p:strVal val="#ppt_x"/>
                                          </p:val>
                                        </p:tav>
                                        <p:tav tm="100000">
                                          <p:val>
                                            <p:strVal val="#ppt_x"/>
                                          </p:val>
                                        </p:tav>
                                      </p:tavLst>
                                    </p:anim>
                                    <p:anim calcmode="lin" valueType="num">
                                      <p:cBhvr additive="base">
                                        <p:cTn id="118" dur="500" fill="hold"/>
                                        <p:tgtEl>
                                          <p:spTgt spid="4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ppt_x"/>
                                          </p:val>
                                        </p:tav>
                                        <p:tav tm="100000">
                                          <p:val>
                                            <p:strVal val="#ppt_x"/>
                                          </p:val>
                                        </p:tav>
                                      </p:tavLst>
                                    </p:anim>
                                    <p:anim calcmode="lin" valueType="num">
                                      <p:cBhvr additive="base">
                                        <p:cTn id="122" dur="500" fill="hold"/>
                                        <p:tgtEl>
                                          <p:spTgt spid="4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additive="base">
                                        <p:cTn id="125" dur="500" fill="hold"/>
                                        <p:tgtEl>
                                          <p:spTgt spid="49"/>
                                        </p:tgtEl>
                                        <p:attrNameLst>
                                          <p:attrName>ppt_x</p:attrName>
                                        </p:attrNameLst>
                                      </p:cBhvr>
                                      <p:tavLst>
                                        <p:tav tm="0">
                                          <p:val>
                                            <p:strVal val="#ppt_x"/>
                                          </p:val>
                                        </p:tav>
                                        <p:tav tm="100000">
                                          <p:val>
                                            <p:strVal val="#ppt_x"/>
                                          </p:val>
                                        </p:tav>
                                      </p:tavLst>
                                    </p:anim>
                                    <p:anim calcmode="lin" valueType="num">
                                      <p:cBhvr additive="base">
                                        <p:cTn id="126" dur="500" fill="hold"/>
                                        <p:tgtEl>
                                          <p:spTgt spid="4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additive="base">
                                        <p:cTn id="129" dur="500" fill="hold"/>
                                        <p:tgtEl>
                                          <p:spTgt spid="50"/>
                                        </p:tgtEl>
                                        <p:attrNameLst>
                                          <p:attrName>ppt_x</p:attrName>
                                        </p:attrNameLst>
                                      </p:cBhvr>
                                      <p:tavLst>
                                        <p:tav tm="0">
                                          <p:val>
                                            <p:strVal val="#ppt_x"/>
                                          </p:val>
                                        </p:tav>
                                        <p:tav tm="100000">
                                          <p:val>
                                            <p:strVal val="#ppt_x"/>
                                          </p:val>
                                        </p:tav>
                                      </p:tavLst>
                                    </p:anim>
                                    <p:anim calcmode="lin" valueType="num">
                                      <p:cBhvr additive="base">
                                        <p:cTn id="130" dur="500" fill="hold"/>
                                        <p:tgtEl>
                                          <p:spTgt spid="50"/>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 calcmode="lin" valueType="num">
                                      <p:cBhvr additive="base">
                                        <p:cTn id="133" dur="500" fill="hold"/>
                                        <p:tgtEl>
                                          <p:spTgt spid="51"/>
                                        </p:tgtEl>
                                        <p:attrNameLst>
                                          <p:attrName>ppt_x</p:attrName>
                                        </p:attrNameLst>
                                      </p:cBhvr>
                                      <p:tavLst>
                                        <p:tav tm="0">
                                          <p:val>
                                            <p:strVal val="#ppt_x"/>
                                          </p:val>
                                        </p:tav>
                                        <p:tav tm="100000">
                                          <p:val>
                                            <p:strVal val="#ppt_x"/>
                                          </p:val>
                                        </p:tav>
                                      </p:tavLst>
                                    </p:anim>
                                    <p:anim calcmode="lin" valueType="num">
                                      <p:cBhvr additive="base">
                                        <p:cTn id="13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6"/>
                                        </p:tgtEl>
                                        <p:attrNameLst>
                                          <p:attrName>style.visibility</p:attrName>
                                        </p:attrNameLst>
                                      </p:cBhvr>
                                      <p:to>
                                        <p:strVal val="visible"/>
                                      </p:to>
                                    </p:set>
                                    <p:anim calcmode="lin" valueType="num">
                                      <p:cBhvr additive="base">
                                        <p:cTn id="139" dur="500" fill="hold"/>
                                        <p:tgtEl>
                                          <p:spTgt spid="66"/>
                                        </p:tgtEl>
                                        <p:attrNameLst>
                                          <p:attrName>ppt_x</p:attrName>
                                        </p:attrNameLst>
                                      </p:cBhvr>
                                      <p:tavLst>
                                        <p:tav tm="0">
                                          <p:val>
                                            <p:strVal val="#ppt_x"/>
                                          </p:val>
                                        </p:tav>
                                        <p:tav tm="100000">
                                          <p:val>
                                            <p:strVal val="#ppt_x"/>
                                          </p:val>
                                        </p:tav>
                                      </p:tavLst>
                                    </p:anim>
                                    <p:anim calcmode="lin" valueType="num">
                                      <p:cBhvr additive="base">
                                        <p:cTn id="14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additive="base">
                                        <p:cTn id="145" dur="500" fill="hold"/>
                                        <p:tgtEl>
                                          <p:spTgt spid="26"/>
                                        </p:tgtEl>
                                        <p:attrNameLst>
                                          <p:attrName>ppt_x</p:attrName>
                                        </p:attrNameLst>
                                      </p:cBhvr>
                                      <p:tavLst>
                                        <p:tav tm="0">
                                          <p:val>
                                            <p:strVal val="#ppt_x"/>
                                          </p:val>
                                        </p:tav>
                                        <p:tav tm="100000">
                                          <p:val>
                                            <p:strVal val="#ppt_x"/>
                                          </p:val>
                                        </p:tav>
                                      </p:tavLst>
                                    </p:anim>
                                    <p:anim calcmode="lin" valueType="num">
                                      <p:cBhvr additive="base">
                                        <p:cTn id="146" dur="500" fill="hold"/>
                                        <p:tgtEl>
                                          <p:spTgt spid="26"/>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 calcmode="lin" valueType="num">
                                      <p:cBhvr additive="base">
                                        <p:cTn id="149" dur="500" fill="hold"/>
                                        <p:tgtEl>
                                          <p:spTgt spid="27"/>
                                        </p:tgtEl>
                                        <p:attrNameLst>
                                          <p:attrName>ppt_x</p:attrName>
                                        </p:attrNameLst>
                                      </p:cBhvr>
                                      <p:tavLst>
                                        <p:tav tm="0">
                                          <p:val>
                                            <p:strVal val="#ppt_x"/>
                                          </p:val>
                                        </p:tav>
                                        <p:tav tm="100000">
                                          <p:val>
                                            <p:strVal val="#ppt_x"/>
                                          </p:val>
                                        </p:tav>
                                      </p:tavLst>
                                    </p:anim>
                                    <p:anim calcmode="lin" valueType="num">
                                      <p:cBhvr additive="base">
                                        <p:cTn id="150" dur="500" fill="hold"/>
                                        <p:tgtEl>
                                          <p:spTgt spid="2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additive="base">
                                        <p:cTn id="153" dur="500" fill="hold"/>
                                        <p:tgtEl>
                                          <p:spTgt spid="28"/>
                                        </p:tgtEl>
                                        <p:attrNameLst>
                                          <p:attrName>ppt_x</p:attrName>
                                        </p:attrNameLst>
                                      </p:cBhvr>
                                      <p:tavLst>
                                        <p:tav tm="0">
                                          <p:val>
                                            <p:strVal val="#ppt_x"/>
                                          </p:val>
                                        </p:tav>
                                        <p:tav tm="100000">
                                          <p:val>
                                            <p:strVal val="#ppt_x"/>
                                          </p:val>
                                        </p:tav>
                                      </p:tavLst>
                                    </p:anim>
                                    <p:anim calcmode="lin" valueType="num">
                                      <p:cBhvr additive="base">
                                        <p:cTn id="154" dur="500" fill="hold"/>
                                        <p:tgtEl>
                                          <p:spTgt spid="28"/>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30"/>
                                        </p:tgtEl>
                                        <p:attrNameLst>
                                          <p:attrName>style.visibility</p:attrName>
                                        </p:attrNameLst>
                                      </p:cBhvr>
                                      <p:to>
                                        <p:strVal val="visible"/>
                                      </p:to>
                                    </p:set>
                                    <p:anim calcmode="lin" valueType="num">
                                      <p:cBhvr additive="base">
                                        <p:cTn id="161" dur="500" fill="hold"/>
                                        <p:tgtEl>
                                          <p:spTgt spid="30"/>
                                        </p:tgtEl>
                                        <p:attrNameLst>
                                          <p:attrName>ppt_x</p:attrName>
                                        </p:attrNameLst>
                                      </p:cBhvr>
                                      <p:tavLst>
                                        <p:tav tm="0">
                                          <p:val>
                                            <p:strVal val="#ppt_x"/>
                                          </p:val>
                                        </p:tav>
                                        <p:tav tm="100000">
                                          <p:val>
                                            <p:strVal val="#ppt_x"/>
                                          </p:val>
                                        </p:tav>
                                      </p:tavLst>
                                    </p:anim>
                                    <p:anim calcmode="lin" valueType="num">
                                      <p:cBhvr additive="base">
                                        <p:cTn id="162" dur="500" fill="hold"/>
                                        <p:tgtEl>
                                          <p:spTgt spid="30"/>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31"/>
                                        </p:tgtEl>
                                        <p:attrNameLst>
                                          <p:attrName>style.visibility</p:attrName>
                                        </p:attrNameLst>
                                      </p:cBhvr>
                                      <p:to>
                                        <p:strVal val="visible"/>
                                      </p:to>
                                    </p:set>
                                    <p:anim calcmode="lin" valueType="num">
                                      <p:cBhvr additive="base">
                                        <p:cTn id="165" dur="500" fill="hold"/>
                                        <p:tgtEl>
                                          <p:spTgt spid="31"/>
                                        </p:tgtEl>
                                        <p:attrNameLst>
                                          <p:attrName>ppt_x</p:attrName>
                                        </p:attrNameLst>
                                      </p:cBhvr>
                                      <p:tavLst>
                                        <p:tav tm="0">
                                          <p:val>
                                            <p:strVal val="#ppt_x"/>
                                          </p:val>
                                        </p:tav>
                                        <p:tav tm="100000">
                                          <p:val>
                                            <p:strVal val="#ppt_x"/>
                                          </p:val>
                                        </p:tav>
                                      </p:tavLst>
                                    </p:anim>
                                    <p:anim calcmode="lin" valueType="num">
                                      <p:cBhvr additive="base">
                                        <p:cTn id="166" dur="500" fill="hold"/>
                                        <p:tgtEl>
                                          <p:spTgt spid="31"/>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additive="base">
                                        <p:cTn id="169" dur="500" fill="hold"/>
                                        <p:tgtEl>
                                          <p:spTgt spid="32"/>
                                        </p:tgtEl>
                                        <p:attrNameLst>
                                          <p:attrName>ppt_x</p:attrName>
                                        </p:attrNameLst>
                                      </p:cBhvr>
                                      <p:tavLst>
                                        <p:tav tm="0">
                                          <p:val>
                                            <p:strVal val="#ppt_x"/>
                                          </p:val>
                                        </p:tav>
                                        <p:tav tm="100000">
                                          <p:val>
                                            <p:strVal val="#ppt_x"/>
                                          </p:val>
                                        </p:tav>
                                      </p:tavLst>
                                    </p:anim>
                                    <p:anim calcmode="lin" valueType="num">
                                      <p:cBhvr additive="base">
                                        <p:cTn id="170" dur="500" fill="hold"/>
                                        <p:tgtEl>
                                          <p:spTgt spid="32"/>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33"/>
                                        </p:tgtEl>
                                        <p:attrNameLst>
                                          <p:attrName>style.visibility</p:attrName>
                                        </p:attrNameLst>
                                      </p:cBhvr>
                                      <p:to>
                                        <p:strVal val="visible"/>
                                      </p:to>
                                    </p:set>
                                    <p:anim calcmode="lin" valueType="num">
                                      <p:cBhvr additive="base">
                                        <p:cTn id="173" dur="500" fill="hold"/>
                                        <p:tgtEl>
                                          <p:spTgt spid="33"/>
                                        </p:tgtEl>
                                        <p:attrNameLst>
                                          <p:attrName>ppt_x</p:attrName>
                                        </p:attrNameLst>
                                      </p:cBhvr>
                                      <p:tavLst>
                                        <p:tav tm="0">
                                          <p:val>
                                            <p:strVal val="#ppt_x"/>
                                          </p:val>
                                        </p:tav>
                                        <p:tav tm="100000">
                                          <p:val>
                                            <p:strVal val="#ppt_x"/>
                                          </p:val>
                                        </p:tav>
                                      </p:tavLst>
                                    </p:anim>
                                    <p:anim calcmode="lin" valueType="num">
                                      <p:cBhvr additive="base">
                                        <p:cTn id="174" dur="500" fill="hold"/>
                                        <p:tgtEl>
                                          <p:spTgt spid="33"/>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cBhvr additive="base">
                                        <p:cTn id="177" dur="500" fill="hold"/>
                                        <p:tgtEl>
                                          <p:spTgt spid="34"/>
                                        </p:tgtEl>
                                        <p:attrNameLst>
                                          <p:attrName>ppt_x</p:attrName>
                                        </p:attrNameLst>
                                      </p:cBhvr>
                                      <p:tavLst>
                                        <p:tav tm="0">
                                          <p:val>
                                            <p:strVal val="#ppt_x"/>
                                          </p:val>
                                        </p:tav>
                                        <p:tav tm="100000">
                                          <p:val>
                                            <p:strVal val="#ppt_x"/>
                                          </p:val>
                                        </p:tav>
                                      </p:tavLst>
                                    </p:anim>
                                    <p:anim calcmode="lin" valueType="num">
                                      <p:cBhvr additive="base">
                                        <p:cTn id="178" dur="500" fill="hold"/>
                                        <p:tgtEl>
                                          <p:spTgt spid="34"/>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35"/>
                                        </p:tgtEl>
                                        <p:attrNameLst>
                                          <p:attrName>style.visibility</p:attrName>
                                        </p:attrNameLst>
                                      </p:cBhvr>
                                      <p:to>
                                        <p:strVal val="visible"/>
                                      </p:to>
                                    </p:set>
                                    <p:anim calcmode="lin" valueType="num">
                                      <p:cBhvr additive="base">
                                        <p:cTn id="181" dur="500" fill="hold"/>
                                        <p:tgtEl>
                                          <p:spTgt spid="35"/>
                                        </p:tgtEl>
                                        <p:attrNameLst>
                                          <p:attrName>ppt_x</p:attrName>
                                        </p:attrNameLst>
                                      </p:cBhvr>
                                      <p:tavLst>
                                        <p:tav tm="0">
                                          <p:val>
                                            <p:strVal val="#ppt_x"/>
                                          </p:val>
                                        </p:tav>
                                        <p:tav tm="100000">
                                          <p:val>
                                            <p:strVal val="#ppt_x"/>
                                          </p:val>
                                        </p:tav>
                                      </p:tavLst>
                                    </p:anim>
                                    <p:anim calcmode="lin" valueType="num">
                                      <p:cBhvr additive="base">
                                        <p:cTn id="182" dur="500" fill="hold"/>
                                        <p:tgtEl>
                                          <p:spTgt spid="35"/>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36"/>
                                        </p:tgtEl>
                                        <p:attrNameLst>
                                          <p:attrName>style.visibility</p:attrName>
                                        </p:attrNameLst>
                                      </p:cBhvr>
                                      <p:to>
                                        <p:strVal val="visible"/>
                                      </p:to>
                                    </p:set>
                                    <p:anim calcmode="lin" valueType="num">
                                      <p:cBhvr additive="base">
                                        <p:cTn id="185" dur="500" fill="hold"/>
                                        <p:tgtEl>
                                          <p:spTgt spid="36"/>
                                        </p:tgtEl>
                                        <p:attrNameLst>
                                          <p:attrName>ppt_x</p:attrName>
                                        </p:attrNameLst>
                                      </p:cBhvr>
                                      <p:tavLst>
                                        <p:tav tm="0">
                                          <p:val>
                                            <p:strVal val="#ppt_x"/>
                                          </p:val>
                                        </p:tav>
                                        <p:tav tm="100000">
                                          <p:val>
                                            <p:strVal val="#ppt_x"/>
                                          </p:val>
                                        </p:tav>
                                      </p:tavLst>
                                    </p:anim>
                                    <p:anim calcmode="lin" valueType="num">
                                      <p:cBhvr additive="base">
                                        <p:cTn id="186" dur="500" fill="hold"/>
                                        <p:tgtEl>
                                          <p:spTgt spid="36"/>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37"/>
                                        </p:tgtEl>
                                        <p:attrNameLst>
                                          <p:attrName>style.visibility</p:attrName>
                                        </p:attrNameLst>
                                      </p:cBhvr>
                                      <p:to>
                                        <p:strVal val="visible"/>
                                      </p:to>
                                    </p:set>
                                    <p:anim calcmode="lin" valueType="num">
                                      <p:cBhvr additive="base">
                                        <p:cTn id="189" dur="500" fill="hold"/>
                                        <p:tgtEl>
                                          <p:spTgt spid="37"/>
                                        </p:tgtEl>
                                        <p:attrNameLst>
                                          <p:attrName>ppt_x</p:attrName>
                                        </p:attrNameLst>
                                      </p:cBhvr>
                                      <p:tavLst>
                                        <p:tav tm="0">
                                          <p:val>
                                            <p:strVal val="#ppt_x"/>
                                          </p:val>
                                        </p:tav>
                                        <p:tav tm="100000">
                                          <p:val>
                                            <p:strVal val="#ppt_x"/>
                                          </p:val>
                                        </p:tav>
                                      </p:tavLst>
                                    </p:anim>
                                    <p:anim calcmode="lin" valueType="num">
                                      <p:cBhvr additive="base">
                                        <p:cTn id="190" dur="500" fill="hold"/>
                                        <p:tgtEl>
                                          <p:spTgt spid="37"/>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38"/>
                                        </p:tgtEl>
                                        <p:attrNameLst>
                                          <p:attrName>style.visibility</p:attrName>
                                        </p:attrNameLst>
                                      </p:cBhvr>
                                      <p:to>
                                        <p:strVal val="visible"/>
                                      </p:to>
                                    </p:set>
                                    <p:anim calcmode="lin" valueType="num">
                                      <p:cBhvr additive="base">
                                        <p:cTn id="193" dur="500" fill="hold"/>
                                        <p:tgtEl>
                                          <p:spTgt spid="38"/>
                                        </p:tgtEl>
                                        <p:attrNameLst>
                                          <p:attrName>ppt_x</p:attrName>
                                        </p:attrNameLst>
                                      </p:cBhvr>
                                      <p:tavLst>
                                        <p:tav tm="0">
                                          <p:val>
                                            <p:strVal val="#ppt_x"/>
                                          </p:val>
                                        </p:tav>
                                        <p:tav tm="100000">
                                          <p:val>
                                            <p:strVal val="#ppt_x"/>
                                          </p:val>
                                        </p:tav>
                                      </p:tavLst>
                                    </p:anim>
                                    <p:anim calcmode="lin" valueType="num">
                                      <p:cBhvr additive="base">
                                        <p:cTn id="19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67"/>
                                        </p:tgtEl>
                                        <p:attrNameLst>
                                          <p:attrName>style.visibility</p:attrName>
                                        </p:attrNameLst>
                                      </p:cBhvr>
                                      <p:to>
                                        <p:strVal val="visible"/>
                                      </p:to>
                                    </p:set>
                                    <p:anim calcmode="lin" valueType="num">
                                      <p:cBhvr additive="base">
                                        <p:cTn id="199" dur="500" fill="hold"/>
                                        <p:tgtEl>
                                          <p:spTgt spid="67"/>
                                        </p:tgtEl>
                                        <p:attrNameLst>
                                          <p:attrName>ppt_x</p:attrName>
                                        </p:attrNameLst>
                                      </p:cBhvr>
                                      <p:tavLst>
                                        <p:tav tm="0">
                                          <p:val>
                                            <p:strVal val="#ppt_x"/>
                                          </p:val>
                                        </p:tav>
                                        <p:tav tm="100000">
                                          <p:val>
                                            <p:strVal val="#ppt_x"/>
                                          </p:val>
                                        </p:tav>
                                      </p:tavLst>
                                    </p:anim>
                                    <p:anim calcmode="lin" valueType="num">
                                      <p:cBhvr additive="base">
                                        <p:cTn id="20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
                                        </p:tgtEl>
                                        <p:attrNameLst>
                                          <p:attrName>style.visibility</p:attrName>
                                        </p:attrNameLst>
                                      </p:cBhvr>
                                      <p:to>
                                        <p:strVal val="visible"/>
                                      </p:to>
                                    </p:set>
                                    <p:anim calcmode="lin" valueType="num">
                                      <p:cBhvr additive="base">
                                        <p:cTn id="205" dur="500" fill="hold"/>
                                        <p:tgtEl>
                                          <p:spTgt spid="3"/>
                                        </p:tgtEl>
                                        <p:attrNameLst>
                                          <p:attrName>ppt_x</p:attrName>
                                        </p:attrNameLst>
                                      </p:cBhvr>
                                      <p:tavLst>
                                        <p:tav tm="0">
                                          <p:val>
                                            <p:strVal val="#ppt_x"/>
                                          </p:val>
                                        </p:tav>
                                        <p:tav tm="100000">
                                          <p:val>
                                            <p:strVal val="#ppt_x"/>
                                          </p:val>
                                        </p:tav>
                                      </p:tavLst>
                                    </p:anim>
                                    <p:anim calcmode="lin" valueType="num">
                                      <p:cBhvr additive="base">
                                        <p:cTn id="206" dur="500" fill="hold"/>
                                        <p:tgtEl>
                                          <p:spTgt spid="3"/>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10"/>
                                        </p:tgtEl>
                                        <p:attrNameLst>
                                          <p:attrName>style.visibility</p:attrName>
                                        </p:attrNameLst>
                                      </p:cBhvr>
                                      <p:to>
                                        <p:strVal val="visible"/>
                                      </p:to>
                                    </p:set>
                                    <p:anim calcmode="lin" valueType="num">
                                      <p:cBhvr additive="base">
                                        <p:cTn id="209" dur="500" fill="hold"/>
                                        <p:tgtEl>
                                          <p:spTgt spid="10"/>
                                        </p:tgtEl>
                                        <p:attrNameLst>
                                          <p:attrName>ppt_x</p:attrName>
                                        </p:attrNameLst>
                                      </p:cBhvr>
                                      <p:tavLst>
                                        <p:tav tm="0">
                                          <p:val>
                                            <p:strVal val="#ppt_x"/>
                                          </p:val>
                                        </p:tav>
                                        <p:tav tm="100000">
                                          <p:val>
                                            <p:strVal val="#ppt_x"/>
                                          </p:val>
                                        </p:tav>
                                      </p:tavLst>
                                    </p:anim>
                                    <p:anim calcmode="lin" valueType="num">
                                      <p:cBhvr additive="base">
                                        <p:cTn id="210" dur="500" fill="hold"/>
                                        <p:tgtEl>
                                          <p:spTgt spid="10"/>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11"/>
                                        </p:tgtEl>
                                        <p:attrNameLst>
                                          <p:attrName>style.visibility</p:attrName>
                                        </p:attrNameLst>
                                      </p:cBhvr>
                                      <p:to>
                                        <p:strVal val="visible"/>
                                      </p:to>
                                    </p:set>
                                    <p:anim calcmode="lin" valueType="num">
                                      <p:cBhvr additive="base">
                                        <p:cTn id="213" dur="500" fill="hold"/>
                                        <p:tgtEl>
                                          <p:spTgt spid="11"/>
                                        </p:tgtEl>
                                        <p:attrNameLst>
                                          <p:attrName>ppt_x</p:attrName>
                                        </p:attrNameLst>
                                      </p:cBhvr>
                                      <p:tavLst>
                                        <p:tav tm="0">
                                          <p:val>
                                            <p:strVal val="#ppt_x"/>
                                          </p:val>
                                        </p:tav>
                                        <p:tav tm="100000">
                                          <p:val>
                                            <p:strVal val="#ppt_x"/>
                                          </p:val>
                                        </p:tav>
                                      </p:tavLst>
                                    </p:anim>
                                    <p:anim calcmode="lin" valueType="num">
                                      <p:cBhvr additive="base">
                                        <p:cTn id="214" dur="500" fill="hold"/>
                                        <p:tgtEl>
                                          <p:spTgt spid="11"/>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24"/>
                                        </p:tgtEl>
                                        <p:attrNameLst>
                                          <p:attrName>style.visibility</p:attrName>
                                        </p:attrNameLst>
                                      </p:cBhvr>
                                      <p:to>
                                        <p:strVal val="visible"/>
                                      </p:to>
                                    </p:set>
                                    <p:anim calcmode="lin" valueType="num">
                                      <p:cBhvr additive="base">
                                        <p:cTn id="217" dur="500" fill="hold"/>
                                        <p:tgtEl>
                                          <p:spTgt spid="24"/>
                                        </p:tgtEl>
                                        <p:attrNameLst>
                                          <p:attrName>ppt_x</p:attrName>
                                        </p:attrNameLst>
                                      </p:cBhvr>
                                      <p:tavLst>
                                        <p:tav tm="0">
                                          <p:val>
                                            <p:strVal val="#ppt_x"/>
                                          </p:val>
                                        </p:tav>
                                        <p:tav tm="100000">
                                          <p:val>
                                            <p:strVal val="#ppt_x"/>
                                          </p:val>
                                        </p:tav>
                                      </p:tavLst>
                                    </p:anim>
                                    <p:anim calcmode="lin" valueType="num">
                                      <p:cBhvr additive="base">
                                        <p:cTn id="218" dur="500" fill="hold"/>
                                        <p:tgtEl>
                                          <p:spTgt spid="24"/>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25"/>
                                        </p:tgtEl>
                                        <p:attrNameLst>
                                          <p:attrName>style.visibility</p:attrName>
                                        </p:attrNameLst>
                                      </p:cBhvr>
                                      <p:to>
                                        <p:strVal val="visible"/>
                                      </p:to>
                                    </p:set>
                                    <p:anim calcmode="lin" valueType="num">
                                      <p:cBhvr additive="base">
                                        <p:cTn id="221" dur="500" fill="hold"/>
                                        <p:tgtEl>
                                          <p:spTgt spid="25"/>
                                        </p:tgtEl>
                                        <p:attrNameLst>
                                          <p:attrName>ppt_x</p:attrName>
                                        </p:attrNameLst>
                                      </p:cBhvr>
                                      <p:tavLst>
                                        <p:tav tm="0">
                                          <p:val>
                                            <p:strVal val="#ppt_x"/>
                                          </p:val>
                                        </p:tav>
                                        <p:tav tm="100000">
                                          <p:val>
                                            <p:strVal val="#ppt_x"/>
                                          </p:val>
                                        </p:tav>
                                      </p:tavLst>
                                    </p:anim>
                                    <p:anim calcmode="lin" valueType="num">
                                      <p:cBhvr additive="base">
                                        <p:cTn id="222" dur="500" fill="hold"/>
                                        <p:tgtEl>
                                          <p:spTgt spid="25"/>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4"/>
                                        </p:tgtEl>
                                        <p:attrNameLst>
                                          <p:attrName>style.visibility</p:attrName>
                                        </p:attrNameLst>
                                      </p:cBhvr>
                                      <p:to>
                                        <p:strVal val="visible"/>
                                      </p:to>
                                    </p:set>
                                    <p:anim calcmode="lin" valueType="num">
                                      <p:cBhvr additive="base">
                                        <p:cTn id="225" dur="500" fill="hold"/>
                                        <p:tgtEl>
                                          <p:spTgt spid="4"/>
                                        </p:tgtEl>
                                        <p:attrNameLst>
                                          <p:attrName>ppt_x</p:attrName>
                                        </p:attrNameLst>
                                      </p:cBhvr>
                                      <p:tavLst>
                                        <p:tav tm="0">
                                          <p:val>
                                            <p:strVal val="#ppt_x"/>
                                          </p:val>
                                        </p:tav>
                                        <p:tav tm="100000">
                                          <p:val>
                                            <p:strVal val="#ppt_x"/>
                                          </p:val>
                                        </p:tav>
                                      </p:tavLst>
                                    </p:anim>
                                    <p:anim calcmode="lin" valueType="num">
                                      <p:cBhvr additive="base">
                                        <p:cTn id="226" dur="500" fill="hold"/>
                                        <p:tgtEl>
                                          <p:spTgt spid="4"/>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16"/>
                                        </p:tgtEl>
                                        <p:attrNameLst>
                                          <p:attrName>style.visibility</p:attrName>
                                        </p:attrNameLst>
                                      </p:cBhvr>
                                      <p:to>
                                        <p:strVal val="visible"/>
                                      </p:to>
                                    </p:set>
                                    <p:anim calcmode="lin" valueType="num">
                                      <p:cBhvr additive="base">
                                        <p:cTn id="229" dur="500" fill="hold"/>
                                        <p:tgtEl>
                                          <p:spTgt spid="16"/>
                                        </p:tgtEl>
                                        <p:attrNameLst>
                                          <p:attrName>ppt_x</p:attrName>
                                        </p:attrNameLst>
                                      </p:cBhvr>
                                      <p:tavLst>
                                        <p:tav tm="0">
                                          <p:val>
                                            <p:strVal val="#ppt_x"/>
                                          </p:val>
                                        </p:tav>
                                        <p:tav tm="100000">
                                          <p:val>
                                            <p:strVal val="#ppt_x"/>
                                          </p:val>
                                        </p:tav>
                                      </p:tavLst>
                                    </p:anim>
                                    <p:anim calcmode="lin" valueType="num">
                                      <p:cBhvr additive="base">
                                        <p:cTn id="230" dur="500" fill="hold"/>
                                        <p:tgtEl>
                                          <p:spTgt spid="16"/>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17"/>
                                        </p:tgtEl>
                                        <p:attrNameLst>
                                          <p:attrName>style.visibility</p:attrName>
                                        </p:attrNameLst>
                                      </p:cBhvr>
                                      <p:to>
                                        <p:strVal val="visible"/>
                                      </p:to>
                                    </p:set>
                                    <p:anim calcmode="lin" valueType="num">
                                      <p:cBhvr additive="base">
                                        <p:cTn id="233" dur="500" fill="hold"/>
                                        <p:tgtEl>
                                          <p:spTgt spid="17"/>
                                        </p:tgtEl>
                                        <p:attrNameLst>
                                          <p:attrName>ppt_x</p:attrName>
                                        </p:attrNameLst>
                                      </p:cBhvr>
                                      <p:tavLst>
                                        <p:tav tm="0">
                                          <p:val>
                                            <p:strVal val="#ppt_x"/>
                                          </p:val>
                                        </p:tav>
                                        <p:tav tm="100000">
                                          <p:val>
                                            <p:strVal val="#ppt_x"/>
                                          </p:val>
                                        </p:tav>
                                      </p:tavLst>
                                    </p:anim>
                                    <p:anim calcmode="lin" valueType="num">
                                      <p:cBhvr additive="base">
                                        <p:cTn id="234" dur="500" fill="hold"/>
                                        <p:tgtEl>
                                          <p:spTgt spid="17"/>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19"/>
                                        </p:tgtEl>
                                        <p:attrNameLst>
                                          <p:attrName>style.visibility</p:attrName>
                                        </p:attrNameLst>
                                      </p:cBhvr>
                                      <p:to>
                                        <p:strVal val="visible"/>
                                      </p:to>
                                    </p:set>
                                    <p:anim calcmode="lin" valueType="num">
                                      <p:cBhvr additive="base">
                                        <p:cTn id="237" dur="500" fill="hold"/>
                                        <p:tgtEl>
                                          <p:spTgt spid="19"/>
                                        </p:tgtEl>
                                        <p:attrNameLst>
                                          <p:attrName>ppt_x</p:attrName>
                                        </p:attrNameLst>
                                      </p:cBhvr>
                                      <p:tavLst>
                                        <p:tav tm="0">
                                          <p:val>
                                            <p:strVal val="#ppt_x"/>
                                          </p:val>
                                        </p:tav>
                                        <p:tav tm="100000">
                                          <p:val>
                                            <p:strVal val="#ppt_x"/>
                                          </p:val>
                                        </p:tav>
                                      </p:tavLst>
                                    </p:anim>
                                    <p:anim calcmode="lin" valueType="num">
                                      <p:cBhvr additive="base">
                                        <p:cTn id="238" dur="500" fill="hold"/>
                                        <p:tgtEl>
                                          <p:spTgt spid="19"/>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20"/>
                                        </p:tgtEl>
                                        <p:attrNameLst>
                                          <p:attrName>style.visibility</p:attrName>
                                        </p:attrNameLst>
                                      </p:cBhvr>
                                      <p:to>
                                        <p:strVal val="visible"/>
                                      </p:to>
                                    </p:set>
                                    <p:anim calcmode="lin" valueType="num">
                                      <p:cBhvr additive="base">
                                        <p:cTn id="241" dur="500" fill="hold"/>
                                        <p:tgtEl>
                                          <p:spTgt spid="20"/>
                                        </p:tgtEl>
                                        <p:attrNameLst>
                                          <p:attrName>ppt_x</p:attrName>
                                        </p:attrNameLst>
                                      </p:cBhvr>
                                      <p:tavLst>
                                        <p:tav tm="0">
                                          <p:val>
                                            <p:strVal val="#ppt_x"/>
                                          </p:val>
                                        </p:tav>
                                        <p:tav tm="100000">
                                          <p:val>
                                            <p:strVal val="#ppt_x"/>
                                          </p:val>
                                        </p:tav>
                                      </p:tavLst>
                                    </p:anim>
                                    <p:anim calcmode="lin" valueType="num">
                                      <p:cBhvr additive="base">
                                        <p:cTn id="242" dur="500" fill="hold"/>
                                        <p:tgtEl>
                                          <p:spTgt spid="20"/>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21"/>
                                        </p:tgtEl>
                                        <p:attrNameLst>
                                          <p:attrName>style.visibility</p:attrName>
                                        </p:attrNameLst>
                                      </p:cBhvr>
                                      <p:to>
                                        <p:strVal val="visible"/>
                                      </p:to>
                                    </p:set>
                                    <p:anim calcmode="lin" valueType="num">
                                      <p:cBhvr additive="base">
                                        <p:cTn id="245" dur="500" fill="hold"/>
                                        <p:tgtEl>
                                          <p:spTgt spid="21"/>
                                        </p:tgtEl>
                                        <p:attrNameLst>
                                          <p:attrName>ppt_x</p:attrName>
                                        </p:attrNameLst>
                                      </p:cBhvr>
                                      <p:tavLst>
                                        <p:tav tm="0">
                                          <p:val>
                                            <p:strVal val="#ppt_x"/>
                                          </p:val>
                                        </p:tav>
                                        <p:tav tm="100000">
                                          <p:val>
                                            <p:strVal val="#ppt_x"/>
                                          </p:val>
                                        </p:tav>
                                      </p:tavLst>
                                    </p:anim>
                                    <p:anim calcmode="lin" valueType="num">
                                      <p:cBhvr additive="base">
                                        <p:cTn id="246" dur="500" fill="hold"/>
                                        <p:tgtEl>
                                          <p:spTgt spid="21"/>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22"/>
                                        </p:tgtEl>
                                        <p:attrNameLst>
                                          <p:attrName>style.visibility</p:attrName>
                                        </p:attrNameLst>
                                      </p:cBhvr>
                                      <p:to>
                                        <p:strVal val="visible"/>
                                      </p:to>
                                    </p:set>
                                    <p:anim calcmode="lin" valueType="num">
                                      <p:cBhvr additive="base">
                                        <p:cTn id="249" dur="500" fill="hold"/>
                                        <p:tgtEl>
                                          <p:spTgt spid="22"/>
                                        </p:tgtEl>
                                        <p:attrNameLst>
                                          <p:attrName>ppt_x</p:attrName>
                                        </p:attrNameLst>
                                      </p:cBhvr>
                                      <p:tavLst>
                                        <p:tav tm="0">
                                          <p:val>
                                            <p:strVal val="#ppt_x"/>
                                          </p:val>
                                        </p:tav>
                                        <p:tav tm="100000">
                                          <p:val>
                                            <p:strVal val="#ppt_x"/>
                                          </p:val>
                                        </p:tav>
                                      </p:tavLst>
                                    </p:anim>
                                    <p:anim calcmode="lin" valueType="num">
                                      <p:cBhvr additive="base">
                                        <p:cTn id="250" dur="500" fill="hold"/>
                                        <p:tgtEl>
                                          <p:spTgt spid="22"/>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23"/>
                                        </p:tgtEl>
                                        <p:attrNameLst>
                                          <p:attrName>style.visibility</p:attrName>
                                        </p:attrNameLst>
                                      </p:cBhvr>
                                      <p:to>
                                        <p:strVal val="visible"/>
                                      </p:to>
                                    </p:set>
                                    <p:anim calcmode="lin" valueType="num">
                                      <p:cBhvr additive="base">
                                        <p:cTn id="253" dur="500" fill="hold"/>
                                        <p:tgtEl>
                                          <p:spTgt spid="23"/>
                                        </p:tgtEl>
                                        <p:attrNameLst>
                                          <p:attrName>ppt_x</p:attrName>
                                        </p:attrNameLst>
                                      </p:cBhvr>
                                      <p:tavLst>
                                        <p:tav tm="0">
                                          <p:val>
                                            <p:strVal val="#ppt_x"/>
                                          </p:val>
                                        </p:tav>
                                        <p:tav tm="100000">
                                          <p:val>
                                            <p:strVal val="#ppt_x"/>
                                          </p:val>
                                        </p:tav>
                                      </p:tavLst>
                                    </p:anim>
                                    <p:anim calcmode="lin" valueType="num">
                                      <p:cBhvr additive="base">
                                        <p:cTn id="2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68"/>
                                        </p:tgtEl>
                                        <p:attrNameLst>
                                          <p:attrName>style.visibility</p:attrName>
                                        </p:attrNameLst>
                                      </p:cBhvr>
                                      <p:to>
                                        <p:strVal val="visible"/>
                                      </p:to>
                                    </p:set>
                                    <p:anim calcmode="lin" valueType="num">
                                      <p:cBhvr additive="base">
                                        <p:cTn id="259" dur="500" fill="hold"/>
                                        <p:tgtEl>
                                          <p:spTgt spid="68"/>
                                        </p:tgtEl>
                                        <p:attrNameLst>
                                          <p:attrName>ppt_x</p:attrName>
                                        </p:attrNameLst>
                                      </p:cBhvr>
                                      <p:tavLst>
                                        <p:tav tm="0">
                                          <p:val>
                                            <p:strVal val="#ppt_x"/>
                                          </p:val>
                                        </p:tav>
                                        <p:tav tm="100000">
                                          <p:val>
                                            <p:strVal val="#ppt_x"/>
                                          </p:val>
                                        </p:tav>
                                      </p:tavLst>
                                    </p:anim>
                                    <p:anim calcmode="lin" valueType="num">
                                      <p:cBhvr additive="base">
                                        <p:cTn id="26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animBg="1"/>
      <p:bldP spid="10" grpId="0" animBg="1"/>
      <p:bldP spid="11" grpId="0" animBg="1"/>
      <p:bldP spid="24" grpId="0" animBg="1"/>
      <p:bldP spid="25" grpId="0" animBg="1"/>
      <p:bldP spid="4" grpId="0" animBg="1"/>
      <p:bldP spid="16" grpId="0" animBg="1"/>
      <p:bldP spid="17" grpId="0" animBg="1"/>
      <p:bldP spid="19"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p:bldP spid="67" grpId="0"/>
      <p:bldP spid="6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mesures</a:t>
            </a:r>
            <a:r>
              <a:rPr lang="en-US" dirty="0">
                <a:solidFill>
                  <a:srgbClr val="003300"/>
                </a:solidFill>
                <a:latin typeface="Times New Roman" panose="02020603050405020304" pitchFamily="18" charset="0"/>
                <a:cs typeface="Times New Roman" panose="02020603050405020304" pitchFamily="18" charset="0"/>
              </a:rPr>
              <a:t> et 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bwMode="auto">
          <a:xfrm>
            <a:off x="-1227" y="1098389"/>
            <a:ext cx="9145227" cy="19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en-US" sz="2700" kern="0" dirty="0">
                <a:solidFill>
                  <a:srgbClr val="000000"/>
                </a:solidFill>
                <a:latin typeface="Times New Roman" panose="02020603050405020304" pitchFamily="18" charset="0"/>
                <a:cs typeface="Times New Roman" panose="02020603050405020304" pitchFamily="18" charset="0"/>
              </a:rPr>
              <a:t>Le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de chiffres </a:t>
            </a:r>
            <a:r>
              <a:rPr lang="en-US" sz="2700" kern="0" dirty="0" err="1">
                <a:solidFill>
                  <a:srgbClr val="000000"/>
                </a:solidFill>
                <a:latin typeface="Times New Roman" panose="02020603050405020304" pitchFamily="18" charset="0"/>
                <a:cs typeface="Times New Roman" panose="02020603050405020304" pitchFamily="18" charset="0"/>
              </a:rPr>
              <a:t>significatifs</a:t>
            </a:r>
            <a:r>
              <a:rPr lang="en-US" sz="2700" kern="0" dirty="0">
                <a:solidFill>
                  <a:srgbClr val="000000"/>
                </a:solidFill>
                <a:latin typeface="Times New Roman" panose="02020603050405020304" pitchFamily="18" charset="0"/>
                <a:cs typeface="Times New Roman" panose="02020603050405020304" pitchFamily="18" charset="0"/>
              </a:rPr>
              <a:t> dans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dépend</a:t>
            </a:r>
            <a:r>
              <a:rPr lang="en-US" sz="2700" kern="0" dirty="0">
                <a:solidFill>
                  <a:srgbClr val="000000"/>
                </a:solidFill>
                <a:latin typeface="Times New Roman" panose="02020603050405020304" pitchFamily="18" charset="0"/>
                <a:cs typeface="Times New Roman" panose="02020603050405020304" pitchFamily="18" charset="0"/>
              </a:rPr>
              <a:t> de la </a:t>
            </a:r>
            <a:r>
              <a:rPr lang="en-US" sz="2700" kern="0" dirty="0" err="1">
                <a:solidFill>
                  <a:srgbClr val="000000"/>
                </a:solidFill>
                <a:latin typeface="Times New Roman" panose="02020603050405020304" pitchFamily="18" charset="0"/>
                <a:cs typeface="Times New Roman" panose="02020603050405020304" pitchFamily="18" charset="0"/>
              </a:rPr>
              <a:t>précision</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l’instrument</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a:t>
            </a:r>
          </a:p>
          <a:p>
            <a:pPr marL="0" indent="0">
              <a:buNone/>
            </a:pPr>
            <a:r>
              <a:rPr lang="en-US" sz="2700" kern="0" dirty="0">
                <a:solidFill>
                  <a:srgbClr val="000000"/>
                </a:solidFill>
                <a:latin typeface="Times New Roman" panose="02020603050405020304" pitchFamily="18" charset="0"/>
                <a:cs typeface="Times New Roman" panose="02020603050405020304" pitchFamily="18" charset="0"/>
              </a:rPr>
              <a:t>Par </a:t>
            </a:r>
            <a:r>
              <a:rPr lang="en-US" sz="2700" kern="0" dirty="0" err="1">
                <a:solidFill>
                  <a:srgbClr val="000000"/>
                </a:solidFill>
                <a:latin typeface="Times New Roman" panose="02020603050405020304" pitchFamily="18" charset="0"/>
                <a:cs typeface="Times New Roman" panose="02020603050405020304" pitchFamily="18" charset="0"/>
              </a:rPr>
              <a:t>exemple</a:t>
            </a:r>
            <a:r>
              <a:rPr lang="en-US" sz="2700" kern="0" dirty="0">
                <a:solidFill>
                  <a:srgbClr val="000000"/>
                </a:solidFill>
                <a:latin typeface="Times New Roman" panose="02020603050405020304" pitchFamily="18" charset="0"/>
                <a:cs typeface="Times New Roman" panose="02020603050405020304" pitchFamily="18" charset="0"/>
              </a:rPr>
              <a:t>, la balance à la droite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plus </a:t>
            </a:r>
            <a:r>
              <a:rPr lang="en-US" sz="2700" kern="0" dirty="0" err="1">
                <a:solidFill>
                  <a:srgbClr val="000000"/>
                </a:solidFill>
                <a:latin typeface="Times New Roman" panose="02020603050405020304" pitchFamily="18" charset="0"/>
                <a:cs typeface="Times New Roman" panose="02020603050405020304" pitchFamily="18" charset="0"/>
              </a:rPr>
              <a:t>précise</a:t>
            </a:r>
            <a:r>
              <a:rPr lang="en-US" sz="2700" kern="0" dirty="0">
                <a:solidFill>
                  <a:srgbClr val="000000"/>
                </a:solidFill>
                <a:latin typeface="Times New Roman" panose="02020603050405020304" pitchFamily="18" charset="0"/>
                <a:cs typeface="Times New Roman" panose="02020603050405020304" pitchFamily="18" charset="0"/>
              </a:rPr>
              <a:t> que </a:t>
            </a:r>
            <a:r>
              <a:rPr lang="en-US" sz="2700" kern="0" dirty="0" err="1">
                <a:solidFill>
                  <a:srgbClr val="000000"/>
                </a:solidFill>
                <a:latin typeface="Times New Roman" panose="02020603050405020304" pitchFamily="18" charset="0"/>
                <a:cs typeface="Times New Roman" panose="02020603050405020304" pitchFamily="18" charset="0"/>
              </a:rPr>
              <a:t>celle</a:t>
            </a:r>
            <a:r>
              <a:rPr lang="en-US" sz="2700" kern="0" dirty="0">
                <a:solidFill>
                  <a:srgbClr val="000000"/>
                </a:solidFill>
                <a:latin typeface="Times New Roman" panose="02020603050405020304" pitchFamily="18" charset="0"/>
                <a:cs typeface="Times New Roman" panose="02020603050405020304" pitchFamily="18" charset="0"/>
              </a:rPr>
              <a:t> au milieu, et </a:t>
            </a:r>
            <a:r>
              <a:rPr lang="en-US" sz="2700" kern="0" dirty="0" err="1">
                <a:solidFill>
                  <a:srgbClr val="000000"/>
                </a:solidFill>
                <a:latin typeface="Times New Roman" panose="02020603050405020304" pitchFamily="18" charset="0"/>
                <a:cs typeface="Times New Roman" panose="02020603050405020304" pitchFamily="18" charset="0"/>
              </a:rPr>
              <a:t>celle</a:t>
            </a:r>
            <a:r>
              <a:rPr lang="en-US" sz="2700" kern="0" dirty="0">
                <a:solidFill>
                  <a:srgbClr val="000000"/>
                </a:solidFill>
                <a:latin typeface="Times New Roman" panose="02020603050405020304" pitchFamily="18" charset="0"/>
                <a:cs typeface="Times New Roman" panose="02020603050405020304" pitchFamily="18" charset="0"/>
              </a:rPr>
              <a:t> au milieu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plus </a:t>
            </a:r>
            <a:r>
              <a:rPr lang="en-US" sz="2700" kern="0" dirty="0" err="1">
                <a:solidFill>
                  <a:srgbClr val="000000"/>
                </a:solidFill>
                <a:latin typeface="Times New Roman" panose="02020603050405020304" pitchFamily="18" charset="0"/>
                <a:cs typeface="Times New Roman" panose="02020603050405020304" pitchFamily="18" charset="0"/>
              </a:rPr>
              <a:t>précise</a:t>
            </a:r>
            <a:r>
              <a:rPr lang="en-US" sz="2700" kern="0" dirty="0">
                <a:solidFill>
                  <a:srgbClr val="000000"/>
                </a:solidFill>
                <a:latin typeface="Times New Roman" panose="02020603050405020304" pitchFamily="18" charset="0"/>
                <a:cs typeface="Times New Roman" panose="02020603050405020304" pitchFamily="18" charset="0"/>
              </a:rPr>
              <a:t> que </a:t>
            </a:r>
            <a:r>
              <a:rPr lang="en-US" sz="2700" kern="0" dirty="0" err="1">
                <a:solidFill>
                  <a:srgbClr val="000000"/>
                </a:solidFill>
                <a:latin typeface="Times New Roman" panose="02020603050405020304" pitchFamily="18" charset="0"/>
                <a:cs typeface="Times New Roman" panose="02020603050405020304" pitchFamily="18" charset="0"/>
              </a:rPr>
              <a:t>celle</a:t>
            </a:r>
            <a:r>
              <a:rPr lang="en-US" sz="2700" kern="0" dirty="0">
                <a:solidFill>
                  <a:srgbClr val="000000"/>
                </a:solidFill>
                <a:latin typeface="Times New Roman" panose="02020603050405020304" pitchFamily="18" charset="0"/>
                <a:cs typeface="Times New Roman" panose="02020603050405020304" pitchFamily="18" charset="0"/>
              </a:rPr>
              <a:t> à la gauche.</a:t>
            </a:r>
            <a:endParaRPr lang="en-US" sz="2700" kern="0"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789040"/>
            <a:ext cx="2862478" cy="1848684"/>
          </a:xfrm>
          <a:prstGeom prst="rect">
            <a:avLst/>
          </a:prstGeom>
          <a:ln>
            <a:solidFill>
              <a:srgbClr val="003300"/>
            </a:solidFill>
          </a:ln>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8990" r="11901" b="2201"/>
          <a:stretch/>
        </p:blipFill>
        <p:spPr>
          <a:xfrm>
            <a:off x="6064296" y="3026198"/>
            <a:ext cx="2729501" cy="3374369"/>
          </a:xfrm>
          <a:prstGeom prst="rect">
            <a:avLst/>
          </a:prstGeom>
          <a:ln>
            <a:solidFill>
              <a:srgbClr val="003300"/>
            </a:solidFill>
          </a:ln>
        </p:spPr>
      </p:pic>
      <p:sp>
        <p:nvSpPr>
          <p:cNvPr id="17" name="Rectangle 16"/>
          <p:cNvSpPr/>
          <p:nvPr/>
        </p:nvSpPr>
        <p:spPr>
          <a:xfrm rot="20589031">
            <a:off x="7513836" y="5301235"/>
            <a:ext cx="666869" cy="494861"/>
          </a:xfrm>
          <a:prstGeom prst="rect">
            <a:avLst/>
          </a:prstGeom>
          <a:noFill/>
          <a:ln w="38100">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6" descr="500g 0.01g x Digital Kitchen Jewelry Scale Precision with Counting 1 W Piece ACCT-500 .01 Gram Salver"/>
          <p:cNvPicPr>
            <a:picLocks noChangeAspect="1" noChangeArrowheads="1"/>
          </p:cNvPicPr>
          <p:nvPr/>
        </p:nvPicPr>
        <p:blipFill rotWithShape="1">
          <a:blip r:embed="rId4">
            <a:extLst>
              <a:ext uri="{28A0092B-C50C-407E-A947-70E740481C1C}">
                <a14:useLocalDpi xmlns:a14="http://schemas.microsoft.com/office/drawing/2010/main" val="0"/>
              </a:ext>
            </a:extLst>
          </a:blip>
          <a:srcRect b="10232"/>
          <a:stretch/>
        </p:blipFill>
        <p:spPr bwMode="auto">
          <a:xfrm>
            <a:off x="3247275" y="3573455"/>
            <a:ext cx="2539728" cy="2279855"/>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rot="20717692">
            <a:off x="1920157" y="4981485"/>
            <a:ext cx="300978" cy="424860"/>
          </a:xfrm>
          <a:prstGeom prst="rect">
            <a:avLst/>
          </a:prstGeom>
          <a:noFill/>
          <a:ln w="38100">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1291990">
            <a:off x="3980068" y="4730443"/>
            <a:ext cx="1074142" cy="643553"/>
          </a:xfrm>
          <a:prstGeom prst="rect">
            <a:avLst/>
          </a:prstGeom>
          <a:noFill/>
          <a:ln w="38100">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3002257" y="4232851"/>
            <a:ext cx="152587" cy="480532"/>
          </a:xfrm>
          <a:prstGeom prst="line">
            <a:avLst/>
          </a:prstGeom>
          <a:ln w="38100">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3002257" y="4713383"/>
            <a:ext cx="152587" cy="480532"/>
          </a:xfrm>
          <a:prstGeom prst="line">
            <a:avLst/>
          </a:prstGeom>
          <a:ln w="38100">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803140" y="4232851"/>
            <a:ext cx="152587" cy="480532"/>
          </a:xfrm>
          <a:prstGeom prst="line">
            <a:avLst/>
          </a:prstGeom>
          <a:ln w="38100">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5803140" y="4713383"/>
            <a:ext cx="152587" cy="480532"/>
          </a:xfrm>
          <a:prstGeom prst="line">
            <a:avLst/>
          </a:prstGeom>
          <a:ln w="38100">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2"/>
          <p:cNvSpPr txBox="1">
            <a:spLocks/>
          </p:cNvSpPr>
          <p:nvPr/>
        </p:nvSpPr>
        <p:spPr bwMode="auto">
          <a:xfrm>
            <a:off x="175970" y="6400567"/>
            <a:ext cx="2725546" cy="41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100" kern="0" dirty="0" err="1">
                <a:solidFill>
                  <a:srgbClr val="000000"/>
                </a:solidFill>
                <a:latin typeface="Times New Roman" panose="02020603050405020304" pitchFamily="18" charset="0"/>
                <a:cs typeface="Times New Roman" panose="02020603050405020304" pitchFamily="18" charset="0"/>
              </a:rPr>
              <a:t>précise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jusqu’à</a:t>
            </a:r>
            <a:r>
              <a:rPr lang="en-US" sz="2100" kern="0" dirty="0">
                <a:solidFill>
                  <a:srgbClr val="000000"/>
                </a:solidFill>
                <a:latin typeface="Times New Roman" panose="02020603050405020304" pitchFamily="18" charset="0"/>
                <a:cs typeface="Times New Roman" panose="02020603050405020304" pitchFamily="18" charset="0"/>
              </a:rPr>
              <a:t> 0,1 g</a:t>
            </a:r>
            <a:endParaRPr lang="en-US" sz="2100" kern="0" dirty="0">
              <a:solidFill>
                <a:srgbClr val="000000"/>
              </a:solidFill>
            </a:endParaRPr>
          </a:p>
        </p:txBody>
      </p:sp>
      <p:sp>
        <p:nvSpPr>
          <p:cNvPr id="29" name="Content Placeholder 2"/>
          <p:cNvSpPr txBox="1">
            <a:spLocks/>
          </p:cNvSpPr>
          <p:nvPr/>
        </p:nvSpPr>
        <p:spPr bwMode="auto">
          <a:xfrm>
            <a:off x="3120133" y="6400566"/>
            <a:ext cx="2725546" cy="41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100" kern="0" dirty="0" err="1">
                <a:solidFill>
                  <a:srgbClr val="000000"/>
                </a:solidFill>
                <a:latin typeface="Times New Roman" panose="02020603050405020304" pitchFamily="18" charset="0"/>
                <a:cs typeface="Times New Roman" panose="02020603050405020304" pitchFamily="18" charset="0"/>
              </a:rPr>
              <a:t>précise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jusqu’à</a:t>
            </a:r>
            <a:r>
              <a:rPr lang="en-US" sz="2100" kern="0" dirty="0">
                <a:solidFill>
                  <a:srgbClr val="000000"/>
                </a:solidFill>
                <a:latin typeface="Times New Roman" panose="02020603050405020304" pitchFamily="18" charset="0"/>
                <a:cs typeface="Times New Roman" panose="02020603050405020304" pitchFamily="18" charset="0"/>
              </a:rPr>
              <a:t> 0,01 g</a:t>
            </a:r>
            <a:endParaRPr lang="en-US" sz="2100" kern="0" dirty="0">
              <a:solidFill>
                <a:srgbClr val="000000"/>
              </a:solidFill>
            </a:endParaRPr>
          </a:p>
        </p:txBody>
      </p:sp>
      <p:sp>
        <p:nvSpPr>
          <p:cNvPr id="30" name="Content Placeholder 2"/>
          <p:cNvSpPr txBox="1">
            <a:spLocks/>
          </p:cNvSpPr>
          <p:nvPr/>
        </p:nvSpPr>
        <p:spPr bwMode="auto">
          <a:xfrm>
            <a:off x="5944892" y="6406476"/>
            <a:ext cx="2965701" cy="41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100" kern="0" dirty="0" err="1">
                <a:solidFill>
                  <a:srgbClr val="000000"/>
                </a:solidFill>
                <a:latin typeface="Times New Roman" panose="02020603050405020304" pitchFamily="18" charset="0"/>
                <a:cs typeface="Times New Roman" panose="02020603050405020304" pitchFamily="18" charset="0"/>
              </a:rPr>
              <a:t>précise</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jusqu’à</a:t>
            </a:r>
            <a:r>
              <a:rPr lang="en-US" sz="2100" kern="0" dirty="0">
                <a:solidFill>
                  <a:srgbClr val="000000"/>
                </a:solidFill>
                <a:latin typeface="Times New Roman" panose="02020603050405020304" pitchFamily="18" charset="0"/>
                <a:cs typeface="Times New Roman" panose="02020603050405020304" pitchFamily="18" charset="0"/>
              </a:rPr>
              <a:t> 0,00001 g</a:t>
            </a:r>
            <a:endParaRPr lang="en-US" sz="2100" kern="0" dirty="0">
              <a:solidFill>
                <a:srgbClr val="000000"/>
              </a:solidFill>
            </a:endParaRPr>
          </a:p>
        </p:txBody>
      </p:sp>
    </p:spTree>
    <p:extLst>
      <p:ext uri="{BB962C8B-B14F-4D97-AF65-F5344CB8AC3E}">
        <p14:creationId xmlns:p14="http://schemas.microsoft.com/office/powerpoint/2010/main" val="16642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142" y="2466680"/>
            <a:ext cx="1054108" cy="41971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L’importance</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134634" y="1080640"/>
            <a:ext cx="8874732" cy="14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Bien que les </a:t>
            </a:r>
            <a:r>
              <a:rPr lang="en-US" sz="2700" kern="0" dirty="0" err="1">
                <a:solidFill>
                  <a:srgbClr val="000000"/>
                </a:solidFill>
                <a:latin typeface="Times New Roman" panose="02020603050405020304" pitchFamily="18" charset="0"/>
                <a:cs typeface="Times New Roman" panose="02020603050405020304" pitchFamily="18" charset="0"/>
              </a:rPr>
              <a:t>mathématiciens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voient</a:t>
            </a:r>
            <a:r>
              <a:rPr lang="en-US" sz="2700" kern="0" dirty="0">
                <a:solidFill>
                  <a:srgbClr val="000000"/>
                </a:solidFill>
                <a:latin typeface="Times New Roman" panose="02020603050405020304" pitchFamily="18" charset="0"/>
                <a:cs typeface="Times New Roman" panose="02020603050405020304" pitchFamily="18" charset="0"/>
              </a:rPr>
              <a:t> 1,8 et 1,80 </a:t>
            </a:r>
            <a:r>
              <a:rPr lang="en-US" sz="2700" kern="0" dirty="0" err="1">
                <a:solidFill>
                  <a:srgbClr val="000000"/>
                </a:solidFill>
                <a:latin typeface="Times New Roman" panose="02020603050405020304" pitchFamily="18" charset="0"/>
                <a:cs typeface="Times New Roman" panose="02020603050405020304" pitchFamily="18" charset="0"/>
              </a:rPr>
              <a:t>comme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était</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ces</a:t>
            </a:r>
            <a:r>
              <a:rPr lang="en-US" sz="2700" kern="0" dirty="0">
                <a:solidFill>
                  <a:srgbClr val="000000"/>
                </a:solidFill>
                <a:latin typeface="Times New Roman" panose="02020603050405020304" pitchFamily="18" charset="0"/>
                <a:cs typeface="Times New Roman" panose="02020603050405020304" pitchFamily="18" charset="0"/>
              </a:rPr>
              <a:t> 2 </a:t>
            </a:r>
            <a:r>
              <a:rPr lang="en-US" sz="2700" kern="0" dirty="0" err="1">
                <a:solidFill>
                  <a:srgbClr val="000000"/>
                </a:solidFill>
                <a:latin typeface="Times New Roman" panose="02020603050405020304" pitchFamily="18" charset="0"/>
                <a:cs typeface="Times New Roman" panose="02020603050405020304" pitchFamily="18" charset="0"/>
              </a:rPr>
              <a:t>valeurs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disent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deux</a:t>
            </a:r>
            <a:r>
              <a:rPr lang="en-US" sz="2700" kern="0" dirty="0">
                <a:solidFill>
                  <a:srgbClr val="000000"/>
                </a:solidFill>
                <a:latin typeface="Times New Roman" panose="02020603050405020304" pitchFamily="18" charset="0"/>
                <a:cs typeface="Times New Roman" panose="02020603050405020304" pitchFamily="18" charset="0"/>
              </a:rPr>
              <a:t> choses </a:t>
            </a:r>
            <a:r>
              <a:rPr lang="en-US" sz="2700" kern="0" dirty="0" err="1">
                <a:solidFill>
                  <a:srgbClr val="000000"/>
                </a:solidFill>
                <a:latin typeface="Times New Roman" panose="02020603050405020304" pitchFamily="18" charset="0"/>
                <a:cs typeface="Times New Roman" panose="02020603050405020304" pitchFamily="18" charset="0"/>
              </a:rPr>
              <a:t>différentes</a:t>
            </a:r>
            <a:r>
              <a:rPr lang="en-US" sz="2700" kern="0" dirty="0">
                <a:solidFill>
                  <a:srgbClr val="000000"/>
                </a:solidFill>
                <a:latin typeface="Times New Roman" panose="02020603050405020304" pitchFamily="18" charset="0"/>
                <a:cs typeface="Times New Roman" panose="02020603050405020304" pitchFamily="18" charset="0"/>
              </a:rPr>
              <a:t> aux </a:t>
            </a:r>
            <a:r>
              <a:rPr lang="en-US" sz="2700" kern="0" dirty="0" err="1">
                <a:solidFill>
                  <a:srgbClr val="000000"/>
                </a:solidFill>
                <a:latin typeface="Times New Roman" panose="02020603050405020304" pitchFamily="18" charset="0"/>
                <a:cs typeface="Times New Roman" panose="02020603050405020304" pitchFamily="18" charset="0"/>
              </a:rPr>
              <a:t>scientifiques</a:t>
            </a:r>
            <a:r>
              <a:rPr lang="en-US"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endParaRPr>
          </a:p>
        </p:txBody>
      </p:sp>
      <p:sp>
        <p:nvSpPr>
          <p:cNvPr id="10" name="Content Placeholder 2"/>
          <p:cNvSpPr txBox="1">
            <a:spLocks/>
          </p:cNvSpPr>
          <p:nvPr/>
        </p:nvSpPr>
        <p:spPr bwMode="auto">
          <a:xfrm>
            <a:off x="40392" y="2409185"/>
            <a:ext cx="1043608" cy="5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1,8 g </a:t>
            </a:r>
            <a:endParaRPr lang="en-US" sz="2700" kern="0" dirty="0">
              <a:solidFill>
                <a:srgbClr val="000000"/>
              </a:solidFill>
            </a:endParaRPr>
          </a:p>
        </p:txBody>
      </p:sp>
      <p:sp>
        <p:nvSpPr>
          <p:cNvPr id="12" name="Content Placeholder 2"/>
          <p:cNvSpPr txBox="1">
            <a:spLocks/>
          </p:cNvSpPr>
          <p:nvPr/>
        </p:nvSpPr>
        <p:spPr bwMode="auto">
          <a:xfrm>
            <a:off x="1300024" y="2409123"/>
            <a:ext cx="739020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2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endParaRPr lang="en-US" sz="2700" kern="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La balance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précise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jusqu’aux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décigrammes</a:t>
            </a:r>
            <a:endParaRPr lang="en-US" sz="2700" kern="0" dirty="0">
              <a:solidFill>
                <a:srgbClr val="000000"/>
              </a:solidFill>
            </a:endParaRPr>
          </a:p>
        </p:txBody>
      </p:sp>
      <p:sp>
        <p:nvSpPr>
          <p:cNvPr id="14" name="Content Placeholder 2"/>
          <p:cNvSpPr txBox="1">
            <a:spLocks/>
          </p:cNvSpPr>
          <p:nvPr/>
        </p:nvSpPr>
        <p:spPr bwMode="auto">
          <a:xfrm>
            <a:off x="1300024" y="3616030"/>
            <a:ext cx="7740352" cy="10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3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endParaRPr lang="en-US" sz="2700" kern="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La balance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précise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jusqu’aux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centigrammes</a:t>
            </a:r>
            <a:endParaRPr lang="en-US" sz="2700" kern="0" dirty="0">
              <a:solidFill>
                <a:srgbClr val="000000"/>
              </a:solidFill>
            </a:endParaRPr>
          </a:p>
        </p:txBody>
      </p:sp>
      <p:sp>
        <p:nvSpPr>
          <p:cNvPr id="17" name="Content Placeholder 2"/>
          <p:cNvSpPr txBox="1">
            <a:spLocks/>
          </p:cNvSpPr>
          <p:nvPr/>
        </p:nvSpPr>
        <p:spPr bwMode="auto">
          <a:xfrm>
            <a:off x="-93854" y="4581128"/>
            <a:ext cx="9144000" cy="218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Reporter que la masse </a:t>
            </a:r>
            <a:r>
              <a:rPr lang="en-US" sz="2700" kern="0" dirty="0" err="1">
                <a:solidFill>
                  <a:srgbClr val="000000"/>
                </a:solidFill>
                <a:latin typeface="Times New Roman" panose="02020603050405020304" pitchFamily="18" charset="0"/>
                <a:cs typeface="Times New Roman" panose="02020603050405020304" pitchFamily="18" charset="0"/>
              </a:rPr>
              <a:t>était</a:t>
            </a:r>
            <a:r>
              <a:rPr lang="en-US" sz="2700" kern="0" dirty="0">
                <a:solidFill>
                  <a:srgbClr val="000000"/>
                </a:solidFill>
                <a:latin typeface="Times New Roman" panose="02020603050405020304" pitchFamily="18" charset="0"/>
                <a:cs typeface="Times New Roman" panose="02020603050405020304" pitchFamily="18" charset="0"/>
              </a:rPr>
              <a:t> 1,801 g pour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mesures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n’aura</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aucun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sens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parcque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ces</a:t>
            </a:r>
            <a:r>
              <a:rPr lang="en-US" sz="2700" kern="0" dirty="0">
                <a:solidFill>
                  <a:srgbClr val="000000"/>
                </a:solidFill>
                <a:latin typeface="Times New Roman" panose="02020603050405020304" pitchFamily="18" charset="0"/>
                <a:cs typeface="Times New Roman" panose="02020603050405020304" pitchFamily="18" charset="0"/>
              </a:rPr>
              <a:t> instruments de </a:t>
            </a:r>
            <a:r>
              <a:rPr lang="en-US" sz="2700" kern="0" dirty="0" err="1">
                <a:solidFill>
                  <a:srgbClr val="000000"/>
                </a:solidFill>
                <a:latin typeface="Times New Roman" panose="02020603050405020304" pitchFamily="18" charset="0"/>
                <a:cs typeface="Times New Roman" panose="02020603050405020304" pitchFamily="18" charset="0"/>
              </a:rPr>
              <a:t>mesure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n’ont</a:t>
            </a:r>
            <a:r>
              <a:rPr lang="en-US" sz="2700" kern="0" dirty="0">
                <a:solidFill>
                  <a:srgbClr val="000000"/>
                </a:solidFill>
                <a:latin typeface="Times New Roman" panose="02020603050405020304" pitchFamily="18" charset="0"/>
                <a:cs typeface="Times New Roman" panose="02020603050405020304" pitchFamily="18" charset="0"/>
              </a:rPr>
              <a:t> pas </a:t>
            </a:r>
            <a:r>
              <a:rPr lang="en-US" sz="2700" kern="0" dirty="0" err="1">
                <a:solidFill>
                  <a:srgbClr val="000000"/>
                </a:solidFill>
                <a:latin typeface="Times New Roman" panose="02020603050405020304" pitchFamily="18" charset="0"/>
                <a:cs typeface="Times New Roman" panose="02020603050405020304" pitchFamily="18" charset="0"/>
              </a:rPr>
              <a:t>ce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niveau</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précision</a:t>
            </a:r>
            <a:endParaRPr lang="en-US" sz="2700" kern="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700" kern="0" dirty="0" err="1">
                <a:solidFill>
                  <a:srgbClr val="000000"/>
                </a:solidFill>
                <a:latin typeface="Times New Roman" panose="02020603050405020304" pitchFamily="18" charset="0"/>
                <a:cs typeface="Times New Roman" panose="02020603050405020304" pitchFamily="18" charset="0"/>
              </a:rPr>
              <a:t>Lorsqu’on</a:t>
            </a:r>
            <a:r>
              <a:rPr lang="en-US" sz="2700" kern="0" dirty="0">
                <a:solidFill>
                  <a:srgbClr val="000000"/>
                </a:solidFill>
                <a:latin typeface="Times New Roman" panose="02020603050405020304" pitchFamily="18" charset="0"/>
                <a:cs typeface="Times New Roman" panose="02020603050405020304" pitchFamily="18" charset="0"/>
              </a:rPr>
              <a:t> combine des </a:t>
            </a:r>
            <a:r>
              <a:rPr lang="en-US" sz="2700" kern="0" dirty="0" err="1">
                <a:solidFill>
                  <a:srgbClr val="000000"/>
                </a:solidFill>
                <a:latin typeface="Times New Roman" panose="02020603050405020304" pitchFamily="18" charset="0"/>
                <a:cs typeface="Times New Roman" panose="02020603050405020304" pitchFamily="18" charset="0"/>
              </a:rPr>
              <a:t>valeurs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effectue</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calculs</a:t>
            </a:r>
            <a:r>
              <a:rPr lang="en-US" sz="2700" kern="0" dirty="0">
                <a:solidFill>
                  <a:srgbClr val="000000"/>
                </a:solidFill>
                <a:latin typeface="Times New Roman" panose="02020603050405020304" pitchFamily="18" charset="0"/>
                <a:cs typeface="Times New Roman" panose="02020603050405020304" pitchFamily="18" charset="0"/>
              </a:rPr>
              <a:t> avec </a:t>
            </a:r>
            <a:r>
              <a:rPr lang="en-US" sz="2700" kern="0" dirty="0" err="1">
                <a:solidFill>
                  <a:srgbClr val="000000"/>
                </a:solidFill>
                <a:latin typeface="Times New Roman" panose="02020603050405020304" pitchFamily="18" charset="0"/>
                <a:cs typeface="Times New Roman" panose="02020603050405020304" pitchFamily="18" charset="0"/>
              </a:rPr>
              <a:t>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valeurs</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précision</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mesures</a:t>
            </a:r>
            <a:r>
              <a:rPr lang="en-US" sz="2700" kern="0" dirty="0">
                <a:solidFill>
                  <a:srgbClr val="000000"/>
                </a:solidFill>
                <a:latin typeface="Times New Roman" panose="02020603050405020304" pitchFamily="18" charset="0"/>
                <a:cs typeface="Times New Roman" panose="02020603050405020304" pitchFamily="18" charset="0"/>
              </a:rPr>
              <a:t> a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grande</a:t>
            </a:r>
            <a:r>
              <a:rPr lang="en-US" sz="2700" kern="0" dirty="0">
                <a:solidFill>
                  <a:srgbClr val="000000"/>
                </a:solidFill>
                <a:latin typeface="Times New Roman" panose="02020603050405020304" pitchFamily="18" charset="0"/>
                <a:cs typeface="Times New Roman" panose="02020603050405020304" pitchFamily="18" charset="0"/>
              </a:rPr>
              <a:t> importance.</a:t>
            </a:r>
            <a:endParaRPr lang="en-US" sz="2700" kern="0" dirty="0">
              <a:solidFill>
                <a:srgbClr val="000000"/>
              </a:solidFill>
            </a:endParaRPr>
          </a:p>
        </p:txBody>
      </p:sp>
      <p:sp>
        <p:nvSpPr>
          <p:cNvPr id="19" name="Rectangle 18"/>
          <p:cNvSpPr/>
          <p:nvPr/>
        </p:nvSpPr>
        <p:spPr>
          <a:xfrm>
            <a:off x="35142" y="3673525"/>
            <a:ext cx="1054108" cy="41971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Content Placeholder 2"/>
          <p:cNvSpPr txBox="1">
            <a:spLocks/>
          </p:cNvSpPr>
          <p:nvPr/>
        </p:nvSpPr>
        <p:spPr bwMode="auto">
          <a:xfrm>
            <a:off x="40392" y="3616030"/>
            <a:ext cx="1043608" cy="5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1,80 g </a:t>
            </a:r>
            <a:endParaRPr lang="en-US" sz="2700" kern="0" dirty="0">
              <a:solidFill>
                <a:srgbClr val="000000"/>
              </a:solidFill>
            </a:endParaRPr>
          </a:p>
        </p:txBody>
      </p:sp>
    </p:spTree>
    <p:extLst>
      <p:ext uri="{BB962C8B-B14F-4D97-AF65-F5344CB8AC3E}">
        <p14:creationId xmlns:p14="http://schemas.microsoft.com/office/powerpoint/2010/main" val="23426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additive="base">
                                        <p:cTn id="3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additive="base">
                                        <p:cTn id="4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12" grpId="0"/>
      <p:bldP spid="14"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199"/>
            <a:ext cx="9289032" cy="1121901"/>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règles</a:t>
            </a:r>
            <a:r>
              <a:rPr lang="en-US" dirty="0">
                <a:solidFill>
                  <a:srgbClr val="003300"/>
                </a:solidFill>
                <a:latin typeface="Times New Roman" panose="02020603050405020304" pitchFamily="18" charset="0"/>
                <a:cs typeface="Times New Roman" panose="02020603050405020304" pitchFamily="18" charset="0"/>
              </a:rPr>
              <a:t> pour </a:t>
            </a:r>
            <a:r>
              <a:rPr lang="en-US" dirty="0" err="1">
                <a:solidFill>
                  <a:srgbClr val="003300"/>
                </a:solidFill>
                <a:latin typeface="Times New Roman" panose="02020603050405020304" pitchFamily="18" charset="0"/>
                <a:cs typeface="Times New Roman" panose="02020603050405020304" pitchFamily="18" charset="0"/>
              </a:rPr>
              <a:t>compter</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61767" y="1692125"/>
            <a:ext cx="9051304" cy="92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#0 - Les </a:t>
            </a:r>
            <a:r>
              <a:rPr lang="en-US" sz="2700" kern="0" dirty="0" err="1">
                <a:solidFill>
                  <a:srgbClr val="000000"/>
                </a:solidFill>
                <a:latin typeface="Times New Roman" panose="02020603050405020304" pitchFamily="18" charset="0"/>
                <a:cs typeface="Times New Roman" panose="02020603050405020304" pitchFamily="18" charset="0"/>
              </a:rPr>
              <a:t>valeurs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comptée</a:t>
            </a:r>
            <a:r>
              <a:rPr lang="en-US" sz="2700" kern="0" dirty="0">
                <a:solidFill>
                  <a:srgbClr val="000000"/>
                </a:solidFill>
                <a:latin typeface="Times New Roman" panose="02020603050405020304" pitchFamily="18" charset="0"/>
                <a:cs typeface="Times New Roman" panose="02020603050405020304" pitchFamily="18" charset="0"/>
              </a:rPr>
              <a:t> et les </a:t>
            </a:r>
            <a:r>
              <a:rPr lang="en-US" sz="2700" kern="0" dirty="0" err="1">
                <a:solidFill>
                  <a:srgbClr val="000000"/>
                </a:solidFill>
                <a:latin typeface="Times New Roman" panose="02020603050405020304" pitchFamily="18" charset="0"/>
                <a:cs typeface="Times New Roman" panose="02020603050405020304" pitchFamily="18" charset="0"/>
              </a:rPr>
              <a:t>facteurs</a:t>
            </a:r>
            <a:r>
              <a:rPr lang="en-US" sz="2700" kern="0" dirty="0">
                <a:solidFill>
                  <a:srgbClr val="000000"/>
                </a:solidFill>
                <a:latin typeface="Times New Roman" panose="02020603050405020304" pitchFamily="18" charset="0"/>
                <a:cs typeface="Times New Roman" panose="02020603050405020304" pitchFamily="18" charset="0"/>
              </a:rPr>
              <a:t> de conversion ne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pas </a:t>
            </a:r>
            <a:r>
              <a:rPr lang="en-US" sz="2700" kern="0" dirty="0" err="1">
                <a:solidFill>
                  <a:srgbClr val="000000"/>
                </a:solidFill>
                <a:latin typeface="Times New Roman" panose="02020603050405020304" pitchFamily="18" charset="0"/>
                <a:cs typeface="Times New Roman" panose="02020603050405020304" pitchFamily="18" charset="0"/>
              </a:rPr>
              <a:t>vraiment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assujettis</a:t>
            </a:r>
            <a:r>
              <a:rPr lang="en-US" sz="2700" kern="0" dirty="0">
                <a:solidFill>
                  <a:srgbClr val="000000"/>
                </a:solidFill>
                <a:latin typeface="Times New Roman" panose="02020603050405020304" pitchFamily="18" charset="0"/>
                <a:cs typeface="Times New Roman" panose="02020603050405020304" pitchFamily="18" charset="0"/>
              </a:rPr>
              <a:t> aux </a:t>
            </a:r>
            <a:r>
              <a:rPr lang="en-US" sz="2700" kern="0" dirty="0" err="1">
                <a:solidFill>
                  <a:srgbClr val="000000"/>
                </a:solidFill>
                <a:latin typeface="Times New Roman" panose="02020603050405020304" pitchFamily="18" charset="0"/>
                <a:cs typeface="Times New Roman" panose="02020603050405020304" pitchFamily="18" charset="0"/>
              </a:rPr>
              <a:t>règles</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26" name="Rectangle 25"/>
          <p:cNvSpPr/>
          <p:nvPr/>
        </p:nvSpPr>
        <p:spPr>
          <a:xfrm>
            <a:off x="624033" y="6144696"/>
            <a:ext cx="271064" cy="41971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Content Placeholder 2"/>
          <p:cNvSpPr txBox="1">
            <a:spLocks/>
          </p:cNvSpPr>
          <p:nvPr/>
        </p:nvSpPr>
        <p:spPr bwMode="auto">
          <a:xfrm>
            <a:off x="591949" y="6093296"/>
            <a:ext cx="3659209" cy="4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8 </a:t>
            </a:r>
            <a:r>
              <a:rPr lang="en-US" sz="2700" kern="0" dirty="0" err="1">
                <a:solidFill>
                  <a:srgbClr val="000000"/>
                </a:solidFill>
                <a:latin typeface="Times New Roman" panose="02020603050405020304" pitchFamily="18" charset="0"/>
                <a:cs typeface="Times New Roman" panose="02020603050405020304" pitchFamily="18" charset="0"/>
              </a:rPr>
              <a:t>joueuses</a:t>
            </a:r>
            <a:r>
              <a:rPr lang="en-US" sz="2700" kern="0" dirty="0">
                <a:solidFill>
                  <a:srgbClr val="000000"/>
                </a:solidFill>
                <a:latin typeface="Times New Roman" panose="02020603050405020304" pitchFamily="18" charset="0"/>
                <a:cs typeface="Times New Roman" panose="02020603050405020304" pitchFamily="18" charset="0"/>
              </a:rPr>
              <a:t> de volleyball</a:t>
            </a:r>
            <a:endParaRPr lang="en-US" sz="2700" kern="0" dirty="0">
              <a:solidFill>
                <a:srgbClr val="000000"/>
              </a:solidFill>
            </a:endParaRPr>
          </a:p>
        </p:txBody>
      </p:sp>
      <p:pic>
        <p:nvPicPr>
          <p:cNvPr id="37" name="Picture 4" descr="https://upload.wikimedia.org/wikipedia/commons/thumb/f/f8/Triple_block_%28Serbia_vs_China%2C_Grand_Prix_2017%29.jpg/1024px-Triple_block_%28Serbia_vs_China%2C_Grand_Prix_201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67" y="3478684"/>
            <a:ext cx="3914775" cy="2614613"/>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38" name="Content Placeholder 2"/>
          <p:cNvSpPr txBox="1">
            <a:spLocks/>
          </p:cNvSpPr>
          <p:nvPr/>
        </p:nvSpPr>
        <p:spPr bwMode="auto">
          <a:xfrm>
            <a:off x="-54581" y="3347606"/>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1</a:t>
            </a:r>
            <a:endParaRPr lang="en-US" kern="0" dirty="0">
              <a:solidFill>
                <a:srgbClr val="000000"/>
              </a:solidFill>
            </a:endParaRPr>
          </a:p>
        </p:txBody>
      </p:sp>
      <p:sp>
        <p:nvSpPr>
          <p:cNvPr id="39" name="Content Placeholder 2"/>
          <p:cNvSpPr txBox="1">
            <a:spLocks/>
          </p:cNvSpPr>
          <p:nvPr/>
        </p:nvSpPr>
        <p:spPr bwMode="auto">
          <a:xfrm>
            <a:off x="-54581" y="3907803"/>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2</a:t>
            </a:r>
            <a:endParaRPr lang="en-US" kern="0" dirty="0">
              <a:solidFill>
                <a:srgbClr val="000000"/>
              </a:solidFill>
            </a:endParaRPr>
          </a:p>
        </p:txBody>
      </p:sp>
      <p:sp>
        <p:nvSpPr>
          <p:cNvPr id="40" name="Content Placeholder 2"/>
          <p:cNvSpPr txBox="1">
            <a:spLocks/>
          </p:cNvSpPr>
          <p:nvPr/>
        </p:nvSpPr>
        <p:spPr bwMode="auto">
          <a:xfrm>
            <a:off x="-54581" y="4468000"/>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3</a:t>
            </a:r>
            <a:endParaRPr lang="en-US" kern="0" dirty="0">
              <a:solidFill>
                <a:srgbClr val="000000"/>
              </a:solidFill>
            </a:endParaRPr>
          </a:p>
        </p:txBody>
      </p:sp>
      <p:sp>
        <p:nvSpPr>
          <p:cNvPr id="41" name="Content Placeholder 2"/>
          <p:cNvSpPr txBox="1">
            <a:spLocks/>
          </p:cNvSpPr>
          <p:nvPr/>
        </p:nvSpPr>
        <p:spPr bwMode="auto">
          <a:xfrm>
            <a:off x="-54581" y="5028197"/>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4</a:t>
            </a:r>
          </a:p>
        </p:txBody>
      </p:sp>
      <p:sp>
        <p:nvSpPr>
          <p:cNvPr id="42" name="Content Placeholder 2"/>
          <p:cNvSpPr txBox="1">
            <a:spLocks/>
          </p:cNvSpPr>
          <p:nvPr/>
        </p:nvSpPr>
        <p:spPr bwMode="auto">
          <a:xfrm>
            <a:off x="-54581" y="5588394"/>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5</a:t>
            </a:r>
            <a:endParaRPr lang="en-US" kern="0" dirty="0">
              <a:solidFill>
                <a:srgbClr val="000000"/>
              </a:solidFill>
            </a:endParaRPr>
          </a:p>
        </p:txBody>
      </p:sp>
      <p:sp>
        <p:nvSpPr>
          <p:cNvPr id="43" name="Content Placeholder 2"/>
          <p:cNvSpPr txBox="1">
            <a:spLocks/>
          </p:cNvSpPr>
          <p:nvPr/>
        </p:nvSpPr>
        <p:spPr bwMode="auto">
          <a:xfrm>
            <a:off x="4483531" y="3472033"/>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6</a:t>
            </a:r>
            <a:endParaRPr lang="en-US" kern="0" dirty="0">
              <a:solidFill>
                <a:srgbClr val="000000"/>
              </a:solidFill>
            </a:endParaRPr>
          </a:p>
        </p:txBody>
      </p:sp>
      <p:sp>
        <p:nvSpPr>
          <p:cNvPr id="44" name="Content Placeholder 2"/>
          <p:cNvSpPr txBox="1">
            <a:spLocks/>
          </p:cNvSpPr>
          <p:nvPr/>
        </p:nvSpPr>
        <p:spPr bwMode="auto">
          <a:xfrm>
            <a:off x="4483546" y="4032229"/>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7</a:t>
            </a:r>
            <a:endParaRPr lang="en-US" kern="0" dirty="0">
              <a:solidFill>
                <a:srgbClr val="000000"/>
              </a:solidFill>
            </a:endParaRPr>
          </a:p>
        </p:txBody>
      </p:sp>
      <p:sp>
        <p:nvSpPr>
          <p:cNvPr id="45" name="Content Placeholder 2"/>
          <p:cNvSpPr txBox="1">
            <a:spLocks/>
          </p:cNvSpPr>
          <p:nvPr/>
        </p:nvSpPr>
        <p:spPr bwMode="auto">
          <a:xfrm>
            <a:off x="4483531" y="4610271"/>
            <a:ext cx="467544" cy="5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kern="0" dirty="0">
                <a:solidFill>
                  <a:srgbClr val="000000"/>
                </a:solidFill>
                <a:latin typeface="Times New Roman" panose="02020603050405020304" pitchFamily="18" charset="0"/>
                <a:cs typeface="Times New Roman" panose="02020603050405020304" pitchFamily="18" charset="0"/>
              </a:rPr>
              <a:t>8</a:t>
            </a:r>
            <a:endParaRPr lang="en-US" kern="0" dirty="0">
              <a:solidFill>
                <a:srgbClr val="000000"/>
              </a:solidFill>
            </a:endParaRPr>
          </a:p>
        </p:txBody>
      </p:sp>
      <p:cxnSp>
        <p:nvCxnSpPr>
          <p:cNvPr id="46" name="Straight Arrow Connector 45"/>
          <p:cNvCxnSpPr>
            <a:stCxn id="38" idx="3"/>
          </p:cNvCxnSpPr>
          <p:nvPr/>
        </p:nvCxnSpPr>
        <p:spPr>
          <a:xfrm>
            <a:off x="412963" y="3636627"/>
            <a:ext cx="693204" cy="571323"/>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9" idx="3"/>
          </p:cNvCxnSpPr>
          <p:nvPr/>
        </p:nvCxnSpPr>
        <p:spPr>
          <a:xfrm>
            <a:off x="412963" y="4196824"/>
            <a:ext cx="900100" cy="560197"/>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0" idx="3"/>
          </p:cNvCxnSpPr>
          <p:nvPr/>
        </p:nvCxnSpPr>
        <p:spPr>
          <a:xfrm>
            <a:off x="412963" y="4757021"/>
            <a:ext cx="1134380" cy="560196"/>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1" idx="3"/>
          </p:cNvCxnSpPr>
          <p:nvPr/>
        </p:nvCxnSpPr>
        <p:spPr>
          <a:xfrm>
            <a:off x="412963" y="5317218"/>
            <a:ext cx="1620180" cy="271176"/>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2" idx="3"/>
          </p:cNvCxnSpPr>
          <p:nvPr/>
        </p:nvCxnSpPr>
        <p:spPr>
          <a:xfrm flipV="1">
            <a:off x="412963" y="5750001"/>
            <a:ext cx="2340260" cy="127414"/>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5" idx="1"/>
          </p:cNvCxnSpPr>
          <p:nvPr/>
        </p:nvCxnSpPr>
        <p:spPr>
          <a:xfrm flipH="1" flipV="1">
            <a:off x="3761335" y="4785990"/>
            <a:ext cx="722196" cy="113302"/>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4" idx="1"/>
          </p:cNvCxnSpPr>
          <p:nvPr/>
        </p:nvCxnSpPr>
        <p:spPr>
          <a:xfrm flipH="1">
            <a:off x="3977359" y="4321250"/>
            <a:ext cx="506187" cy="0"/>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3" idx="1"/>
          </p:cNvCxnSpPr>
          <p:nvPr/>
        </p:nvCxnSpPr>
        <p:spPr>
          <a:xfrm flipH="1">
            <a:off x="3113263" y="3761054"/>
            <a:ext cx="1370268" cy="146749"/>
          </a:xfrm>
          <a:prstGeom prst="straightConnector1">
            <a:avLst/>
          </a:prstGeom>
          <a:ln>
            <a:solidFill>
              <a:srgbClr val="003300"/>
            </a:solidFill>
            <a:tailEnd type="arrow"/>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sp>
        <p:nvSpPr>
          <p:cNvPr id="54" name="Content Placeholder 2"/>
          <p:cNvSpPr txBox="1">
            <a:spLocks/>
          </p:cNvSpPr>
          <p:nvPr/>
        </p:nvSpPr>
        <p:spPr bwMode="auto">
          <a:xfrm>
            <a:off x="5363307" y="3740342"/>
            <a:ext cx="3033483" cy="17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1 min = 60 s</a:t>
            </a:r>
          </a:p>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1000 m = 1 km</a:t>
            </a:r>
          </a:p>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1 </a:t>
            </a:r>
            <a:r>
              <a:rPr lang="en-US" sz="2700" kern="0" dirty="0" err="1">
                <a:solidFill>
                  <a:srgbClr val="000000"/>
                </a:solidFill>
                <a:latin typeface="Times New Roman" panose="02020603050405020304" pitchFamily="18" charset="0"/>
                <a:cs typeface="Times New Roman" panose="02020603050405020304" pitchFamily="18" charset="0"/>
              </a:rPr>
              <a:t>pouce</a:t>
            </a:r>
            <a:r>
              <a:rPr lang="en-US" sz="2700" kern="0" dirty="0">
                <a:solidFill>
                  <a:srgbClr val="000000"/>
                </a:solidFill>
                <a:latin typeface="Times New Roman" panose="02020603050405020304" pitchFamily="18" charset="0"/>
                <a:cs typeface="Times New Roman" panose="02020603050405020304" pitchFamily="18" charset="0"/>
              </a:rPr>
              <a:t> = 2,54 cm</a:t>
            </a:r>
          </a:p>
          <a:p>
            <a:pPr marL="0" indent="0">
              <a:buFontTx/>
              <a:buNone/>
            </a:pP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buFontTx/>
              <a:buNone/>
            </a:pP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55" name="Content Placeholder 2"/>
          <p:cNvSpPr txBox="1">
            <a:spLocks/>
          </p:cNvSpPr>
          <p:nvPr/>
        </p:nvSpPr>
        <p:spPr bwMode="auto">
          <a:xfrm>
            <a:off x="1187950" y="2983488"/>
            <a:ext cx="2467205" cy="4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3300"/>
                </a:solidFill>
                <a:latin typeface="Times New Roman" panose="02020603050405020304" pitchFamily="18" charset="0"/>
                <a:cs typeface="Times New Roman" panose="02020603050405020304" pitchFamily="18" charset="0"/>
              </a:rPr>
              <a:t>Valeur</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comptée</a:t>
            </a:r>
            <a:endParaRPr lang="en-US" sz="2700" kern="0" dirty="0">
              <a:solidFill>
                <a:srgbClr val="003300"/>
              </a:solidFill>
            </a:endParaRPr>
          </a:p>
        </p:txBody>
      </p:sp>
      <p:sp>
        <p:nvSpPr>
          <p:cNvPr id="56" name="Content Placeholder 2"/>
          <p:cNvSpPr txBox="1">
            <a:spLocks/>
          </p:cNvSpPr>
          <p:nvPr/>
        </p:nvSpPr>
        <p:spPr bwMode="auto">
          <a:xfrm>
            <a:off x="5363307" y="2983488"/>
            <a:ext cx="3487369" cy="4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3300"/>
                </a:solidFill>
                <a:latin typeface="Times New Roman" panose="02020603050405020304" pitchFamily="18" charset="0"/>
                <a:cs typeface="Times New Roman" panose="02020603050405020304" pitchFamily="18" charset="0"/>
              </a:rPr>
              <a:t>Facteurs</a:t>
            </a:r>
            <a:r>
              <a:rPr lang="en-US" sz="2700" kern="0" dirty="0">
                <a:solidFill>
                  <a:srgbClr val="003300"/>
                </a:solidFill>
                <a:latin typeface="Times New Roman" panose="02020603050405020304" pitchFamily="18" charset="0"/>
                <a:cs typeface="Times New Roman" panose="02020603050405020304" pitchFamily="18" charset="0"/>
              </a:rPr>
              <a:t> de conversion</a:t>
            </a:r>
            <a:endParaRPr lang="en-US" sz="2700" kern="0" dirty="0">
              <a:solidFill>
                <a:srgbClr val="003300"/>
              </a:solidFill>
            </a:endParaRPr>
          </a:p>
        </p:txBody>
      </p:sp>
      <p:sp>
        <p:nvSpPr>
          <p:cNvPr id="57" name="Content Placeholder 2"/>
          <p:cNvSpPr txBox="1">
            <a:spLocks/>
          </p:cNvSpPr>
          <p:nvPr/>
        </p:nvSpPr>
        <p:spPr bwMode="auto">
          <a:xfrm>
            <a:off x="4971122" y="5705327"/>
            <a:ext cx="4167926" cy="101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100" kern="0" dirty="0" err="1">
                <a:solidFill>
                  <a:srgbClr val="000000"/>
                </a:solidFill>
                <a:latin typeface="Times New Roman" panose="02020603050405020304" pitchFamily="18" charset="0"/>
                <a:cs typeface="Times New Roman" panose="02020603050405020304" pitchFamily="18" charset="0"/>
              </a:rPr>
              <a:t>Certains</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facteurs</a:t>
            </a:r>
            <a:r>
              <a:rPr lang="en-US" sz="2100" kern="0" dirty="0">
                <a:solidFill>
                  <a:srgbClr val="000000"/>
                </a:solidFill>
                <a:latin typeface="Times New Roman" panose="02020603050405020304" pitchFamily="18" charset="0"/>
                <a:cs typeface="Times New Roman" panose="02020603050405020304" pitchFamily="18" charset="0"/>
              </a:rPr>
              <a:t> de </a:t>
            </a:r>
            <a:r>
              <a:rPr lang="en-US" sz="2100" kern="0" dirty="0" err="1">
                <a:solidFill>
                  <a:srgbClr val="000000"/>
                </a:solidFill>
                <a:latin typeface="Times New Roman" panose="02020603050405020304" pitchFamily="18" charset="0"/>
                <a:cs typeface="Times New Roman" panose="02020603050405020304" pitchFamily="18" charset="0"/>
              </a:rPr>
              <a:t>converions</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sont</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souvent</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arrondis</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mais</a:t>
            </a:r>
            <a:r>
              <a:rPr lang="en-US" sz="2100" kern="0" dirty="0">
                <a:solidFill>
                  <a:srgbClr val="000000"/>
                </a:solidFill>
                <a:latin typeface="Times New Roman" panose="02020603050405020304" pitchFamily="18" charset="0"/>
                <a:cs typeface="Times New Roman" panose="02020603050405020304" pitchFamily="18" charset="0"/>
              </a:rPr>
              <a:t> on ignore les </a:t>
            </a:r>
            <a:r>
              <a:rPr lang="en-US" sz="2100" kern="0" dirty="0" err="1">
                <a:solidFill>
                  <a:srgbClr val="000000"/>
                </a:solidFill>
                <a:latin typeface="Times New Roman" panose="02020603050405020304" pitchFamily="18" charset="0"/>
                <a:cs typeface="Times New Roman" panose="02020603050405020304" pitchFamily="18" charset="0"/>
              </a:rPr>
              <a:t>chiffres</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significatifs</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quand</a:t>
            </a:r>
            <a:r>
              <a:rPr lang="en-US" sz="2100" kern="0" dirty="0">
                <a:solidFill>
                  <a:srgbClr val="000000"/>
                </a:solidFill>
                <a:latin typeface="Times New Roman" panose="02020603050405020304" pitchFamily="18" charset="0"/>
                <a:cs typeface="Times New Roman" panose="02020603050405020304" pitchFamily="18" charset="0"/>
              </a:rPr>
              <a:t> </a:t>
            </a:r>
            <a:r>
              <a:rPr lang="en-US" sz="2100" kern="0" dirty="0" err="1">
                <a:solidFill>
                  <a:srgbClr val="000000"/>
                </a:solidFill>
                <a:latin typeface="Times New Roman" panose="02020603050405020304" pitchFamily="18" charset="0"/>
                <a:cs typeface="Times New Roman" panose="02020603050405020304" pitchFamily="18" charset="0"/>
              </a:rPr>
              <a:t>même</a:t>
            </a:r>
            <a:r>
              <a:rPr lang="en-US" sz="2100" kern="0" dirty="0">
                <a:solidFill>
                  <a:srgbClr val="000000"/>
                </a:solidFill>
                <a:latin typeface="Times New Roman" panose="02020603050405020304" pitchFamily="18" charset="0"/>
                <a:cs typeface="Times New Roman" panose="02020603050405020304" pitchFamily="18" charset="0"/>
              </a:rPr>
              <a:t>.</a:t>
            </a:r>
            <a:endParaRPr lang="en-US" sz="2100" kern="0" dirty="0">
              <a:solidFill>
                <a:srgbClr val="000000"/>
              </a:solidFill>
            </a:endParaRPr>
          </a:p>
        </p:txBody>
      </p:sp>
      <p:sp>
        <p:nvSpPr>
          <p:cNvPr id="58" name="Rectangle 57"/>
          <p:cNvSpPr/>
          <p:nvPr/>
        </p:nvSpPr>
        <p:spPr>
          <a:xfrm>
            <a:off x="6880048" y="4818339"/>
            <a:ext cx="1148336" cy="369974"/>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9" name="Rectangle 58"/>
          <p:cNvSpPr/>
          <p:nvPr/>
        </p:nvSpPr>
        <p:spPr>
          <a:xfrm>
            <a:off x="5019923" y="5693516"/>
            <a:ext cx="4070325" cy="103837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7" name="Curved Connector 6"/>
          <p:cNvCxnSpPr>
            <a:stCxn id="58" idx="2"/>
            <a:endCxn id="59" idx="0"/>
          </p:cNvCxnSpPr>
          <p:nvPr/>
        </p:nvCxnSpPr>
        <p:spPr>
          <a:xfrm rot="5400000">
            <a:off x="7002050" y="5241349"/>
            <a:ext cx="505203" cy="399130"/>
          </a:xfrm>
          <a:prstGeom prst="curvedConnector3">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23750" y="3079182"/>
            <a:ext cx="0" cy="37360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2043892" y="1772426"/>
            <a:ext cx="2345799"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Rectangle 61"/>
          <p:cNvSpPr/>
          <p:nvPr/>
        </p:nvSpPr>
        <p:spPr>
          <a:xfrm>
            <a:off x="5202538" y="1772426"/>
            <a:ext cx="3205001"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90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fill="hold"/>
                                        <p:tgtEl>
                                          <p:spTgt spid="47"/>
                                        </p:tgtEl>
                                        <p:attrNameLst>
                                          <p:attrName>ppt_x</p:attrName>
                                        </p:attrNameLst>
                                      </p:cBhvr>
                                      <p:tavLst>
                                        <p:tav tm="0">
                                          <p:val>
                                            <p:strVal val="#ppt_x"/>
                                          </p:val>
                                        </p:tav>
                                        <p:tav tm="100000">
                                          <p:val>
                                            <p:strVal val="#ppt_x"/>
                                          </p:val>
                                        </p:tav>
                                      </p:tavLst>
                                    </p:anim>
                                    <p:anim calcmode="lin" valueType="num">
                                      <p:cBhvr additive="base">
                                        <p:cTn id="66" dur="500" fill="hold"/>
                                        <p:tgtEl>
                                          <p:spTgt spid="4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ppt_x"/>
                                          </p:val>
                                        </p:tav>
                                        <p:tav tm="100000">
                                          <p:val>
                                            <p:strVal val="#ppt_x"/>
                                          </p:val>
                                        </p:tav>
                                      </p:tavLst>
                                    </p:anim>
                                    <p:anim calcmode="lin" valueType="num">
                                      <p:cBhvr additive="base">
                                        <p:cTn id="74" dur="500" fill="hold"/>
                                        <p:tgtEl>
                                          <p:spTgt spid="4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500" fill="hold"/>
                                        <p:tgtEl>
                                          <p:spTgt spid="51"/>
                                        </p:tgtEl>
                                        <p:attrNameLst>
                                          <p:attrName>ppt_x</p:attrName>
                                        </p:attrNameLst>
                                      </p:cBhvr>
                                      <p:tavLst>
                                        <p:tav tm="0">
                                          <p:val>
                                            <p:strVal val="#ppt_x"/>
                                          </p:val>
                                        </p:tav>
                                        <p:tav tm="100000">
                                          <p:val>
                                            <p:strVal val="#ppt_x"/>
                                          </p:val>
                                        </p:tav>
                                      </p:tavLst>
                                    </p:anim>
                                    <p:anim calcmode="lin" valueType="num">
                                      <p:cBhvr additive="base">
                                        <p:cTn id="82" dur="500" fill="hold"/>
                                        <p:tgtEl>
                                          <p:spTgt spid="5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500" fill="hold"/>
                                        <p:tgtEl>
                                          <p:spTgt spid="53"/>
                                        </p:tgtEl>
                                        <p:attrNameLst>
                                          <p:attrName>ppt_x</p:attrName>
                                        </p:attrNameLst>
                                      </p:cBhvr>
                                      <p:tavLst>
                                        <p:tav tm="0">
                                          <p:val>
                                            <p:strVal val="#ppt_x"/>
                                          </p:val>
                                        </p:tav>
                                        <p:tav tm="100000">
                                          <p:val>
                                            <p:strVal val="#ppt_x"/>
                                          </p:val>
                                        </p:tav>
                                      </p:tavLst>
                                    </p:anim>
                                    <p:anim calcmode="lin" valueType="num">
                                      <p:cBhvr additive="base">
                                        <p:cTn id="90" dur="500" fill="hold"/>
                                        <p:tgtEl>
                                          <p:spTgt spid="5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additive="base">
                                        <p:cTn id="93" dur="500" fill="hold"/>
                                        <p:tgtEl>
                                          <p:spTgt spid="55"/>
                                        </p:tgtEl>
                                        <p:attrNameLst>
                                          <p:attrName>ppt_x</p:attrName>
                                        </p:attrNameLst>
                                      </p:cBhvr>
                                      <p:tavLst>
                                        <p:tav tm="0">
                                          <p:val>
                                            <p:strVal val="#ppt_x"/>
                                          </p:val>
                                        </p:tav>
                                        <p:tav tm="100000">
                                          <p:val>
                                            <p:strVal val="#ppt_x"/>
                                          </p:val>
                                        </p:tav>
                                      </p:tavLst>
                                    </p:anim>
                                    <p:anim calcmode="lin" valueType="num">
                                      <p:cBhvr additive="base">
                                        <p:cTn id="9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additive="base">
                                        <p:cTn id="99" dur="500" fill="hold"/>
                                        <p:tgtEl>
                                          <p:spTgt spid="62"/>
                                        </p:tgtEl>
                                        <p:attrNameLst>
                                          <p:attrName>ppt_x</p:attrName>
                                        </p:attrNameLst>
                                      </p:cBhvr>
                                      <p:tavLst>
                                        <p:tav tm="0">
                                          <p:val>
                                            <p:strVal val="#ppt_x"/>
                                          </p:val>
                                        </p:tav>
                                        <p:tav tm="100000">
                                          <p:val>
                                            <p:strVal val="#ppt_x"/>
                                          </p:val>
                                        </p:tav>
                                      </p:tavLst>
                                    </p:anim>
                                    <p:anim calcmode="lin" valueType="num">
                                      <p:cBhvr additive="base">
                                        <p:cTn id="10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ppt_x"/>
                                          </p:val>
                                        </p:tav>
                                        <p:tav tm="100000">
                                          <p:val>
                                            <p:strVal val="#ppt_x"/>
                                          </p:val>
                                        </p:tav>
                                      </p:tavLst>
                                    </p:anim>
                                    <p:anim calcmode="lin" valueType="num">
                                      <p:cBhvr additive="base">
                                        <p:cTn id="106" dur="500" fill="hold"/>
                                        <p:tgtEl>
                                          <p:spTgt spid="5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anim calcmode="lin" valueType="num">
                                      <p:cBhvr additive="base">
                                        <p:cTn id="109" dur="500" fill="hold"/>
                                        <p:tgtEl>
                                          <p:spTgt spid="56"/>
                                        </p:tgtEl>
                                        <p:attrNameLst>
                                          <p:attrName>ppt_x</p:attrName>
                                        </p:attrNameLst>
                                      </p:cBhvr>
                                      <p:tavLst>
                                        <p:tav tm="0">
                                          <p:val>
                                            <p:strVal val="#ppt_x"/>
                                          </p:val>
                                        </p:tav>
                                        <p:tav tm="100000">
                                          <p:val>
                                            <p:strVal val="#ppt_x"/>
                                          </p:val>
                                        </p:tav>
                                      </p:tavLst>
                                    </p:anim>
                                    <p:anim calcmode="lin" valueType="num">
                                      <p:cBhvr additive="base">
                                        <p:cTn id="110" dur="500" fill="hold"/>
                                        <p:tgtEl>
                                          <p:spTgt spid="56"/>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ppt_x"/>
                                          </p:val>
                                        </p:tav>
                                        <p:tav tm="100000">
                                          <p:val>
                                            <p:strVal val="#ppt_x"/>
                                          </p:val>
                                        </p:tav>
                                      </p:tavLst>
                                    </p:anim>
                                    <p:anim calcmode="lin" valueType="num">
                                      <p:cBhvr additive="base">
                                        <p:cTn id="1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additive="base">
                                        <p:cTn id="119" dur="500" fill="hold"/>
                                        <p:tgtEl>
                                          <p:spTgt spid="57"/>
                                        </p:tgtEl>
                                        <p:attrNameLst>
                                          <p:attrName>ppt_x</p:attrName>
                                        </p:attrNameLst>
                                      </p:cBhvr>
                                      <p:tavLst>
                                        <p:tav tm="0">
                                          <p:val>
                                            <p:strVal val="#ppt_x"/>
                                          </p:val>
                                        </p:tav>
                                        <p:tav tm="100000">
                                          <p:val>
                                            <p:strVal val="#ppt_x"/>
                                          </p:val>
                                        </p:tav>
                                      </p:tavLst>
                                    </p:anim>
                                    <p:anim calcmode="lin" valueType="num">
                                      <p:cBhvr additive="base">
                                        <p:cTn id="120" dur="500" fill="hold"/>
                                        <p:tgtEl>
                                          <p:spTgt spid="5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additive="base">
                                        <p:cTn id="123" dur="500" fill="hold"/>
                                        <p:tgtEl>
                                          <p:spTgt spid="58"/>
                                        </p:tgtEl>
                                        <p:attrNameLst>
                                          <p:attrName>ppt_x</p:attrName>
                                        </p:attrNameLst>
                                      </p:cBhvr>
                                      <p:tavLst>
                                        <p:tav tm="0">
                                          <p:val>
                                            <p:strVal val="#ppt_x"/>
                                          </p:val>
                                        </p:tav>
                                        <p:tav tm="100000">
                                          <p:val>
                                            <p:strVal val="#ppt_x"/>
                                          </p:val>
                                        </p:tav>
                                      </p:tavLst>
                                    </p:anim>
                                    <p:anim calcmode="lin" valueType="num">
                                      <p:cBhvr additive="base">
                                        <p:cTn id="124" dur="500" fill="hold"/>
                                        <p:tgtEl>
                                          <p:spTgt spid="5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7"/>
                                        </p:tgtEl>
                                        <p:attrNameLst>
                                          <p:attrName>style.visibility</p:attrName>
                                        </p:attrNameLst>
                                      </p:cBhvr>
                                      <p:to>
                                        <p:strVal val="visible"/>
                                      </p:to>
                                    </p:set>
                                    <p:anim calcmode="lin" valueType="num">
                                      <p:cBhvr additive="base">
                                        <p:cTn id="131" dur="500" fill="hold"/>
                                        <p:tgtEl>
                                          <p:spTgt spid="7"/>
                                        </p:tgtEl>
                                        <p:attrNameLst>
                                          <p:attrName>ppt_x</p:attrName>
                                        </p:attrNameLst>
                                      </p:cBhvr>
                                      <p:tavLst>
                                        <p:tav tm="0">
                                          <p:val>
                                            <p:strVal val="#ppt_x"/>
                                          </p:val>
                                        </p:tav>
                                        <p:tav tm="100000">
                                          <p:val>
                                            <p:strVal val="#ppt_x"/>
                                          </p:val>
                                        </p:tav>
                                      </p:tavLst>
                                    </p:anim>
                                    <p:anim calcmode="lin" valueType="num">
                                      <p:cBhvr additive="base">
                                        <p:cTn id="1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P spid="32" grpId="0"/>
      <p:bldP spid="38" grpId="0"/>
      <p:bldP spid="39" grpId="0"/>
      <p:bldP spid="40" grpId="0"/>
      <p:bldP spid="41" grpId="0"/>
      <p:bldP spid="42" grpId="0"/>
      <p:bldP spid="43" grpId="0"/>
      <p:bldP spid="44" grpId="0"/>
      <p:bldP spid="45" grpId="0"/>
      <p:bldP spid="54" grpId="0"/>
      <p:bldP spid="55" grpId="0"/>
      <p:bldP spid="56" grpId="0"/>
      <p:bldP spid="57" grpId="0"/>
      <p:bldP spid="58" grpId="0" animBg="1"/>
      <p:bldP spid="59" grpId="0"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199"/>
            <a:ext cx="9289032" cy="1121901"/>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règles</a:t>
            </a:r>
            <a:r>
              <a:rPr lang="en-US" dirty="0">
                <a:solidFill>
                  <a:srgbClr val="003300"/>
                </a:solidFill>
                <a:latin typeface="Times New Roman" panose="02020603050405020304" pitchFamily="18" charset="0"/>
                <a:cs typeface="Times New Roman" panose="02020603050405020304" pitchFamily="18" charset="0"/>
              </a:rPr>
              <a:t> pour </a:t>
            </a:r>
            <a:r>
              <a:rPr lang="en-US" dirty="0" err="1">
                <a:solidFill>
                  <a:srgbClr val="003300"/>
                </a:solidFill>
                <a:latin typeface="Times New Roman" panose="02020603050405020304" pitchFamily="18" charset="0"/>
                <a:cs typeface="Times New Roman" panose="02020603050405020304" pitchFamily="18" charset="0"/>
              </a:rPr>
              <a:t>compter</a:t>
            </a:r>
            <a:r>
              <a:rPr lang="en-US" dirty="0">
                <a:solidFill>
                  <a:srgbClr val="003300"/>
                </a:solidFill>
                <a:latin typeface="Times New Roman" panose="02020603050405020304" pitchFamily="18" charset="0"/>
                <a:cs typeface="Times New Roman" panose="02020603050405020304" pitchFamily="18" charset="0"/>
              </a:rPr>
              <a:t> les </a:t>
            </a:r>
            <a:r>
              <a:rPr lang="en-US" dirty="0" err="1">
                <a:solidFill>
                  <a:srgbClr val="003300"/>
                </a:solidFill>
                <a:latin typeface="Times New Roman" panose="02020603050405020304" pitchFamily="18" charset="0"/>
                <a:cs typeface="Times New Roman" panose="02020603050405020304" pitchFamily="18" charset="0"/>
              </a:rPr>
              <a:t>chiffres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significatifs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2483768" y="1649820"/>
            <a:ext cx="2448272"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Rectangle 61"/>
          <p:cNvSpPr/>
          <p:nvPr/>
        </p:nvSpPr>
        <p:spPr>
          <a:xfrm>
            <a:off x="2483768" y="3994615"/>
            <a:ext cx="799363" cy="42605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Content Placeholder 2"/>
          <p:cNvSpPr txBox="1">
            <a:spLocks/>
          </p:cNvSpPr>
          <p:nvPr/>
        </p:nvSpPr>
        <p:spPr bwMode="auto">
          <a:xfrm>
            <a:off x="92696" y="1588869"/>
            <a:ext cx="9051304" cy="46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#1 – </a:t>
            </a:r>
            <a:r>
              <a:rPr lang="en-US" sz="2700" kern="0" dirty="0" err="1">
                <a:solidFill>
                  <a:srgbClr val="000000"/>
                </a:solidFill>
                <a:latin typeface="Times New Roman" panose="02020603050405020304" pitchFamily="18" charset="0"/>
                <a:cs typeface="Times New Roman" panose="02020603050405020304" pitchFamily="18" charset="0"/>
              </a:rPr>
              <a:t>Tous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non-</a:t>
            </a:r>
            <a:r>
              <a:rPr lang="en-US" sz="2700" kern="0" dirty="0" err="1">
                <a:solidFill>
                  <a:srgbClr val="000000"/>
                </a:solidFill>
                <a:latin typeface="Times New Roman" panose="02020603050405020304" pitchFamily="18" charset="0"/>
                <a:cs typeface="Times New Roman" panose="02020603050405020304" pitchFamily="18" charset="0"/>
              </a:rPr>
              <a:t>zéro</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endParaRPr lang="en-US" sz="2700" kern="0" dirty="0">
              <a:solidFill>
                <a:srgbClr val="000000"/>
              </a:solidFill>
            </a:endParaRPr>
          </a:p>
        </p:txBody>
      </p:sp>
      <p:sp>
        <p:nvSpPr>
          <p:cNvPr id="60" name="Content Placeholder 2"/>
          <p:cNvSpPr txBox="1">
            <a:spLocks/>
          </p:cNvSpPr>
          <p:nvPr/>
        </p:nvSpPr>
        <p:spPr bwMode="auto">
          <a:xfrm>
            <a:off x="61242" y="3916606"/>
            <a:ext cx="9051304" cy="9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Règle</a:t>
            </a:r>
            <a:r>
              <a:rPr lang="en-US" sz="2700" kern="0" dirty="0">
                <a:solidFill>
                  <a:srgbClr val="000000"/>
                </a:solidFill>
                <a:latin typeface="Times New Roman" panose="02020603050405020304" pitchFamily="18" charset="0"/>
                <a:cs typeface="Times New Roman" panose="02020603050405020304" pitchFamily="18" charset="0"/>
              </a:rPr>
              <a:t> #2 – </a:t>
            </a:r>
            <a:r>
              <a:rPr lang="en-US" sz="2700" kern="0" dirty="0" err="1">
                <a:solidFill>
                  <a:srgbClr val="000000"/>
                </a:solidFill>
                <a:latin typeface="Times New Roman" panose="02020603050405020304" pitchFamily="18" charset="0"/>
                <a:cs typeface="Times New Roman" panose="02020603050405020304" pitchFamily="18" charset="0"/>
              </a:rPr>
              <a:t>Tous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zéros</a:t>
            </a:r>
            <a:r>
              <a:rPr lang="en-US" sz="2700" kern="0" dirty="0">
                <a:solidFill>
                  <a:srgbClr val="000000"/>
                </a:solidFill>
                <a:latin typeface="Times New Roman" panose="02020603050405020304" pitchFamily="18" charset="0"/>
                <a:cs typeface="Times New Roman" panose="02020603050405020304" pitchFamily="18" charset="0"/>
              </a:rPr>
              <a:t> entre les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non-</a:t>
            </a:r>
            <a:r>
              <a:rPr lang="en-US" sz="2700" kern="0" dirty="0" err="1">
                <a:solidFill>
                  <a:srgbClr val="000000"/>
                </a:solidFill>
                <a:latin typeface="Times New Roman" panose="02020603050405020304" pitchFamily="18" charset="0"/>
                <a:cs typeface="Times New Roman" panose="02020603050405020304" pitchFamily="18" charset="0"/>
              </a:rPr>
              <a:t>zéro</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chiffres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significatifs</a:t>
            </a:r>
            <a:endParaRPr lang="en-US" sz="2700" kern="0" dirty="0">
              <a:solidFill>
                <a:srgbClr val="000000"/>
              </a:solidFill>
            </a:endParaRPr>
          </a:p>
        </p:txBody>
      </p:sp>
      <p:sp>
        <p:nvSpPr>
          <p:cNvPr id="64" name="Content Placeholder 2"/>
          <p:cNvSpPr txBox="1">
            <a:spLocks/>
          </p:cNvSpPr>
          <p:nvPr/>
        </p:nvSpPr>
        <p:spPr bwMode="auto">
          <a:xfrm>
            <a:off x="296777" y="2072003"/>
            <a:ext cx="1440160"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178</a:t>
            </a:r>
            <a:endParaRPr lang="en-US" sz="6000" kern="0" dirty="0">
              <a:solidFill>
                <a:srgbClr val="003300"/>
              </a:solidFill>
            </a:endParaRPr>
          </a:p>
        </p:txBody>
      </p:sp>
      <p:sp>
        <p:nvSpPr>
          <p:cNvPr id="71" name="Content Placeholder 2"/>
          <p:cNvSpPr txBox="1">
            <a:spLocks/>
          </p:cNvSpPr>
          <p:nvPr/>
        </p:nvSpPr>
        <p:spPr bwMode="auto">
          <a:xfrm>
            <a:off x="243213" y="3243472"/>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a:t>
            </a:r>
          </a:p>
        </p:txBody>
      </p:sp>
      <p:cxnSp>
        <p:nvCxnSpPr>
          <p:cNvPr id="13" name="Straight Arrow Connector 12"/>
          <p:cNvCxnSpPr>
            <a:stCxn id="71" idx="0"/>
          </p:cNvCxnSpPr>
          <p:nvPr/>
        </p:nvCxnSpPr>
        <p:spPr>
          <a:xfrm flipV="1">
            <a:off x="387827" y="2944333"/>
            <a:ext cx="230472" cy="299139"/>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9" idx="0"/>
            <a:endCxn id="64" idx="2"/>
          </p:cNvCxnSpPr>
          <p:nvPr/>
        </p:nvCxnSpPr>
        <p:spPr>
          <a:xfrm flipV="1">
            <a:off x="955968" y="2944330"/>
            <a:ext cx="60889" cy="299142"/>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80" idx="0"/>
          </p:cNvCxnSpPr>
          <p:nvPr/>
        </p:nvCxnSpPr>
        <p:spPr>
          <a:xfrm flipH="1" flipV="1">
            <a:off x="1379495" y="2919380"/>
            <a:ext cx="96431" cy="324092"/>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Content Placeholder 2"/>
          <p:cNvSpPr txBox="1">
            <a:spLocks/>
          </p:cNvSpPr>
          <p:nvPr/>
        </p:nvSpPr>
        <p:spPr bwMode="auto">
          <a:xfrm>
            <a:off x="811354" y="3243472"/>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2</a:t>
            </a:r>
          </a:p>
        </p:txBody>
      </p:sp>
      <p:sp>
        <p:nvSpPr>
          <p:cNvPr id="80" name="Content Placeholder 2"/>
          <p:cNvSpPr txBox="1">
            <a:spLocks/>
          </p:cNvSpPr>
          <p:nvPr/>
        </p:nvSpPr>
        <p:spPr bwMode="auto">
          <a:xfrm>
            <a:off x="1331312" y="3243472"/>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3</a:t>
            </a:r>
          </a:p>
        </p:txBody>
      </p:sp>
      <p:sp>
        <p:nvSpPr>
          <p:cNvPr id="81" name="Content Placeholder 2"/>
          <p:cNvSpPr txBox="1">
            <a:spLocks/>
          </p:cNvSpPr>
          <p:nvPr/>
        </p:nvSpPr>
        <p:spPr bwMode="auto">
          <a:xfrm>
            <a:off x="2044448" y="2216987"/>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1 879 383,1</a:t>
            </a:r>
          </a:p>
        </p:txBody>
      </p:sp>
      <p:sp>
        <p:nvSpPr>
          <p:cNvPr id="31" name="Right Arrow 30"/>
          <p:cNvSpPr/>
          <p:nvPr/>
        </p:nvSpPr>
        <p:spPr>
          <a:xfrm>
            <a:off x="4444815" y="2338032"/>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ontent Placeholder 2"/>
          <p:cNvSpPr txBox="1">
            <a:spLocks/>
          </p:cNvSpPr>
          <p:nvPr/>
        </p:nvSpPr>
        <p:spPr bwMode="auto">
          <a:xfrm>
            <a:off x="5076964" y="2216987"/>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8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3" name="Content Placeholder 2"/>
          <p:cNvSpPr txBox="1">
            <a:spLocks/>
          </p:cNvSpPr>
          <p:nvPr/>
        </p:nvSpPr>
        <p:spPr bwMode="auto">
          <a:xfrm>
            <a:off x="2044448" y="2690344"/>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37,113 92</a:t>
            </a:r>
          </a:p>
        </p:txBody>
      </p:sp>
      <p:sp>
        <p:nvSpPr>
          <p:cNvPr id="84" name="Right Arrow 83"/>
          <p:cNvSpPr/>
          <p:nvPr/>
        </p:nvSpPr>
        <p:spPr>
          <a:xfrm>
            <a:off x="4444815" y="2811389"/>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Content Placeholder 2"/>
          <p:cNvSpPr txBox="1">
            <a:spLocks/>
          </p:cNvSpPr>
          <p:nvPr/>
        </p:nvSpPr>
        <p:spPr bwMode="auto">
          <a:xfrm>
            <a:off x="5076964" y="2690344"/>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7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6" name="Content Placeholder 2"/>
          <p:cNvSpPr txBox="1">
            <a:spLocks/>
          </p:cNvSpPr>
          <p:nvPr/>
        </p:nvSpPr>
        <p:spPr bwMode="auto">
          <a:xfrm>
            <a:off x="2044448" y="3163701"/>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1,91</a:t>
            </a:r>
          </a:p>
        </p:txBody>
      </p:sp>
      <p:sp>
        <p:nvSpPr>
          <p:cNvPr id="87" name="Right Arrow 86"/>
          <p:cNvSpPr/>
          <p:nvPr/>
        </p:nvSpPr>
        <p:spPr>
          <a:xfrm>
            <a:off x="4444815" y="3284746"/>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ontent Placeholder 2"/>
          <p:cNvSpPr txBox="1">
            <a:spLocks/>
          </p:cNvSpPr>
          <p:nvPr/>
        </p:nvSpPr>
        <p:spPr bwMode="auto">
          <a:xfrm>
            <a:off x="5076964" y="3163701"/>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89" name="Content Placeholder 2"/>
          <p:cNvSpPr txBox="1">
            <a:spLocks/>
          </p:cNvSpPr>
          <p:nvPr/>
        </p:nvSpPr>
        <p:spPr bwMode="auto">
          <a:xfrm>
            <a:off x="357666" y="4854384"/>
            <a:ext cx="1440160" cy="8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6000" kern="0" dirty="0">
                <a:solidFill>
                  <a:srgbClr val="003300"/>
                </a:solidFill>
                <a:latin typeface="Times New Roman" panose="02020603050405020304" pitchFamily="18" charset="0"/>
                <a:cs typeface="Times New Roman" panose="02020603050405020304" pitchFamily="18" charset="0"/>
              </a:rPr>
              <a:t>801</a:t>
            </a:r>
            <a:endParaRPr lang="en-US" sz="6000" kern="0" dirty="0">
              <a:solidFill>
                <a:srgbClr val="003300"/>
              </a:solidFill>
            </a:endParaRPr>
          </a:p>
        </p:txBody>
      </p:sp>
      <p:sp>
        <p:nvSpPr>
          <p:cNvPr id="90" name="Content Placeholder 2"/>
          <p:cNvSpPr txBox="1">
            <a:spLocks/>
          </p:cNvSpPr>
          <p:nvPr/>
        </p:nvSpPr>
        <p:spPr bwMode="auto">
          <a:xfrm>
            <a:off x="304102" y="6025853"/>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1</a:t>
            </a:r>
          </a:p>
        </p:txBody>
      </p:sp>
      <p:cxnSp>
        <p:nvCxnSpPr>
          <p:cNvPr id="91" name="Straight Arrow Connector 90"/>
          <p:cNvCxnSpPr>
            <a:stCxn id="90" idx="0"/>
          </p:cNvCxnSpPr>
          <p:nvPr/>
        </p:nvCxnSpPr>
        <p:spPr>
          <a:xfrm flipV="1">
            <a:off x="448716" y="5726714"/>
            <a:ext cx="230472" cy="299139"/>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0"/>
            <a:endCxn id="89" idx="2"/>
          </p:cNvCxnSpPr>
          <p:nvPr/>
        </p:nvCxnSpPr>
        <p:spPr>
          <a:xfrm flipV="1">
            <a:off x="1016857" y="5726711"/>
            <a:ext cx="60889" cy="299142"/>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95" idx="0"/>
          </p:cNvCxnSpPr>
          <p:nvPr/>
        </p:nvCxnSpPr>
        <p:spPr>
          <a:xfrm flipH="1" flipV="1">
            <a:off x="1440384" y="5701761"/>
            <a:ext cx="96431" cy="324092"/>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4" name="Content Placeholder 2"/>
          <p:cNvSpPr txBox="1">
            <a:spLocks/>
          </p:cNvSpPr>
          <p:nvPr/>
        </p:nvSpPr>
        <p:spPr bwMode="auto">
          <a:xfrm>
            <a:off x="872243" y="6025853"/>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2</a:t>
            </a:r>
          </a:p>
        </p:txBody>
      </p:sp>
      <p:sp>
        <p:nvSpPr>
          <p:cNvPr id="95" name="Content Placeholder 2"/>
          <p:cNvSpPr txBox="1">
            <a:spLocks/>
          </p:cNvSpPr>
          <p:nvPr/>
        </p:nvSpPr>
        <p:spPr bwMode="auto">
          <a:xfrm>
            <a:off x="1392201" y="6025853"/>
            <a:ext cx="289227"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3</a:t>
            </a:r>
          </a:p>
        </p:txBody>
      </p:sp>
      <p:sp>
        <p:nvSpPr>
          <p:cNvPr id="96" name="Content Placeholder 2"/>
          <p:cNvSpPr txBox="1">
            <a:spLocks/>
          </p:cNvSpPr>
          <p:nvPr/>
        </p:nvSpPr>
        <p:spPr bwMode="auto">
          <a:xfrm>
            <a:off x="2105337" y="4999368"/>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10,1</a:t>
            </a:r>
          </a:p>
        </p:txBody>
      </p:sp>
      <p:sp>
        <p:nvSpPr>
          <p:cNvPr id="97" name="Right Arrow 96"/>
          <p:cNvSpPr/>
          <p:nvPr/>
        </p:nvSpPr>
        <p:spPr>
          <a:xfrm>
            <a:off x="4505704" y="5120413"/>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Content Placeholder 2"/>
          <p:cNvSpPr txBox="1">
            <a:spLocks/>
          </p:cNvSpPr>
          <p:nvPr/>
        </p:nvSpPr>
        <p:spPr bwMode="auto">
          <a:xfrm>
            <a:off x="5137853" y="4999368"/>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3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99" name="Content Placeholder 2"/>
          <p:cNvSpPr txBox="1">
            <a:spLocks/>
          </p:cNvSpPr>
          <p:nvPr/>
        </p:nvSpPr>
        <p:spPr bwMode="auto">
          <a:xfrm>
            <a:off x="2105337" y="5472725"/>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100 000 009</a:t>
            </a:r>
          </a:p>
        </p:txBody>
      </p:sp>
      <p:sp>
        <p:nvSpPr>
          <p:cNvPr id="100" name="Right Arrow 99"/>
          <p:cNvSpPr/>
          <p:nvPr/>
        </p:nvSpPr>
        <p:spPr>
          <a:xfrm>
            <a:off x="4505704" y="5593770"/>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ontent Placeholder 2"/>
          <p:cNvSpPr txBox="1">
            <a:spLocks/>
          </p:cNvSpPr>
          <p:nvPr/>
        </p:nvSpPr>
        <p:spPr bwMode="auto">
          <a:xfrm>
            <a:off x="5137853" y="5472725"/>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9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
        <p:nvSpPr>
          <p:cNvPr id="102" name="Content Placeholder 2"/>
          <p:cNvSpPr txBox="1">
            <a:spLocks/>
          </p:cNvSpPr>
          <p:nvPr/>
        </p:nvSpPr>
        <p:spPr bwMode="auto">
          <a:xfrm>
            <a:off x="2105337" y="5946082"/>
            <a:ext cx="2344282"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10304</a:t>
            </a:r>
          </a:p>
        </p:txBody>
      </p:sp>
      <p:sp>
        <p:nvSpPr>
          <p:cNvPr id="103" name="Right Arrow 102"/>
          <p:cNvSpPr/>
          <p:nvPr/>
        </p:nvSpPr>
        <p:spPr>
          <a:xfrm>
            <a:off x="4505704" y="6067127"/>
            <a:ext cx="576064" cy="216024"/>
          </a:xfrm>
          <a:prstGeom prst="rightArrow">
            <a:avLst/>
          </a:pr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Content Placeholder 2"/>
          <p:cNvSpPr txBox="1">
            <a:spLocks/>
          </p:cNvSpPr>
          <p:nvPr/>
        </p:nvSpPr>
        <p:spPr bwMode="auto">
          <a:xfrm>
            <a:off x="5137853" y="5946082"/>
            <a:ext cx="3280386" cy="4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3300"/>
                </a:solidFill>
                <a:latin typeface="Times New Roman" panose="02020603050405020304" pitchFamily="18" charset="0"/>
                <a:cs typeface="Times New Roman" panose="02020603050405020304" pitchFamily="18" charset="0"/>
              </a:rPr>
              <a:t>5 </a:t>
            </a:r>
            <a:r>
              <a:rPr lang="en-US" sz="2700" kern="0" dirty="0" err="1">
                <a:solidFill>
                  <a:srgbClr val="003300"/>
                </a:solidFill>
                <a:latin typeface="Times New Roman" panose="02020603050405020304" pitchFamily="18" charset="0"/>
                <a:cs typeface="Times New Roman" panose="02020603050405020304" pitchFamily="18" charset="0"/>
              </a:rPr>
              <a:t>chiffres</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err="1">
                <a:solidFill>
                  <a:srgbClr val="003300"/>
                </a:solidFill>
                <a:latin typeface="Times New Roman" panose="02020603050405020304" pitchFamily="18" charset="0"/>
                <a:cs typeface="Times New Roman" panose="02020603050405020304" pitchFamily="18" charset="0"/>
              </a:rPr>
              <a:t>significatifs</a:t>
            </a:r>
            <a:endParaRPr lang="en-US" sz="2700" kern="0"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4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ppt_x"/>
                                          </p:val>
                                        </p:tav>
                                        <p:tav tm="100000">
                                          <p:val>
                                            <p:strVal val="#ppt_x"/>
                                          </p:val>
                                        </p:tav>
                                      </p:tavLst>
                                    </p:anim>
                                    <p:anim calcmode="lin" valueType="num">
                                      <p:cBhvr additive="base">
                                        <p:cTn id="28" dur="500" fill="hold"/>
                                        <p:tgtEl>
                                          <p:spTgt spid="7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ppt_x"/>
                                          </p:val>
                                        </p:tav>
                                        <p:tav tm="100000">
                                          <p:val>
                                            <p:strVal val="#ppt_x"/>
                                          </p:val>
                                        </p:tav>
                                      </p:tavLst>
                                    </p:anim>
                                    <p:anim calcmode="lin" valueType="num">
                                      <p:cBhvr additive="base">
                                        <p:cTn id="42" dur="500" fill="hold"/>
                                        <p:tgtEl>
                                          <p:spTgt spid="8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ppt_x"/>
                                          </p:val>
                                        </p:tav>
                                        <p:tav tm="100000">
                                          <p:val>
                                            <p:strVal val="#ppt_x"/>
                                          </p:val>
                                        </p:tav>
                                      </p:tavLst>
                                    </p:anim>
                                    <p:anim calcmode="lin" valueType="num">
                                      <p:cBhvr additive="base">
                                        <p:cTn id="4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 calcmode="lin" valueType="num">
                                      <p:cBhvr additive="base">
                                        <p:cTn id="55" dur="500" fill="hold"/>
                                        <p:tgtEl>
                                          <p:spTgt spid="82"/>
                                        </p:tgtEl>
                                        <p:attrNameLst>
                                          <p:attrName>ppt_x</p:attrName>
                                        </p:attrNameLst>
                                      </p:cBhvr>
                                      <p:tavLst>
                                        <p:tav tm="0">
                                          <p:val>
                                            <p:strVal val="#ppt_x"/>
                                          </p:val>
                                        </p:tav>
                                        <p:tav tm="100000">
                                          <p:val>
                                            <p:strVal val="#ppt_x"/>
                                          </p:val>
                                        </p:tav>
                                      </p:tavLst>
                                    </p:anim>
                                    <p:anim calcmode="lin" valueType="num">
                                      <p:cBhvr additive="base">
                                        <p:cTn id="5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additive="base">
                                        <p:cTn id="65" dur="500" fill="hold"/>
                                        <p:tgtEl>
                                          <p:spTgt spid="85"/>
                                        </p:tgtEl>
                                        <p:attrNameLst>
                                          <p:attrName>ppt_x</p:attrName>
                                        </p:attrNameLst>
                                      </p:cBhvr>
                                      <p:tavLst>
                                        <p:tav tm="0">
                                          <p:val>
                                            <p:strVal val="#ppt_x"/>
                                          </p:val>
                                        </p:tav>
                                        <p:tav tm="100000">
                                          <p:val>
                                            <p:strVal val="#ppt_x"/>
                                          </p:val>
                                        </p:tav>
                                      </p:tavLst>
                                    </p:anim>
                                    <p:anim calcmode="lin" valueType="num">
                                      <p:cBhvr additive="base">
                                        <p:cTn id="6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500" fill="hold"/>
                                        <p:tgtEl>
                                          <p:spTgt spid="87"/>
                                        </p:tgtEl>
                                        <p:attrNameLst>
                                          <p:attrName>ppt_x</p:attrName>
                                        </p:attrNameLst>
                                      </p:cBhvr>
                                      <p:tavLst>
                                        <p:tav tm="0">
                                          <p:val>
                                            <p:strVal val="#ppt_x"/>
                                          </p:val>
                                        </p:tav>
                                        <p:tav tm="100000">
                                          <p:val>
                                            <p:strVal val="#ppt_x"/>
                                          </p:val>
                                        </p:tav>
                                      </p:tavLst>
                                    </p:anim>
                                    <p:anim calcmode="lin" valueType="num">
                                      <p:cBhvr additive="base">
                                        <p:cTn id="72" dur="500" fill="hold"/>
                                        <p:tgtEl>
                                          <p:spTgt spid="8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additive="base">
                                        <p:cTn id="75" dur="500" fill="hold"/>
                                        <p:tgtEl>
                                          <p:spTgt spid="88"/>
                                        </p:tgtEl>
                                        <p:attrNameLst>
                                          <p:attrName>ppt_x</p:attrName>
                                        </p:attrNameLst>
                                      </p:cBhvr>
                                      <p:tavLst>
                                        <p:tav tm="0">
                                          <p:val>
                                            <p:strVal val="#ppt_x"/>
                                          </p:val>
                                        </p:tav>
                                        <p:tav tm="100000">
                                          <p:val>
                                            <p:strVal val="#ppt_x"/>
                                          </p:val>
                                        </p:tav>
                                      </p:tavLst>
                                    </p:anim>
                                    <p:anim calcmode="lin" valueType="num">
                                      <p:cBhvr additive="base">
                                        <p:cTn id="7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500" fill="hold"/>
                                        <p:tgtEl>
                                          <p:spTgt spid="62"/>
                                        </p:tgtEl>
                                        <p:attrNameLst>
                                          <p:attrName>ppt_x</p:attrName>
                                        </p:attrNameLst>
                                      </p:cBhvr>
                                      <p:tavLst>
                                        <p:tav tm="0">
                                          <p:val>
                                            <p:strVal val="#ppt_x"/>
                                          </p:val>
                                        </p:tav>
                                        <p:tav tm="100000">
                                          <p:val>
                                            <p:strVal val="#ppt_x"/>
                                          </p:val>
                                        </p:tav>
                                      </p:tavLst>
                                    </p:anim>
                                    <p:anim calcmode="lin" valueType="num">
                                      <p:cBhvr additive="base">
                                        <p:cTn id="82" dur="500" fill="hold"/>
                                        <p:tgtEl>
                                          <p:spTgt spid="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fill="hold"/>
                                        <p:tgtEl>
                                          <p:spTgt spid="60"/>
                                        </p:tgtEl>
                                        <p:attrNameLst>
                                          <p:attrName>ppt_x</p:attrName>
                                        </p:attrNameLst>
                                      </p:cBhvr>
                                      <p:tavLst>
                                        <p:tav tm="0">
                                          <p:val>
                                            <p:strVal val="#ppt_x"/>
                                          </p:val>
                                        </p:tav>
                                        <p:tav tm="100000">
                                          <p:val>
                                            <p:strVal val="#ppt_x"/>
                                          </p:val>
                                        </p:tav>
                                      </p:tavLst>
                                    </p:anim>
                                    <p:anim calcmode="lin" valueType="num">
                                      <p:cBhvr additive="base">
                                        <p:cTn id="8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ppt_x"/>
                                          </p:val>
                                        </p:tav>
                                        <p:tav tm="100000">
                                          <p:val>
                                            <p:strVal val="#ppt_x"/>
                                          </p:val>
                                        </p:tav>
                                      </p:tavLst>
                                    </p:anim>
                                    <p:anim calcmode="lin" valueType="num">
                                      <p:cBhvr additive="base">
                                        <p:cTn id="92" dur="500" fill="hold"/>
                                        <p:tgtEl>
                                          <p:spTgt spid="8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additive="base">
                                        <p:cTn id="95" dur="500" fill="hold"/>
                                        <p:tgtEl>
                                          <p:spTgt spid="90"/>
                                        </p:tgtEl>
                                        <p:attrNameLst>
                                          <p:attrName>ppt_x</p:attrName>
                                        </p:attrNameLst>
                                      </p:cBhvr>
                                      <p:tavLst>
                                        <p:tav tm="0">
                                          <p:val>
                                            <p:strVal val="#ppt_x"/>
                                          </p:val>
                                        </p:tav>
                                        <p:tav tm="100000">
                                          <p:val>
                                            <p:strVal val="#ppt_x"/>
                                          </p:val>
                                        </p:tav>
                                      </p:tavLst>
                                    </p:anim>
                                    <p:anim calcmode="lin" valueType="num">
                                      <p:cBhvr additive="base">
                                        <p:cTn id="96" dur="500" fill="hold"/>
                                        <p:tgtEl>
                                          <p:spTgt spid="9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91"/>
                                        </p:tgtEl>
                                        <p:attrNameLst>
                                          <p:attrName>style.visibility</p:attrName>
                                        </p:attrNameLst>
                                      </p:cBhvr>
                                      <p:to>
                                        <p:strVal val="visible"/>
                                      </p:to>
                                    </p:set>
                                    <p:anim calcmode="lin" valueType="num">
                                      <p:cBhvr additive="base">
                                        <p:cTn id="99" dur="500" fill="hold"/>
                                        <p:tgtEl>
                                          <p:spTgt spid="91"/>
                                        </p:tgtEl>
                                        <p:attrNameLst>
                                          <p:attrName>ppt_x</p:attrName>
                                        </p:attrNameLst>
                                      </p:cBhvr>
                                      <p:tavLst>
                                        <p:tav tm="0">
                                          <p:val>
                                            <p:strVal val="#ppt_x"/>
                                          </p:val>
                                        </p:tav>
                                        <p:tav tm="100000">
                                          <p:val>
                                            <p:strVal val="#ppt_x"/>
                                          </p:val>
                                        </p:tav>
                                      </p:tavLst>
                                    </p:anim>
                                    <p:anim calcmode="lin" valueType="num">
                                      <p:cBhvr additive="base">
                                        <p:cTn id="100" dur="500" fill="hold"/>
                                        <p:tgtEl>
                                          <p:spTgt spid="9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2"/>
                                        </p:tgtEl>
                                        <p:attrNameLst>
                                          <p:attrName>style.visibility</p:attrName>
                                        </p:attrNameLst>
                                      </p:cBhvr>
                                      <p:to>
                                        <p:strVal val="visible"/>
                                      </p:to>
                                    </p:set>
                                    <p:anim calcmode="lin" valueType="num">
                                      <p:cBhvr additive="base">
                                        <p:cTn id="103" dur="500" fill="hold"/>
                                        <p:tgtEl>
                                          <p:spTgt spid="92"/>
                                        </p:tgtEl>
                                        <p:attrNameLst>
                                          <p:attrName>ppt_x</p:attrName>
                                        </p:attrNameLst>
                                      </p:cBhvr>
                                      <p:tavLst>
                                        <p:tav tm="0">
                                          <p:val>
                                            <p:strVal val="#ppt_x"/>
                                          </p:val>
                                        </p:tav>
                                        <p:tav tm="100000">
                                          <p:val>
                                            <p:strVal val="#ppt_x"/>
                                          </p:val>
                                        </p:tav>
                                      </p:tavLst>
                                    </p:anim>
                                    <p:anim calcmode="lin" valueType="num">
                                      <p:cBhvr additive="base">
                                        <p:cTn id="104" dur="500" fill="hold"/>
                                        <p:tgtEl>
                                          <p:spTgt spid="9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93"/>
                                        </p:tgtEl>
                                        <p:attrNameLst>
                                          <p:attrName>style.visibility</p:attrName>
                                        </p:attrNameLst>
                                      </p:cBhvr>
                                      <p:to>
                                        <p:strVal val="visible"/>
                                      </p:to>
                                    </p:set>
                                    <p:anim calcmode="lin" valueType="num">
                                      <p:cBhvr additive="base">
                                        <p:cTn id="107" dur="500" fill="hold"/>
                                        <p:tgtEl>
                                          <p:spTgt spid="93"/>
                                        </p:tgtEl>
                                        <p:attrNameLst>
                                          <p:attrName>ppt_x</p:attrName>
                                        </p:attrNameLst>
                                      </p:cBhvr>
                                      <p:tavLst>
                                        <p:tav tm="0">
                                          <p:val>
                                            <p:strVal val="#ppt_x"/>
                                          </p:val>
                                        </p:tav>
                                        <p:tav tm="100000">
                                          <p:val>
                                            <p:strVal val="#ppt_x"/>
                                          </p:val>
                                        </p:tav>
                                      </p:tavLst>
                                    </p:anim>
                                    <p:anim calcmode="lin" valueType="num">
                                      <p:cBhvr additive="base">
                                        <p:cTn id="108" dur="500" fill="hold"/>
                                        <p:tgtEl>
                                          <p:spTgt spid="9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94"/>
                                        </p:tgtEl>
                                        <p:attrNameLst>
                                          <p:attrName>style.visibility</p:attrName>
                                        </p:attrNameLst>
                                      </p:cBhvr>
                                      <p:to>
                                        <p:strVal val="visible"/>
                                      </p:to>
                                    </p:set>
                                    <p:anim calcmode="lin" valueType="num">
                                      <p:cBhvr additive="base">
                                        <p:cTn id="111" dur="500" fill="hold"/>
                                        <p:tgtEl>
                                          <p:spTgt spid="94"/>
                                        </p:tgtEl>
                                        <p:attrNameLst>
                                          <p:attrName>ppt_x</p:attrName>
                                        </p:attrNameLst>
                                      </p:cBhvr>
                                      <p:tavLst>
                                        <p:tav tm="0">
                                          <p:val>
                                            <p:strVal val="#ppt_x"/>
                                          </p:val>
                                        </p:tav>
                                        <p:tav tm="100000">
                                          <p:val>
                                            <p:strVal val="#ppt_x"/>
                                          </p:val>
                                        </p:tav>
                                      </p:tavLst>
                                    </p:anim>
                                    <p:anim calcmode="lin" valueType="num">
                                      <p:cBhvr additive="base">
                                        <p:cTn id="112" dur="500" fill="hold"/>
                                        <p:tgtEl>
                                          <p:spTgt spid="9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additive="base">
                                        <p:cTn id="115" dur="500" fill="hold"/>
                                        <p:tgtEl>
                                          <p:spTgt spid="95"/>
                                        </p:tgtEl>
                                        <p:attrNameLst>
                                          <p:attrName>ppt_x</p:attrName>
                                        </p:attrNameLst>
                                      </p:cBhvr>
                                      <p:tavLst>
                                        <p:tav tm="0">
                                          <p:val>
                                            <p:strVal val="#ppt_x"/>
                                          </p:val>
                                        </p:tav>
                                        <p:tav tm="100000">
                                          <p:val>
                                            <p:strVal val="#ppt_x"/>
                                          </p:val>
                                        </p:tav>
                                      </p:tavLst>
                                    </p:anim>
                                    <p:anim calcmode="lin" valueType="num">
                                      <p:cBhvr additive="base">
                                        <p:cTn id="11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 calcmode="lin" valueType="num">
                                      <p:cBhvr additive="base">
                                        <p:cTn id="121" dur="500" fill="hold"/>
                                        <p:tgtEl>
                                          <p:spTgt spid="96"/>
                                        </p:tgtEl>
                                        <p:attrNameLst>
                                          <p:attrName>ppt_x</p:attrName>
                                        </p:attrNameLst>
                                      </p:cBhvr>
                                      <p:tavLst>
                                        <p:tav tm="0">
                                          <p:val>
                                            <p:strVal val="#ppt_x"/>
                                          </p:val>
                                        </p:tav>
                                        <p:tav tm="100000">
                                          <p:val>
                                            <p:strVal val="#ppt_x"/>
                                          </p:val>
                                        </p:tav>
                                      </p:tavLst>
                                    </p:anim>
                                    <p:anim calcmode="lin" valueType="num">
                                      <p:cBhvr additive="base">
                                        <p:cTn id="122" dur="500" fill="hold"/>
                                        <p:tgtEl>
                                          <p:spTgt spid="96"/>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99"/>
                                        </p:tgtEl>
                                        <p:attrNameLst>
                                          <p:attrName>style.visibility</p:attrName>
                                        </p:attrNameLst>
                                      </p:cBhvr>
                                      <p:to>
                                        <p:strVal val="visible"/>
                                      </p:to>
                                    </p:set>
                                    <p:anim calcmode="lin" valueType="num">
                                      <p:cBhvr additive="base">
                                        <p:cTn id="125" dur="500" fill="hold"/>
                                        <p:tgtEl>
                                          <p:spTgt spid="99"/>
                                        </p:tgtEl>
                                        <p:attrNameLst>
                                          <p:attrName>ppt_x</p:attrName>
                                        </p:attrNameLst>
                                      </p:cBhvr>
                                      <p:tavLst>
                                        <p:tav tm="0">
                                          <p:val>
                                            <p:strVal val="#ppt_x"/>
                                          </p:val>
                                        </p:tav>
                                        <p:tav tm="100000">
                                          <p:val>
                                            <p:strVal val="#ppt_x"/>
                                          </p:val>
                                        </p:tav>
                                      </p:tavLst>
                                    </p:anim>
                                    <p:anim calcmode="lin" valueType="num">
                                      <p:cBhvr additive="base">
                                        <p:cTn id="126" dur="500" fill="hold"/>
                                        <p:tgtEl>
                                          <p:spTgt spid="9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anim calcmode="lin" valueType="num">
                                      <p:cBhvr additive="base">
                                        <p:cTn id="129" dur="500" fill="hold"/>
                                        <p:tgtEl>
                                          <p:spTgt spid="102"/>
                                        </p:tgtEl>
                                        <p:attrNameLst>
                                          <p:attrName>ppt_x</p:attrName>
                                        </p:attrNameLst>
                                      </p:cBhvr>
                                      <p:tavLst>
                                        <p:tav tm="0">
                                          <p:val>
                                            <p:strVal val="#ppt_x"/>
                                          </p:val>
                                        </p:tav>
                                        <p:tav tm="100000">
                                          <p:val>
                                            <p:strVal val="#ppt_x"/>
                                          </p:val>
                                        </p:tav>
                                      </p:tavLst>
                                    </p:anim>
                                    <p:anim calcmode="lin" valueType="num">
                                      <p:cBhvr additive="base">
                                        <p:cTn id="13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additive="base">
                                        <p:cTn id="135" dur="500" fill="hold"/>
                                        <p:tgtEl>
                                          <p:spTgt spid="97"/>
                                        </p:tgtEl>
                                        <p:attrNameLst>
                                          <p:attrName>ppt_x</p:attrName>
                                        </p:attrNameLst>
                                      </p:cBhvr>
                                      <p:tavLst>
                                        <p:tav tm="0">
                                          <p:val>
                                            <p:strVal val="#ppt_x"/>
                                          </p:val>
                                        </p:tav>
                                        <p:tav tm="100000">
                                          <p:val>
                                            <p:strVal val="#ppt_x"/>
                                          </p:val>
                                        </p:tav>
                                      </p:tavLst>
                                    </p:anim>
                                    <p:anim calcmode="lin" valueType="num">
                                      <p:cBhvr additive="base">
                                        <p:cTn id="136" dur="500" fill="hold"/>
                                        <p:tgtEl>
                                          <p:spTgt spid="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 calcmode="lin" valueType="num">
                                      <p:cBhvr additive="base">
                                        <p:cTn id="139" dur="500" fill="hold"/>
                                        <p:tgtEl>
                                          <p:spTgt spid="98"/>
                                        </p:tgtEl>
                                        <p:attrNameLst>
                                          <p:attrName>ppt_x</p:attrName>
                                        </p:attrNameLst>
                                      </p:cBhvr>
                                      <p:tavLst>
                                        <p:tav tm="0">
                                          <p:val>
                                            <p:strVal val="#ppt_x"/>
                                          </p:val>
                                        </p:tav>
                                        <p:tav tm="100000">
                                          <p:val>
                                            <p:strVal val="#ppt_x"/>
                                          </p:val>
                                        </p:tav>
                                      </p:tavLst>
                                    </p:anim>
                                    <p:anim calcmode="lin" valueType="num">
                                      <p:cBhvr additive="base">
                                        <p:cTn id="14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00"/>
                                        </p:tgtEl>
                                        <p:attrNameLst>
                                          <p:attrName>style.visibility</p:attrName>
                                        </p:attrNameLst>
                                      </p:cBhvr>
                                      <p:to>
                                        <p:strVal val="visible"/>
                                      </p:to>
                                    </p:set>
                                    <p:anim calcmode="lin" valueType="num">
                                      <p:cBhvr additive="base">
                                        <p:cTn id="145" dur="500" fill="hold"/>
                                        <p:tgtEl>
                                          <p:spTgt spid="100"/>
                                        </p:tgtEl>
                                        <p:attrNameLst>
                                          <p:attrName>ppt_x</p:attrName>
                                        </p:attrNameLst>
                                      </p:cBhvr>
                                      <p:tavLst>
                                        <p:tav tm="0">
                                          <p:val>
                                            <p:strVal val="#ppt_x"/>
                                          </p:val>
                                        </p:tav>
                                        <p:tav tm="100000">
                                          <p:val>
                                            <p:strVal val="#ppt_x"/>
                                          </p:val>
                                        </p:tav>
                                      </p:tavLst>
                                    </p:anim>
                                    <p:anim calcmode="lin" valueType="num">
                                      <p:cBhvr additive="base">
                                        <p:cTn id="146" dur="500" fill="hold"/>
                                        <p:tgtEl>
                                          <p:spTgt spid="10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01"/>
                                        </p:tgtEl>
                                        <p:attrNameLst>
                                          <p:attrName>style.visibility</p:attrName>
                                        </p:attrNameLst>
                                      </p:cBhvr>
                                      <p:to>
                                        <p:strVal val="visible"/>
                                      </p:to>
                                    </p:set>
                                    <p:anim calcmode="lin" valueType="num">
                                      <p:cBhvr additive="base">
                                        <p:cTn id="149" dur="500" fill="hold"/>
                                        <p:tgtEl>
                                          <p:spTgt spid="101"/>
                                        </p:tgtEl>
                                        <p:attrNameLst>
                                          <p:attrName>ppt_x</p:attrName>
                                        </p:attrNameLst>
                                      </p:cBhvr>
                                      <p:tavLst>
                                        <p:tav tm="0">
                                          <p:val>
                                            <p:strVal val="#ppt_x"/>
                                          </p:val>
                                        </p:tav>
                                        <p:tav tm="100000">
                                          <p:val>
                                            <p:strVal val="#ppt_x"/>
                                          </p:val>
                                        </p:tav>
                                      </p:tavLst>
                                    </p:anim>
                                    <p:anim calcmode="lin" valueType="num">
                                      <p:cBhvr additive="base">
                                        <p:cTn id="15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03"/>
                                        </p:tgtEl>
                                        <p:attrNameLst>
                                          <p:attrName>style.visibility</p:attrName>
                                        </p:attrNameLst>
                                      </p:cBhvr>
                                      <p:to>
                                        <p:strVal val="visible"/>
                                      </p:to>
                                    </p:set>
                                    <p:anim calcmode="lin" valueType="num">
                                      <p:cBhvr additive="base">
                                        <p:cTn id="155" dur="500" fill="hold"/>
                                        <p:tgtEl>
                                          <p:spTgt spid="103"/>
                                        </p:tgtEl>
                                        <p:attrNameLst>
                                          <p:attrName>ppt_x</p:attrName>
                                        </p:attrNameLst>
                                      </p:cBhvr>
                                      <p:tavLst>
                                        <p:tav tm="0">
                                          <p:val>
                                            <p:strVal val="#ppt_x"/>
                                          </p:val>
                                        </p:tav>
                                        <p:tav tm="100000">
                                          <p:val>
                                            <p:strVal val="#ppt_x"/>
                                          </p:val>
                                        </p:tav>
                                      </p:tavLst>
                                    </p:anim>
                                    <p:anim calcmode="lin" valueType="num">
                                      <p:cBhvr additive="base">
                                        <p:cTn id="156" dur="500" fill="hold"/>
                                        <p:tgtEl>
                                          <p:spTgt spid="1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4"/>
                                        </p:tgtEl>
                                        <p:attrNameLst>
                                          <p:attrName>style.visibility</p:attrName>
                                        </p:attrNameLst>
                                      </p:cBhvr>
                                      <p:to>
                                        <p:strVal val="visible"/>
                                      </p:to>
                                    </p:set>
                                    <p:anim calcmode="lin" valueType="num">
                                      <p:cBhvr additive="base">
                                        <p:cTn id="159" dur="500" fill="hold"/>
                                        <p:tgtEl>
                                          <p:spTgt spid="104"/>
                                        </p:tgtEl>
                                        <p:attrNameLst>
                                          <p:attrName>ppt_x</p:attrName>
                                        </p:attrNameLst>
                                      </p:cBhvr>
                                      <p:tavLst>
                                        <p:tav tm="0">
                                          <p:val>
                                            <p:strVal val="#ppt_x"/>
                                          </p:val>
                                        </p:tav>
                                        <p:tav tm="100000">
                                          <p:val>
                                            <p:strVal val="#ppt_x"/>
                                          </p:val>
                                        </p:tav>
                                      </p:tavLst>
                                    </p:anim>
                                    <p:anim calcmode="lin" valueType="num">
                                      <p:cBhvr additive="base">
                                        <p:cTn id="16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0" grpId="0"/>
      <p:bldP spid="64" grpId="0"/>
      <p:bldP spid="71" grpId="0"/>
      <p:bldP spid="79" grpId="0"/>
      <p:bldP spid="80" grpId="0"/>
      <p:bldP spid="81" grpId="0"/>
      <p:bldP spid="31" grpId="0" animBg="1"/>
      <p:bldP spid="82" grpId="0"/>
      <p:bldP spid="83" grpId="0"/>
      <p:bldP spid="84" grpId="0" animBg="1"/>
      <p:bldP spid="85" grpId="0"/>
      <p:bldP spid="86" grpId="0"/>
      <p:bldP spid="87" grpId="0" animBg="1"/>
      <p:bldP spid="88" grpId="0"/>
      <p:bldP spid="89" grpId="0"/>
      <p:bldP spid="90" grpId="0"/>
      <p:bldP spid="94" grpId="0"/>
      <p:bldP spid="95" grpId="0"/>
      <p:bldP spid="96" grpId="0"/>
      <p:bldP spid="97" grpId="0" animBg="1"/>
      <p:bldP spid="98" grpId="0"/>
      <p:bldP spid="99" grpId="0"/>
      <p:bldP spid="100" grpId="0" animBg="1"/>
      <p:bldP spid="101" grpId="0"/>
      <p:bldP spid="102" grpId="0"/>
      <p:bldP spid="103" grpId="0" animBg="1"/>
      <p:bldP spid="104" grpId="0"/>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Glowing test tubes design template</Template>
  <TotalTime>13207</TotalTime>
  <Words>1657</Words>
  <Application>Microsoft Office PowerPoint</Application>
  <PresentationFormat>On-screen Show (4:3)</PresentationFormat>
  <Paragraphs>288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Cambria Math</vt:lpstr>
      <vt:lpstr>Times New Roman</vt:lpstr>
      <vt:lpstr>Wingdings</vt:lpstr>
      <vt:lpstr>Glowing test tubes design template</vt:lpstr>
      <vt:lpstr>Les chiffres significatifs</vt:lpstr>
      <vt:lpstr>Compter versus mesurer</vt:lpstr>
      <vt:lpstr>Compter versus mesurer</vt:lpstr>
      <vt:lpstr>Les mesures et les chiffres significatifs</vt:lpstr>
      <vt:lpstr>Précision versus exactitude</vt:lpstr>
      <vt:lpstr>Les mesures et les chiffres significatifs</vt:lpstr>
      <vt:lpstr>L’importance des chiffres significatifs</vt:lpstr>
      <vt:lpstr>Les règles pour compter les chiffres significatifs</vt:lpstr>
      <vt:lpstr>Les règles pour compter les chiffres significatifs</vt:lpstr>
      <vt:lpstr>Les règles pour compter les chiffres significatifs</vt:lpstr>
      <vt:lpstr>Les règles pour compter les chiffres significatifs</vt:lpstr>
      <vt:lpstr>Les règles pour compter les chiffres significatifs</vt:lpstr>
      <vt:lpstr>Les chiffres significatifs dans les calculs</vt:lpstr>
      <vt:lpstr>Les chiffres significatifs dans les calculs</vt:lpstr>
      <vt:lpstr>Déterminez les réponses aux opérations suivantes avec le bon nombre de chiffres significatifs</vt:lpstr>
      <vt:lpstr>Les chiffres significatifs dans les calculs</vt:lpstr>
      <vt:lpstr>Déterminez les réponses des opérations suivantes avec le bon nombre de chiffres significatifs</vt:lpstr>
      <vt:lpstr>Les chiffres significatifs dans les calculs</vt:lpstr>
      <vt:lpstr>Question pratique</vt:lpstr>
      <vt:lpstr>Déterminez les réponses des opérations suivantes avec le bon nombre de chiffres significatifs</vt:lpstr>
      <vt:lpstr>Récapitulons!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242</cp:revision>
  <dcterms:created xsi:type="dcterms:W3CDTF">2008-02-05T06:13:14Z</dcterms:created>
  <dcterms:modified xsi:type="dcterms:W3CDTF">2021-10-09T20:32:55Z</dcterms:modified>
</cp:coreProperties>
</file>