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sldIdLst>
    <p:sldId id="256" r:id="rId2"/>
    <p:sldId id="268" r:id="rId3"/>
    <p:sldId id="260" r:id="rId4"/>
    <p:sldId id="269" r:id="rId5"/>
    <p:sldId id="263" r:id="rId6"/>
    <p:sldId id="262" r:id="rId7"/>
    <p:sldId id="271" r:id="rId8"/>
    <p:sldId id="265" r:id="rId9"/>
    <p:sldId id="264" r:id="rId10"/>
    <p:sldId id="266" r:id="rId11"/>
    <p:sldId id="272" r:id="rId12"/>
    <p:sldId id="267" r:id="rId13"/>
    <p:sldId id="270" r:id="rId14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FFFF"/>
    <a:srgbClr val="990000"/>
    <a:srgbClr val="CC0066"/>
    <a:srgbClr val="993300"/>
    <a:srgbClr val="FFCC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29200" y="1676400"/>
            <a:ext cx="3276600" cy="2514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CA" noProof="0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29200" y="4114800"/>
            <a:ext cx="3276600" cy="11430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fr-CA" noProof="0" smtClean="0"/>
              <a:t>Click to edit Master subtitle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97B1D0A-857C-5B42-A84E-20072C9E5466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2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3ED40-18BE-5D4C-9EAE-9634303993E8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90909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533400"/>
            <a:ext cx="18669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4483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8194D-EB8F-5948-B931-BE41745C962F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70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2E3CF-F06E-8341-925F-B4B9EF688AED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695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166A8-4107-4943-96F4-DE5AEB368303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828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657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3657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22312-BA46-4440-B40B-9B35FC815A7C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200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A52C1-8F58-6744-8604-A5478296AA24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816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BD003-CF8F-4248-9656-EB5A1B689BDE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3494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1DB10-E9CA-0C40-A75D-E3E49D99EC6F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0006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AA47D-FB63-AA4E-880B-CFD9772B04DD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0157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05CB2-BD47-9342-8D3D-C9DBE76B958A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119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4676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467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79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fr-CA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79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fr-CA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79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A0CB61E6-9E9E-E948-A67D-3A9529B57FD4}" type="slidenum">
              <a:rPr lang="fr-CA"/>
              <a:pPr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19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19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19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19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19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CA" b="1">
                <a:effectLst>
                  <a:outerShdw blurRad="38100" dist="38100" dir="2700000" algn="tl">
                    <a:srgbClr val="DDDDDD"/>
                  </a:outerShdw>
                </a:effectLst>
              </a:rPr>
              <a:t>La mutation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3861048"/>
            <a:ext cx="2013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PowerPoint 2.3.2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sz="3600" b="1">
                <a:effectLst>
                  <a:outerShdw blurRad="38100" dist="38100" dir="2700000" algn="tl">
                    <a:srgbClr val="DDDDDD"/>
                  </a:outerShdw>
                </a:effectLst>
              </a:rPr>
              <a:t>La mutation neutre</a:t>
            </a:r>
            <a:r>
              <a:rPr lang="fr-CA" sz="360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fr-CA" sz="360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endParaRPr lang="fr-CA" sz="360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467600" cy="2692896"/>
          </a:xfrm>
        </p:spPr>
        <p:txBody>
          <a:bodyPr/>
          <a:lstStyle/>
          <a:p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 mutation qui cause une changement qui n’est ni néfaste ni avantageux à un organisme.</a:t>
            </a:r>
          </a:p>
          <a:p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 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mutation qui 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pas 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fr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fets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 tout 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 l</a:t>
            </a:r>
            <a:r>
              <a:rPr lang="ja-JP" alt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Hmmmmm</a:t>
            </a:r>
            <a:r>
              <a:rPr lang="en-US" dirty="0" smtClean="0"/>
              <a:t>…?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7400" y="1484784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Est-</a:t>
            </a:r>
            <a:r>
              <a:rPr lang="en-US" sz="3000" dirty="0" err="1" smtClean="0"/>
              <a:t>ce</a:t>
            </a:r>
            <a:r>
              <a:rPr lang="en-US" sz="3000" dirty="0" smtClean="0"/>
              <a:t> </a:t>
            </a:r>
            <a:r>
              <a:rPr lang="en-US" sz="3000" dirty="0" err="1" smtClean="0"/>
              <a:t>qu’une</a:t>
            </a:r>
            <a:r>
              <a:rPr lang="en-US" sz="3000" dirty="0" smtClean="0"/>
              <a:t> mutation qui </a:t>
            </a:r>
            <a:r>
              <a:rPr lang="en-US" sz="3000" dirty="0" err="1" smtClean="0"/>
              <a:t>produit</a:t>
            </a:r>
            <a:r>
              <a:rPr lang="en-US" sz="3000" dirty="0" smtClean="0"/>
              <a:t> un </a:t>
            </a:r>
            <a:r>
              <a:rPr lang="en-US" sz="3000" dirty="0" err="1" smtClean="0"/>
              <a:t>changement</a:t>
            </a:r>
            <a:r>
              <a:rPr lang="en-US" sz="3000" dirty="0" smtClean="0"/>
              <a:t> observable </a:t>
            </a:r>
            <a:r>
              <a:rPr lang="en-US" sz="3000" dirty="0" err="1" smtClean="0"/>
              <a:t>peut</a:t>
            </a:r>
            <a:r>
              <a:rPr lang="en-US" sz="3000" dirty="0" smtClean="0"/>
              <a:t> </a:t>
            </a:r>
            <a:r>
              <a:rPr lang="en-US" sz="3000" dirty="0" err="1" smtClean="0"/>
              <a:t>etre</a:t>
            </a:r>
            <a:r>
              <a:rPr lang="en-US" sz="3000" dirty="0" smtClean="0"/>
              <a:t> “</a:t>
            </a:r>
            <a:r>
              <a:rPr lang="en-US" sz="3000" dirty="0" err="1" smtClean="0"/>
              <a:t>neutre</a:t>
            </a:r>
            <a:r>
              <a:rPr lang="en-US" sz="3000" dirty="0" smtClean="0"/>
              <a:t>”?</a:t>
            </a:r>
            <a:endParaRPr lang="en-US" sz="3000" dirty="0"/>
          </a:p>
        </p:txBody>
      </p:sp>
      <p:pic>
        <p:nvPicPr>
          <p:cNvPr id="5" name="Picture 5" descr="http://www.yachtpreciousmetal.com/images/kermode3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140968"/>
            <a:ext cx="3728020" cy="2808312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six fing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532" y="3140968"/>
            <a:ext cx="2857500" cy="1905000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eterochromi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508" y="5325758"/>
            <a:ext cx="3257548" cy="620058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16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sz="3600" b="1">
                <a:effectLst>
                  <a:outerShdw blurRad="38100" dist="38100" dir="2700000" algn="tl">
                    <a:srgbClr val="DDDDDD"/>
                  </a:outerShdw>
                </a:effectLst>
              </a:rPr>
              <a:t>Les mutagènes</a:t>
            </a:r>
            <a:r>
              <a:rPr lang="fr-CA" sz="360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fr-CA" sz="360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endParaRPr lang="fr-CA" sz="360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sont des substances ou des facteurs qui peuvent causer des mutations dans l</a:t>
            </a:r>
            <a:r>
              <a:rPr lang="ja-JP" altLang="fr-CA" dirty="0">
                <a:latin typeface="Arial"/>
              </a:rPr>
              <a:t>’</a:t>
            </a:r>
            <a:r>
              <a:rPr lang="fr-CA" dirty="0"/>
              <a:t>ADN</a:t>
            </a:r>
          </a:p>
          <a:p>
            <a:r>
              <a:rPr lang="fr-CA" dirty="0"/>
              <a:t>Ex : virus biologique (verrues), rayons X, rayons UV, les polluants comme le </a:t>
            </a:r>
            <a:r>
              <a:rPr lang="fr-CA" dirty="0" smtClean="0"/>
              <a:t>mercure, les cigarettes, </a:t>
            </a:r>
            <a:r>
              <a:rPr lang="fr-CA" dirty="0"/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difficile.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Quand</a:t>
            </a:r>
            <a:r>
              <a:rPr lang="en-US" dirty="0" smtClean="0"/>
              <a:t>,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quelles</a:t>
            </a:r>
            <a:r>
              <a:rPr lang="en-US" dirty="0" smtClean="0"/>
              <a:t> cellules,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qu’une</a:t>
            </a:r>
            <a:r>
              <a:rPr lang="en-US" dirty="0" smtClean="0"/>
              <a:t> mutation </a:t>
            </a:r>
            <a:r>
              <a:rPr lang="en-US" dirty="0" err="1" smtClean="0"/>
              <a:t>doit</a:t>
            </a:r>
            <a:r>
              <a:rPr lang="en-US" dirty="0" smtClean="0"/>
              <a:t> </a:t>
            </a:r>
            <a:r>
              <a:rPr lang="en-US" dirty="0" err="1" smtClean="0"/>
              <a:t>avoir</a:t>
            </a:r>
            <a:r>
              <a:rPr lang="en-US" dirty="0" smtClean="0"/>
              <a:t> lieu pour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/>
              <a:t>mutation </a:t>
            </a:r>
            <a:r>
              <a:rPr lang="en-US" dirty="0" err="1"/>
              <a:t>soit</a:t>
            </a:r>
            <a:r>
              <a:rPr lang="en-US" dirty="0"/>
              <a:t> </a:t>
            </a:r>
            <a:r>
              <a:rPr lang="en-US" dirty="0" err="1" smtClean="0"/>
              <a:t>passée</a:t>
            </a:r>
            <a:r>
              <a:rPr lang="en-US" dirty="0" smtClean="0"/>
              <a:t> à </a:t>
            </a:r>
            <a:r>
              <a:rPr lang="en-US" dirty="0"/>
              <a:t>la </a:t>
            </a:r>
            <a:r>
              <a:rPr lang="en-US" dirty="0" err="1" smtClean="0"/>
              <a:t>prochaine</a:t>
            </a:r>
            <a:r>
              <a:rPr lang="en-US" dirty="0" smtClean="0"/>
              <a:t> </a:t>
            </a:r>
            <a:r>
              <a:rPr lang="en-US" dirty="0" err="1" smtClean="0"/>
              <a:t>génération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Indice</a:t>
            </a:r>
            <a:r>
              <a:rPr lang="en-US" dirty="0" smtClean="0"/>
              <a:t>, </a:t>
            </a:r>
            <a:r>
              <a:rPr lang="en-US" dirty="0" err="1" smtClean="0"/>
              <a:t>quelles</a:t>
            </a:r>
            <a:r>
              <a:rPr lang="en-US" dirty="0" smtClean="0"/>
              <a:t> cellules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impliquées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la transmission de </a:t>
            </a:r>
            <a:r>
              <a:rPr lang="en-US" dirty="0" err="1" smtClean="0"/>
              <a:t>l’information</a:t>
            </a:r>
            <a:r>
              <a:rPr lang="en-US" dirty="0" smtClean="0"/>
              <a:t> </a:t>
            </a:r>
            <a:r>
              <a:rPr lang="en-US" dirty="0" err="1" smtClean="0"/>
              <a:t>génétique</a:t>
            </a:r>
            <a:r>
              <a:rPr lang="en-US" dirty="0" smtClean="0"/>
              <a:t> à la </a:t>
            </a:r>
            <a:r>
              <a:rPr lang="en-US" dirty="0" err="1" smtClean="0"/>
              <a:t>prochaine</a:t>
            </a:r>
            <a:r>
              <a:rPr lang="en-US" dirty="0" smtClean="0"/>
              <a:t> </a:t>
            </a:r>
            <a:r>
              <a:rPr lang="en-US" dirty="0" err="1" smtClean="0"/>
              <a:t>génération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680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14"/>
          <a:stretch/>
        </p:blipFill>
        <p:spPr>
          <a:xfrm>
            <a:off x="25296" y="1628800"/>
            <a:ext cx="9096454" cy="3096344"/>
          </a:xfrm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62000" y="533400"/>
            <a:ext cx="74676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entury Gothic" charset="0"/>
                <a:ea typeface="ＭＳ Ｐゴシック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entury Gothic" charset="0"/>
                <a:ea typeface="ＭＳ Ｐゴシック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entury Gothic" charset="0"/>
                <a:ea typeface="ＭＳ Ｐゴシック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entury Gothic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entury Gothic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entury Gothic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entury Gothic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fr-CA" sz="3600" kern="0" smtClean="0"/>
              <a:t>Quand on pense aux mutations, on pense à quoi?</a:t>
            </a:r>
            <a:endParaRPr lang="fr-CA" sz="3600" kern="0" dirty="0"/>
          </a:p>
        </p:txBody>
      </p:sp>
      <p:sp>
        <p:nvSpPr>
          <p:cNvPr id="6" name="TextBox 5"/>
          <p:cNvSpPr txBox="1"/>
          <p:nvPr/>
        </p:nvSpPr>
        <p:spPr>
          <a:xfrm>
            <a:off x="3810356" y="4936306"/>
            <a:ext cx="13708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X-Men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79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sz="3600" b="1">
                <a:effectLst>
                  <a:outerShdw blurRad="38100" dist="38100" dir="2700000" algn="tl">
                    <a:srgbClr val="DDDDDD"/>
                  </a:outerShdw>
                </a:effectLst>
              </a:rPr>
              <a:t>La mutation génétique</a:t>
            </a:r>
            <a:r>
              <a:rPr lang="en-US" sz="360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360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endParaRPr lang="fr-CA" sz="360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Modification de l’information </a:t>
            </a:r>
            <a:r>
              <a:rPr lang="fr-CA" dirty="0"/>
              <a:t>génétique d</a:t>
            </a:r>
            <a:r>
              <a:rPr lang="ja-JP" altLang="fr-CA" dirty="0">
                <a:latin typeface="Arial"/>
              </a:rPr>
              <a:t>’</a:t>
            </a:r>
            <a:r>
              <a:rPr lang="fr-CA" dirty="0"/>
              <a:t>une cellule</a:t>
            </a:r>
          </a:p>
          <a:p>
            <a:r>
              <a:rPr lang="fr-CA" dirty="0"/>
              <a:t>changement de l</a:t>
            </a:r>
            <a:r>
              <a:rPr lang="ja-JP" altLang="fr-CA" dirty="0">
                <a:latin typeface="Arial"/>
              </a:rPr>
              <a:t>’</a:t>
            </a:r>
            <a:r>
              <a:rPr lang="fr-CA" dirty="0"/>
              <a:t>ordre spécifique des bases A, G, C et T </a:t>
            </a:r>
            <a:endParaRPr lang="en-US" dirty="0"/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L</a:t>
            </a:r>
            <a:r>
              <a:rPr lang="ja-JP" altLang="fr-CA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fr-CA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ours </a:t>
            </a:r>
            <a:r>
              <a:rPr lang="fr-CA" b="1" dirty="0" err="1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Kermode</a:t>
            </a:r>
            <a:endParaRPr lang="fr-CA" b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41" name="Picture 5" descr="http://www.bluewateradventures.ca/201_KermodeRandy-BW%20webonl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7" y="1334129"/>
            <a:ext cx="9036496" cy="5523871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9" name="Picture 5" descr="http://www.yachtpreciousmetal.com/images/kermode3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sz="36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Les </a:t>
            </a:r>
            <a:r>
              <a:rPr lang="fr-CA" sz="36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types </a:t>
            </a:r>
            <a:r>
              <a:rPr lang="fr-CA" sz="36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des mutations</a:t>
            </a:r>
            <a:r>
              <a:rPr lang="fr-CA" sz="36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fr-CA" sz="3600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endParaRPr lang="fr-CA" sz="36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une délétion </a:t>
            </a:r>
            <a:endParaRPr lang="fr-CA" dirty="0" smtClean="0"/>
          </a:p>
          <a:p>
            <a:pPr marL="0" indent="0">
              <a:buNone/>
            </a:pPr>
            <a:r>
              <a:rPr lang="fr-CA" dirty="0" smtClean="0"/>
              <a:t>(</a:t>
            </a:r>
            <a:r>
              <a:rPr lang="fr-CA" dirty="0"/>
              <a:t>il manque une base)</a:t>
            </a:r>
          </a:p>
          <a:p>
            <a:r>
              <a:rPr lang="fr-CA" dirty="0"/>
              <a:t>une addition </a:t>
            </a:r>
            <a:endParaRPr lang="fr-CA" dirty="0" smtClean="0"/>
          </a:p>
          <a:p>
            <a:pPr marL="0" indent="0">
              <a:buNone/>
            </a:pPr>
            <a:r>
              <a:rPr lang="fr-CA" dirty="0" smtClean="0"/>
              <a:t>(</a:t>
            </a:r>
            <a:r>
              <a:rPr lang="fr-CA" dirty="0"/>
              <a:t>une base est ajoutée)</a:t>
            </a:r>
          </a:p>
          <a:p>
            <a:r>
              <a:rPr lang="fr-CA" dirty="0"/>
              <a:t>une substitution </a:t>
            </a:r>
            <a:endParaRPr lang="fr-CA" dirty="0" smtClean="0"/>
          </a:p>
          <a:p>
            <a:pPr marL="0" indent="0">
              <a:buNone/>
            </a:pPr>
            <a:r>
              <a:rPr lang="fr-CA" dirty="0" smtClean="0"/>
              <a:t>(</a:t>
            </a:r>
            <a:r>
              <a:rPr lang="fr-CA" dirty="0"/>
              <a:t>une base est remplacée par une autre base)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79912" y="1772816"/>
            <a:ext cx="145174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en-US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AAC</a:t>
            </a:r>
            <a:r>
              <a:rPr lang="en-US" sz="19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</a:t>
            </a:r>
            <a:endParaRPr lang="en-US" sz="19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89853" y="1772814"/>
            <a:ext cx="33374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19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4048" y="1772815"/>
            <a:ext cx="193219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900" dirty="0" smtClean="0">
                <a:solidFill>
                  <a:srgbClr val="FF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CTG</a:t>
            </a:r>
            <a:r>
              <a:rPr lang="en-US" sz="1900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GAA</a:t>
            </a:r>
            <a:r>
              <a:rPr lang="en-US" sz="1900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TTC</a:t>
            </a:r>
            <a:r>
              <a:rPr lang="en-US" sz="19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9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9912" y="2964048"/>
            <a:ext cx="145174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en-US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AAC</a:t>
            </a:r>
            <a:r>
              <a:rPr lang="en-US" sz="19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</a:t>
            </a:r>
            <a:endParaRPr lang="en-US" sz="19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89853" y="2964046"/>
            <a:ext cx="33374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19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048" y="2964047"/>
            <a:ext cx="193219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900" dirty="0" smtClean="0">
                <a:solidFill>
                  <a:srgbClr val="FF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CTG</a:t>
            </a:r>
            <a:r>
              <a:rPr lang="en-US" sz="1900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GAA</a:t>
            </a:r>
            <a:r>
              <a:rPr lang="en-US" sz="1900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TTC</a:t>
            </a:r>
            <a:r>
              <a:rPr lang="en-US" sz="19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9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0230" y="2964045"/>
            <a:ext cx="33374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1900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3968" y="4107200"/>
            <a:ext cx="145174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en-US" sz="1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AAC</a:t>
            </a:r>
            <a:r>
              <a:rPr lang="en-US" sz="19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</a:t>
            </a:r>
            <a:endParaRPr lang="en-US" sz="19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3909" y="4107198"/>
            <a:ext cx="33374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19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08104" y="4107199"/>
            <a:ext cx="193219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900" dirty="0" smtClean="0">
                <a:solidFill>
                  <a:srgbClr val="FF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CTG</a:t>
            </a:r>
            <a:r>
              <a:rPr lang="en-US" sz="1900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GAA</a:t>
            </a:r>
            <a:r>
              <a:rPr lang="en-US" sz="1900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TTC</a:t>
            </a:r>
            <a:r>
              <a:rPr lang="en-US" sz="19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9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81085" y="4107196"/>
            <a:ext cx="34657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6" grpId="0"/>
      <p:bldP spid="7" grpId="0"/>
      <p:bldP spid="8" grpId="0"/>
      <p:bldP spid="9" grpId="0"/>
      <p:bldP spid="10" grpId="0"/>
      <p:bldP spid="12" grpId="0"/>
      <p:bldP spid="13" grpId="0"/>
      <p:bldP spid="13" grpId="1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33400"/>
            <a:ext cx="8208912" cy="951384"/>
          </a:xfrm>
        </p:spPr>
        <p:txBody>
          <a:bodyPr/>
          <a:lstStyle/>
          <a:p>
            <a:pPr algn="ctr"/>
            <a:r>
              <a:rPr lang="en-US" sz="3300" dirty="0" smtClean="0"/>
              <a:t>Trois </a:t>
            </a:r>
            <a:r>
              <a:rPr lang="en-US" sz="3300" dirty="0" err="1" smtClean="0"/>
              <a:t>résultats</a:t>
            </a:r>
            <a:r>
              <a:rPr lang="en-US" sz="3300" dirty="0" smtClean="0"/>
              <a:t> possible </a:t>
            </a:r>
            <a:r>
              <a:rPr lang="en-US" sz="3300" dirty="0" err="1" smtClean="0"/>
              <a:t>d’une</a:t>
            </a:r>
            <a:r>
              <a:rPr lang="en-US" sz="3300" dirty="0" smtClean="0"/>
              <a:t> mutation</a:t>
            </a:r>
            <a:endParaRPr lang="en-US" sz="33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600200"/>
            <a:ext cx="7467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fr-CA" kern="0" dirty="0" smtClean="0"/>
              <a:t>une mutation négative</a:t>
            </a:r>
          </a:p>
          <a:p>
            <a:endParaRPr lang="fr-CA" kern="0" dirty="0" smtClean="0"/>
          </a:p>
          <a:p>
            <a:r>
              <a:rPr lang="fr-CA" kern="0" dirty="0" smtClean="0"/>
              <a:t>une mutation positive</a:t>
            </a:r>
          </a:p>
          <a:p>
            <a:pPr marL="0" indent="0">
              <a:buFontTx/>
              <a:buNone/>
            </a:pPr>
            <a:endParaRPr lang="fr-CA" kern="0" dirty="0" smtClean="0"/>
          </a:p>
          <a:p>
            <a:r>
              <a:rPr lang="fr-CA" kern="0" dirty="0" smtClean="0"/>
              <a:t>une mutation neutre</a:t>
            </a:r>
          </a:p>
          <a:p>
            <a:pPr marL="0" indent="0">
              <a:buFontTx/>
              <a:buNone/>
            </a:pPr>
            <a:endParaRPr lang="fr-CA" kern="0" dirty="0"/>
          </a:p>
        </p:txBody>
      </p:sp>
    </p:spTree>
    <p:extLst>
      <p:ext uri="{BB962C8B-B14F-4D97-AF65-F5344CB8AC3E}">
        <p14:creationId xmlns:p14="http://schemas.microsoft.com/office/powerpoint/2010/main" val="361100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sz="3600" b="1">
                <a:effectLst>
                  <a:outerShdw blurRad="38100" dist="38100" dir="2700000" algn="tl">
                    <a:srgbClr val="DDDDDD"/>
                  </a:outerShdw>
                </a:effectLst>
              </a:rPr>
              <a:t>La mutation négative</a:t>
            </a:r>
            <a:r>
              <a:rPr lang="fr-CA" sz="360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fr-CA" sz="360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endParaRPr lang="fr-CA" sz="360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Une mutation qui est néfaste à un individu</a:t>
            </a:r>
          </a:p>
          <a:p>
            <a:r>
              <a:rPr lang="fr-CA"/>
              <a:t>Ceci réduit les chances de reproductions ou de survie à des organismes porteurs de cette mutation</a:t>
            </a:r>
          </a:p>
          <a:p>
            <a:r>
              <a:rPr lang="fr-CA"/>
              <a:t>Ex : fibrose kystique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sz="3600" b="1">
                <a:effectLst>
                  <a:outerShdw blurRad="38100" dist="38100" dir="2700000" algn="tl">
                    <a:srgbClr val="DDDDDD"/>
                  </a:outerShdw>
                </a:effectLst>
              </a:rPr>
              <a:t>La mutation positive</a:t>
            </a:r>
            <a:r>
              <a:rPr lang="fr-CA" sz="360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fr-CA" sz="360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endParaRPr lang="fr-CA" sz="360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une mutation qui est </a:t>
            </a:r>
            <a:r>
              <a:rPr lang="fr-CA" dirty="0" smtClean="0"/>
              <a:t>favorable ou avantageuse </a:t>
            </a:r>
            <a:r>
              <a:rPr lang="fr-CA" dirty="0"/>
              <a:t>à un individu</a:t>
            </a:r>
          </a:p>
          <a:p>
            <a:r>
              <a:rPr lang="fr-CA" dirty="0"/>
              <a:t>Ex : Les gens qui sont résistant au VIH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asons in sage design template">
  <a:themeElements>
    <a:clrScheme name="Seasons in sage design template 12">
      <a:dk1>
        <a:srgbClr val="619200"/>
      </a:dk1>
      <a:lt1>
        <a:srgbClr val="FFFFFF"/>
      </a:lt1>
      <a:dk2>
        <a:srgbClr val="2C58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527C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asons in sage design template">
      <a:majorFont>
        <a:latin typeface="Century Gothic"/>
        <a:ea typeface="ＭＳ Ｐゴシック"/>
        <a:cs typeface=""/>
      </a:majorFont>
      <a:minorFont>
        <a:latin typeface="Century Gothic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easons in sage desig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ons in sage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ons in sage design templat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ons in sage design template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ons in sage design template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ons in sage design template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ons in sage design template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ons in sage design template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ons in sage design template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ons in sage design templat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ons in sage design template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ons in sage design template 12">
        <a:dk1>
          <a:srgbClr val="619200"/>
        </a:dk1>
        <a:lt1>
          <a:srgbClr val="FFFFFF"/>
        </a:lt1>
        <a:dk2>
          <a:srgbClr val="2C58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527C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Seasons in sage design template</Template>
  <TotalTime>1797</TotalTime>
  <Words>257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ＭＳ Ｐゴシック</vt:lpstr>
      <vt:lpstr>Arial</vt:lpstr>
      <vt:lpstr>Century Gothic</vt:lpstr>
      <vt:lpstr>Times New Roman</vt:lpstr>
      <vt:lpstr>Seasons in sage design template</vt:lpstr>
      <vt:lpstr>La mutation</vt:lpstr>
      <vt:lpstr>PowerPoint Presentation</vt:lpstr>
      <vt:lpstr>La mutation génétique </vt:lpstr>
      <vt:lpstr>L’ours Kermode</vt:lpstr>
      <vt:lpstr>PowerPoint Presentation</vt:lpstr>
      <vt:lpstr>Les types des mutations </vt:lpstr>
      <vt:lpstr>Trois résultats possible d’une mutation</vt:lpstr>
      <vt:lpstr>La mutation négative </vt:lpstr>
      <vt:lpstr>La mutation positive </vt:lpstr>
      <vt:lpstr>La mutation neutre </vt:lpstr>
      <vt:lpstr>Hmmmmm…?</vt:lpstr>
      <vt:lpstr>Les mutagènes </vt:lpstr>
      <vt:lpstr>Question difficile.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mutation</dc:title>
  <dc:creator>Kevin Yapps</dc:creator>
  <cp:lastModifiedBy>Jeff O'Keefe</cp:lastModifiedBy>
  <cp:revision>45</cp:revision>
  <dcterms:created xsi:type="dcterms:W3CDTF">2007-10-16T04:10:14Z</dcterms:created>
  <dcterms:modified xsi:type="dcterms:W3CDTF">2017-04-09T19:29:39Z</dcterms:modified>
</cp:coreProperties>
</file>