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sldIdLst>
    <p:sldId id="256" r:id="rId2"/>
    <p:sldId id="296" r:id="rId3"/>
    <p:sldId id="319" r:id="rId4"/>
    <p:sldId id="299" r:id="rId5"/>
    <p:sldId id="320" r:id="rId6"/>
    <p:sldId id="269" r:id="rId7"/>
    <p:sldId id="317" r:id="rId8"/>
    <p:sldId id="300" r:id="rId9"/>
    <p:sldId id="301" r:id="rId10"/>
    <p:sldId id="302" r:id="rId11"/>
    <p:sldId id="305" r:id="rId12"/>
    <p:sldId id="316" r:id="rId13"/>
    <p:sldId id="318" r:id="rId14"/>
    <p:sldId id="297" r:id="rId15"/>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00"/>
    <a:srgbClr val="FFFFFF"/>
    <a:srgbClr val="B2B2B2"/>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6" d="100"/>
          <a:sy n="86" d="100"/>
        </p:scale>
        <p:origin x="138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04800"/>
            <a:ext cx="7772400" cy="1143000"/>
          </a:xfrm>
        </p:spPr>
        <p:txBody>
          <a:bodyPr/>
          <a:lstStyle>
            <a:lvl1pPr>
              <a:defRPr sz="4400"/>
            </a:lvl1pPr>
          </a:lstStyle>
          <a:p>
            <a:r>
              <a:rPr lang="fr-CA"/>
              <a:t>Click to edit Master title style</a:t>
            </a:r>
          </a:p>
        </p:txBody>
      </p:sp>
      <p:sp>
        <p:nvSpPr>
          <p:cNvPr id="5123"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r>
              <a:rPr lang="fr-CA"/>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fld id="{5D9FAE37-1200-FA4B-9614-F5D8E7AD7D4E}" type="slidenum">
              <a:rPr lang="fr-CA"/>
              <a:pPr/>
              <a:t>‹#›</a:t>
            </a:fld>
            <a:endParaRPr lang="fr-CA"/>
          </a:p>
        </p:txBody>
      </p:sp>
    </p:spTree>
    <p:extLst>
      <p:ext uri="{BB962C8B-B14F-4D97-AF65-F5344CB8AC3E}">
        <p14:creationId xmlns:p14="http://schemas.microsoft.com/office/powerpoint/2010/main" val="107693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40377C-63D0-6A41-94D9-BA148C8D6B12}" type="slidenum">
              <a:rPr lang="fr-CA"/>
              <a:pPr/>
              <a:t>‹#›</a:t>
            </a:fld>
            <a:endParaRPr lang="fr-CA"/>
          </a:p>
        </p:txBody>
      </p:sp>
    </p:spTree>
    <p:extLst>
      <p:ext uri="{BB962C8B-B14F-4D97-AF65-F5344CB8AC3E}">
        <p14:creationId xmlns:p14="http://schemas.microsoft.com/office/powerpoint/2010/main" val="195775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9F4DEE-ECDA-B143-AAE5-083339D7F2A1}" type="slidenum">
              <a:rPr lang="fr-CA"/>
              <a:pPr/>
              <a:t>‹#›</a:t>
            </a:fld>
            <a:endParaRPr lang="fr-CA"/>
          </a:p>
        </p:txBody>
      </p:sp>
    </p:spTree>
    <p:extLst>
      <p:ext uri="{BB962C8B-B14F-4D97-AF65-F5344CB8AC3E}">
        <p14:creationId xmlns:p14="http://schemas.microsoft.com/office/powerpoint/2010/main" val="117518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BF5A85-E8D6-D34F-B1D3-AA9D28CD46E9}" type="slidenum">
              <a:rPr lang="fr-CA"/>
              <a:pPr/>
              <a:t>‹#›</a:t>
            </a:fld>
            <a:endParaRPr lang="fr-CA"/>
          </a:p>
        </p:txBody>
      </p:sp>
    </p:spTree>
    <p:extLst>
      <p:ext uri="{BB962C8B-B14F-4D97-AF65-F5344CB8AC3E}">
        <p14:creationId xmlns:p14="http://schemas.microsoft.com/office/powerpoint/2010/main" val="416022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A5D90E0-DFB4-A244-BBBE-F029467DC134}" type="slidenum">
              <a:rPr lang="fr-CA"/>
              <a:pPr/>
              <a:t>‹#›</a:t>
            </a:fld>
            <a:endParaRPr lang="fr-CA"/>
          </a:p>
        </p:txBody>
      </p:sp>
    </p:spTree>
    <p:extLst>
      <p:ext uri="{BB962C8B-B14F-4D97-AF65-F5344CB8AC3E}">
        <p14:creationId xmlns:p14="http://schemas.microsoft.com/office/powerpoint/2010/main" val="35306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13BDD3-130D-8A42-8049-D7B1EEE81E52}" type="slidenum">
              <a:rPr lang="fr-CA"/>
              <a:pPr/>
              <a:t>‹#›</a:t>
            </a:fld>
            <a:endParaRPr lang="fr-CA"/>
          </a:p>
        </p:txBody>
      </p:sp>
    </p:spTree>
    <p:extLst>
      <p:ext uri="{BB962C8B-B14F-4D97-AF65-F5344CB8AC3E}">
        <p14:creationId xmlns:p14="http://schemas.microsoft.com/office/powerpoint/2010/main" val="346712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3F207C1-06E2-AF48-9911-28E27FBC88BE}" type="slidenum">
              <a:rPr lang="fr-CA"/>
              <a:pPr/>
              <a:t>‹#›</a:t>
            </a:fld>
            <a:endParaRPr lang="fr-CA"/>
          </a:p>
        </p:txBody>
      </p:sp>
    </p:spTree>
    <p:extLst>
      <p:ext uri="{BB962C8B-B14F-4D97-AF65-F5344CB8AC3E}">
        <p14:creationId xmlns:p14="http://schemas.microsoft.com/office/powerpoint/2010/main" val="14911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545D2D7-FB0C-F34C-8EC5-4DA2F7817C6C}" type="slidenum">
              <a:rPr lang="fr-CA"/>
              <a:pPr/>
              <a:t>‹#›</a:t>
            </a:fld>
            <a:endParaRPr lang="fr-CA"/>
          </a:p>
        </p:txBody>
      </p:sp>
    </p:spTree>
    <p:extLst>
      <p:ext uri="{BB962C8B-B14F-4D97-AF65-F5344CB8AC3E}">
        <p14:creationId xmlns:p14="http://schemas.microsoft.com/office/powerpoint/2010/main" val="282106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52A9023-5DBD-C643-BC13-0781870CA1C4}" type="slidenum">
              <a:rPr lang="fr-CA"/>
              <a:pPr/>
              <a:t>‹#›</a:t>
            </a:fld>
            <a:endParaRPr lang="fr-CA"/>
          </a:p>
        </p:txBody>
      </p:sp>
    </p:spTree>
    <p:extLst>
      <p:ext uri="{BB962C8B-B14F-4D97-AF65-F5344CB8AC3E}">
        <p14:creationId xmlns:p14="http://schemas.microsoft.com/office/powerpoint/2010/main" val="22100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8871903-1F54-EB47-8F18-D359C765F37F}" type="slidenum">
              <a:rPr lang="fr-CA"/>
              <a:pPr/>
              <a:t>‹#›</a:t>
            </a:fld>
            <a:endParaRPr lang="fr-CA"/>
          </a:p>
        </p:txBody>
      </p:sp>
    </p:spTree>
    <p:extLst>
      <p:ext uri="{BB962C8B-B14F-4D97-AF65-F5344CB8AC3E}">
        <p14:creationId xmlns:p14="http://schemas.microsoft.com/office/powerpoint/2010/main" val="9499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98FF7-6197-7343-AC90-34CBAD83B82E}" type="slidenum">
              <a:rPr lang="fr-CA"/>
              <a:pPr/>
              <a:t>‹#›</a:t>
            </a:fld>
            <a:endParaRPr lang="fr-CA"/>
          </a:p>
        </p:txBody>
      </p:sp>
    </p:spTree>
    <p:extLst>
      <p:ext uri="{BB962C8B-B14F-4D97-AF65-F5344CB8AC3E}">
        <p14:creationId xmlns:p14="http://schemas.microsoft.com/office/powerpoint/2010/main" val="169352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CA"/>
              <a:t>Click to edit Master title style</a:t>
            </a:r>
          </a:p>
        </p:txBody>
      </p:sp>
      <p:sp>
        <p:nvSpPr>
          <p:cNvPr id="1027" name="Rectangle 3"/>
          <p:cNvSpPr>
            <a:spLocks noGrp="1" noChangeArrowheads="1"/>
          </p:cNvSpPr>
          <p:nvPr>
            <p:ph type="body" idx="1"/>
          </p:nvPr>
        </p:nvSpPr>
        <p:spPr bwMode="auto">
          <a:xfrm>
            <a:off x="1295400" y="1676400"/>
            <a:ext cx="716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100"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4101"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2"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0C6A4F1-2DC2-F144-BACB-0D03E78AAAFC}" type="slidenum">
              <a:rPr lang="fr-CA"/>
              <a:pPr/>
              <a:t>‹#›</a:t>
            </a:fld>
            <a:endParaRPr lang="fr-CA"/>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Black" pitchFamily="-105" charset="0"/>
        </a:defRPr>
      </a:lvl6pPr>
      <a:lvl7pPr marL="914400" algn="l" rtl="0" fontAlgn="base">
        <a:spcBef>
          <a:spcPct val="0"/>
        </a:spcBef>
        <a:spcAft>
          <a:spcPct val="0"/>
        </a:spcAft>
        <a:defRPr sz="4000">
          <a:solidFill>
            <a:schemeClr val="tx2"/>
          </a:solidFill>
          <a:latin typeface="Arial Black" pitchFamily="-105" charset="0"/>
        </a:defRPr>
      </a:lvl7pPr>
      <a:lvl8pPr marL="1371600" algn="l" rtl="0" fontAlgn="base">
        <a:spcBef>
          <a:spcPct val="0"/>
        </a:spcBef>
        <a:spcAft>
          <a:spcPct val="0"/>
        </a:spcAft>
        <a:defRPr sz="4000">
          <a:solidFill>
            <a:schemeClr val="tx2"/>
          </a:solidFill>
          <a:latin typeface="Arial Black" pitchFamily="-105" charset="0"/>
        </a:defRPr>
      </a:lvl8pPr>
      <a:lvl9pPr marL="1828800" algn="l" rtl="0" fontAlgn="base">
        <a:spcBef>
          <a:spcPct val="0"/>
        </a:spcBef>
        <a:spcAft>
          <a:spcPct val="0"/>
        </a:spcAft>
        <a:defRPr sz="40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4.jp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3000"/>
            <a:lum/>
          </a:blip>
          <a:srcRect/>
          <a:stretch>
            <a:fillRect l="-10000" r="-10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96752"/>
            <a:ext cx="9144000" cy="2348880"/>
          </a:xfrm>
        </p:spPr>
        <p:txBody>
          <a:bodyPr/>
          <a:lstStyle/>
          <a:p>
            <a:pPr marL="838200" indent="-838200" algn="ctr" eaLnBrk="1" hangingPunct="1"/>
            <a:r>
              <a:rPr lang="fr-CA" sz="5400" dirty="0">
                <a:solidFill>
                  <a:srgbClr val="003300"/>
                </a:solidFill>
                <a:latin typeface="Times New Roman" panose="02020603050405020304" pitchFamily="18" charset="0"/>
                <a:cs typeface="Times New Roman" panose="02020603050405020304" pitchFamily="18" charset="0"/>
              </a:rPr>
              <a:t>Mesurer</a:t>
            </a:r>
          </a:p>
        </p:txBody>
      </p:sp>
      <p:sp>
        <p:nvSpPr>
          <p:cNvPr id="2" name="TextBox 1"/>
          <p:cNvSpPr txBox="1"/>
          <p:nvPr/>
        </p:nvSpPr>
        <p:spPr>
          <a:xfrm>
            <a:off x="3293442" y="3717032"/>
            <a:ext cx="2557111" cy="553998"/>
          </a:xfrm>
          <a:prstGeom prst="rect">
            <a:avLst/>
          </a:prstGeom>
          <a:noFill/>
        </p:spPr>
        <p:txBody>
          <a:bodyPr wrap="none" rtlCol="0">
            <a:spAutoFit/>
          </a:bodyPr>
          <a:lstStyle/>
          <a:p>
            <a:pPr algn="ctr"/>
            <a:r>
              <a:rPr lang="en-US" sz="3000" dirty="0">
                <a:solidFill>
                  <a:srgbClr val="003300"/>
                </a:solidFill>
                <a:latin typeface="Times New Roman" panose="02020603050405020304" pitchFamily="18" charset="0"/>
                <a:cs typeface="Times New Roman" panose="02020603050405020304" pitchFamily="18" charset="0"/>
              </a:rPr>
              <a:t>PowerPoint 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188717"/>
            <a:ext cx="8549952" cy="990600"/>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Questions </a:t>
            </a:r>
            <a:r>
              <a:rPr lang="en-US" dirty="0" err="1">
                <a:solidFill>
                  <a:srgbClr val="003300"/>
                </a:solidFill>
                <a:latin typeface="Times New Roman" panose="02020603050405020304" pitchFamily="18" charset="0"/>
                <a:cs typeface="Times New Roman" panose="02020603050405020304" pitchFamily="18" charset="0"/>
              </a:rPr>
              <a:t>pratiques</a:t>
            </a:r>
            <a:r>
              <a:rPr lang="en-US" dirty="0">
                <a:solidFill>
                  <a:srgbClr val="003300"/>
                </a:solidFill>
                <a:latin typeface="Times New Roman" panose="02020603050405020304" pitchFamily="18" charset="0"/>
                <a:cs typeface="Times New Roman" panose="02020603050405020304" pitchFamily="18" charset="0"/>
              </a:rPr>
              <a:t> – </a:t>
            </a:r>
            <a:br>
              <a:rPr lang="en-US" dirty="0">
                <a:solidFill>
                  <a:srgbClr val="003300"/>
                </a:solidFill>
                <a:latin typeface="Times New Roman" panose="02020603050405020304" pitchFamily="18" charset="0"/>
                <a:cs typeface="Times New Roman" panose="02020603050405020304" pitchFamily="18" charset="0"/>
              </a:rPr>
            </a:br>
            <a:r>
              <a:rPr lang="en-US" dirty="0" err="1">
                <a:solidFill>
                  <a:srgbClr val="003300"/>
                </a:solidFill>
                <a:latin typeface="Times New Roman" panose="02020603050405020304" pitchFamily="18" charset="0"/>
                <a:cs typeface="Times New Roman" panose="02020603050405020304" pitchFamily="18" charset="0"/>
              </a:rPr>
              <a:t>Écrivez</a:t>
            </a:r>
            <a:r>
              <a:rPr lang="en-US" dirty="0">
                <a:solidFill>
                  <a:srgbClr val="003300"/>
                </a:solidFill>
                <a:latin typeface="Times New Roman" panose="02020603050405020304" pitchFamily="18" charset="0"/>
                <a:cs typeface="Times New Roman" panose="02020603050405020304" pitchFamily="18" charset="0"/>
              </a:rPr>
              <a:t> les </a:t>
            </a:r>
            <a:r>
              <a:rPr lang="en-US" dirty="0" err="1">
                <a:solidFill>
                  <a:srgbClr val="003300"/>
                </a:solidFill>
                <a:latin typeface="Times New Roman" panose="02020603050405020304" pitchFamily="18" charset="0"/>
                <a:cs typeface="Times New Roman" panose="02020603050405020304" pitchFamily="18" charset="0"/>
              </a:rPr>
              <a:t>mesures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indiquées</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13" name="Content Placeholder 2"/>
          <p:cNvSpPr txBox="1">
            <a:spLocks/>
          </p:cNvSpPr>
          <p:nvPr/>
        </p:nvSpPr>
        <p:spPr bwMode="auto">
          <a:xfrm>
            <a:off x="-2081" y="3308861"/>
            <a:ext cx="878497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Mesure A = </a:t>
            </a:r>
            <a:r>
              <a:rPr lang="fr-FR" sz="2700" u="sng" kern="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	Mesure B  </a:t>
            </a:r>
            <a:r>
              <a:rPr lang="fr-FR" sz="2700" u="sng" kern="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 </a:t>
            </a:r>
          </a:p>
        </p:txBody>
      </p:sp>
      <p:pic>
        <p:nvPicPr>
          <p:cNvPr id="8" name="Picture 7"/>
          <p:cNvPicPr/>
          <p:nvPr/>
        </p:nvPicPr>
        <p:blipFill rotWithShape="1">
          <a:blip r:embed="rId2">
            <a:extLst>
              <a:ext uri="{28A0092B-C50C-407E-A947-70E740481C1C}">
                <a14:useLocalDpi xmlns:a14="http://schemas.microsoft.com/office/drawing/2010/main" val="0"/>
              </a:ext>
            </a:extLst>
          </a:blip>
          <a:srcRect l="6058" r="1866" b="9631"/>
          <a:stretch/>
        </p:blipFill>
        <p:spPr bwMode="auto">
          <a:xfrm>
            <a:off x="105423" y="1291784"/>
            <a:ext cx="5472608" cy="1912620"/>
          </a:xfrm>
          <a:prstGeom prst="rect">
            <a:avLst/>
          </a:prstGeom>
          <a:ln>
            <a:solidFill>
              <a:srgbClr val="003300"/>
            </a:solidFill>
          </a:ln>
          <a:extLst>
            <a:ext uri="{53640926-AAD7-44D8-BBD7-CCE9431645EC}">
              <a14:shadowObscured xmlns:a14="http://schemas.microsoft.com/office/drawing/2010/main"/>
            </a:ext>
          </a:extLst>
        </p:spPr>
      </p:pic>
      <p:sp>
        <p:nvSpPr>
          <p:cNvPr id="11" name="Content Placeholder 2"/>
          <p:cNvSpPr txBox="1">
            <a:spLocks/>
          </p:cNvSpPr>
          <p:nvPr/>
        </p:nvSpPr>
        <p:spPr bwMode="auto">
          <a:xfrm>
            <a:off x="0" y="6165227"/>
            <a:ext cx="878497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Mesure A = </a:t>
            </a:r>
            <a:r>
              <a:rPr lang="fr-FR" sz="2700" u="sng" kern="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	Mesure B  </a:t>
            </a:r>
            <a:r>
              <a:rPr lang="fr-FR" sz="2700" u="sng" kern="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 </a:t>
            </a:r>
          </a:p>
        </p:txBody>
      </p:sp>
      <p:sp>
        <p:nvSpPr>
          <p:cNvPr id="12" name="Content Placeholder 2"/>
          <p:cNvSpPr txBox="1">
            <a:spLocks/>
          </p:cNvSpPr>
          <p:nvPr/>
        </p:nvSpPr>
        <p:spPr bwMode="auto">
          <a:xfrm>
            <a:off x="2157651" y="3267817"/>
            <a:ext cx="642223"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3300"/>
                </a:solidFill>
                <a:latin typeface="Times New Roman" panose="02020603050405020304" pitchFamily="18" charset="0"/>
                <a:cs typeface="Times New Roman" panose="02020603050405020304" pitchFamily="18" charset="0"/>
              </a:rPr>
              <a:t>8,6 </a:t>
            </a:r>
          </a:p>
        </p:txBody>
      </p:sp>
      <p:sp>
        <p:nvSpPr>
          <p:cNvPr id="15" name="Content Placeholder 2"/>
          <p:cNvSpPr txBox="1">
            <a:spLocks/>
          </p:cNvSpPr>
          <p:nvPr/>
        </p:nvSpPr>
        <p:spPr bwMode="auto">
          <a:xfrm>
            <a:off x="6406124" y="3267817"/>
            <a:ext cx="786239"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3300"/>
                </a:solidFill>
                <a:latin typeface="Times New Roman" panose="02020603050405020304" pitchFamily="18" charset="0"/>
                <a:cs typeface="Times New Roman" panose="02020603050405020304" pitchFamily="18" charset="0"/>
              </a:rPr>
              <a:t>12,2 </a:t>
            </a:r>
          </a:p>
        </p:txBody>
      </p:sp>
      <p:sp>
        <p:nvSpPr>
          <p:cNvPr id="17" name="Content Placeholder 2"/>
          <p:cNvSpPr txBox="1">
            <a:spLocks/>
          </p:cNvSpPr>
          <p:nvPr/>
        </p:nvSpPr>
        <p:spPr bwMode="auto">
          <a:xfrm>
            <a:off x="1993065" y="6129223"/>
            <a:ext cx="971395"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3300"/>
                </a:solidFill>
                <a:latin typeface="Times New Roman" panose="02020603050405020304" pitchFamily="18" charset="0"/>
                <a:cs typeface="Times New Roman" panose="02020603050405020304" pitchFamily="18" charset="0"/>
              </a:rPr>
              <a:t>5,249 </a:t>
            </a:r>
          </a:p>
        </p:txBody>
      </p:sp>
      <mc:AlternateContent xmlns:mc="http://schemas.openxmlformats.org/markup-compatibility/2006" xmlns:a14="http://schemas.microsoft.com/office/drawing/2010/main">
        <mc:Choice Requires="a14">
          <p:sp>
            <p:nvSpPr>
              <p:cNvPr id="18" name="Content Placeholder 2"/>
              <p:cNvSpPr txBox="1">
                <a:spLocks/>
              </p:cNvSpPr>
              <p:nvPr/>
            </p:nvSpPr>
            <p:spPr bwMode="auto">
              <a:xfrm>
                <a:off x="5884087" y="1873674"/>
                <a:ext cx="2898808" cy="8640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14:m>
                  <m:oMathPara xmlns:m="http://schemas.openxmlformats.org/officeDocument/2006/math">
                    <m:oMathParaPr>
                      <m:jc m:val="centerGroup"/>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 </m:t>
                      </m:r>
                      <m:f>
                        <m:fPr>
                          <m:ctrlPr>
                            <a:rPr lang="en-US" sz="2700" b="0" i="1" kern="0" smtClean="0">
                              <a:solidFill>
                                <a:srgbClr val="000000"/>
                              </a:solidFill>
                              <a:latin typeface="Cambria Math" panose="02040503050406030204" pitchFamily="18" charset="0"/>
                              <a:cs typeface="Times New Roman" panose="02020603050405020304" pitchFamily="18" charset="0"/>
                            </a:rPr>
                          </m:ctrlPr>
                        </m:fPr>
                        <m:num>
                          <m:d>
                            <m:dPr>
                              <m:ctrlPr>
                                <a:rPr lang="en-US" sz="2700" b="0" i="1" kern="0" smtClean="0">
                                  <a:solidFill>
                                    <a:srgbClr val="000000"/>
                                  </a:solidFill>
                                  <a:latin typeface="Cambria Math" panose="02040503050406030204" pitchFamily="18" charset="0"/>
                                  <a:cs typeface="Times New Roman" panose="02020603050405020304" pitchFamily="18" charset="0"/>
                                </a:rPr>
                              </m:ctrlPr>
                            </m:dPr>
                            <m:e>
                              <m:r>
                                <a:rPr lang="en-US" sz="2700" b="0" i="1" kern="0" smtClean="0">
                                  <a:solidFill>
                                    <a:srgbClr val="000000"/>
                                  </a:solidFill>
                                  <a:latin typeface="Cambria Math" panose="02040503050406030204" pitchFamily="18" charset="0"/>
                                  <a:cs typeface="Times New Roman" panose="02020603050405020304" pitchFamily="18" charset="0"/>
                                </a:rPr>
                                <m:t>10</m:t>
                              </m:r>
                            </m:e>
                          </m:d>
                          <m:r>
                            <a:rPr lang="en-US" sz="2700" b="0" i="1" kern="0" smtClean="0">
                              <a:solidFill>
                                <a:srgbClr val="000000"/>
                              </a:solidFill>
                              <a:latin typeface="Cambria Math" panose="02040503050406030204" pitchFamily="18" charset="0"/>
                              <a:cs typeface="Times New Roman" panose="02020603050405020304" pitchFamily="18" charset="0"/>
                            </a:rPr>
                            <m:t>−(5)</m:t>
                          </m:r>
                        </m:num>
                        <m:den>
                          <m:r>
                            <a:rPr lang="en-US" sz="2700" b="0" i="1" kern="0" smtClean="0">
                              <a:solidFill>
                                <a:srgbClr val="000000"/>
                              </a:solidFill>
                              <a:latin typeface="Cambria Math" panose="02040503050406030204" pitchFamily="18" charset="0"/>
                              <a:cs typeface="Times New Roman" panose="02020603050405020304" pitchFamily="18" charset="0"/>
                            </a:rPr>
                            <m:t>5</m:t>
                          </m:r>
                        </m:den>
                      </m:f>
                      <m:r>
                        <a:rPr lang="en-US" sz="2700" b="0" i="1" kern="0" smtClean="0">
                          <a:solidFill>
                            <a:srgbClr val="000000"/>
                          </a:solidFill>
                          <a:latin typeface="Cambria Math" panose="02040503050406030204" pitchFamily="18" charset="0"/>
                          <a:cs typeface="Times New Roman" panose="02020603050405020304" pitchFamily="18" charset="0"/>
                        </a:rPr>
                        <m:t>=1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8" name="Content Placeholder 2"/>
              <p:cNvSpPr txBox="1">
                <a:spLocks noRot="1" noChangeAspect="1" noMove="1" noResize="1" noEditPoints="1" noAdjustHandles="1" noChangeArrowheads="1" noChangeShapeType="1" noTextEdit="1"/>
              </p:cNvSpPr>
              <p:nvPr/>
            </p:nvSpPr>
            <p:spPr bwMode="auto">
              <a:xfrm>
                <a:off x="5884087" y="1873674"/>
                <a:ext cx="2898808" cy="86409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p:cNvSpPr txBox="1">
                <a:spLocks/>
              </p:cNvSpPr>
              <p:nvPr/>
            </p:nvSpPr>
            <p:spPr bwMode="auto">
              <a:xfrm>
                <a:off x="5650308" y="4399056"/>
                <a:ext cx="3366365" cy="8640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14:m>
                  <m:oMathPara xmlns:m="http://schemas.openxmlformats.org/officeDocument/2006/math">
                    <m:oMathParaPr>
                      <m:jc m:val="centerGroup"/>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 </m:t>
                      </m:r>
                      <m:f>
                        <m:fPr>
                          <m:ctrlPr>
                            <a:rPr lang="en-US" sz="2700" b="0" i="1" kern="0" smtClean="0">
                              <a:solidFill>
                                <a:srgbClr val="000000"/>
                              </a:solidFill>
                              <a:latin typeface="Cambria Math" panose="02040503050406030204" pitchFamily="18" charset="0"/>
                              <a:cs typeface="Times New Roman" panose="02020603050405020304" pitchFamily="18" charset="0"/>
                            </a:rPr>
                          </m:ctrlPr>
                        </m:fPr>
                        <m:num>
                          <m:d>
                            <m:dPr>
                              <m:ctrlPr>
                                <a:rPr lang="en-US" sz="2700" b="0" i="1" kern="0" smtClean="0">
                                  <a:solidFill>
                                    <a:srgbClr val="000000"/>
                                  </a:solidFill>
                                  <a:latin typeface="Cambria Math" panose="02040503050406030204" pitchFamily="18" charset="0"/>
                                  <a:cs typeface="Times New Roman" panose="02020603050405020304" pitchFamily="18" charset="0"/>
                                </a:rPr>
                              </m:ctrlPr>
                            </m:dPr>
                            <m:e>
                              <m:r>
                                <a:rPr lang="en-US" sz="2700" b="0" i="1" kern="0" smtClean="0">
                                  <a:solidFill>
                                    <a:srgbClr val="000000"/>
                                  </a:solidFill>
                                  <a:latin typeface="Cambria Math" panose="02040503050406030204" pitchFamily="18" charset="0"/>
                                  <a:cs typeface="Times New Roman" panose="02020603050405020304" pitchFamily="18" charset="0"/>
                                </a:rPr>
                                <m:t>5,3</m:t>
                              </m:r>
                            </m:e>
                          </m:d>
                          <m:r>
                            <a:rPr lang="en-US" sz="2700" b="0" i="1" kern="0" smtClean="0">
                              <a:solidFill>
                                <a:srgbClr val="000000"/>
                              </a:solidFill>
                              <a:latin typeface="Cambria Math" panose="02040503050406030204" pitchFamily="18" charset="0"/>
                              <a:cs typeface="Times New Roman" panose="02020603050405020304" pitchFamily="18" charset="0"/>
                            </a:rPr>
                            <m:t>−(5,2)</m:t>
                          </m:r>
                        </m:num>
                        <m:den>
                          <m:r>
                            <a:rPr lang="en-US" sz="2700" b="0" i="1" kern="0" smtClean="0">
                              <a:solidFill>
                                <a:srgbClr val="000000"/>
                              </a:solidFill>
                              <a:latin typeface="Cambria Math" panose="02040503050406030204" pitchFamily="18" charset="0"/>
                              <a:cs typeface="Times New Roman" panose="02020603050405020304" pitchFamily="18" charset="0"/>
                            </a:rPr>
                            <m:t>10</m:t>
                          </m:r>
                        </m:den>
                      </m:f>
                      <m:r>
                        <a:rPr lang="en-US" sz="2700" b="0" i="1" kern="0" smtClean="0">
                          <a:solidFill>
                            <a:srgbClr val="000000"/>
                          </a:solidFill>
                          <a:latin typeface="Cambria Math" panose="02040503050406030204" pitchFamily="18" charset="0"/>
                          <a:cs typeface="Times New Roman" panose="02020603050405020304" pitchFamily="18" charset="0"/>
                        </a:rPr>
                        <m:t>=0,01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9" name="Content Placeholder 2"/>
              <p:cNvSpPr txBox="1">
                <a:spLocks noRot="1" noChangeAspect="1" noMove="1" noResize="1" noEditPoints="1" noAdjustHandles="1" noChangeArrowheads="1" noChangeShapeType="1" noTextEdit="1"/>
              </p:cNvSpPr>
              <p:nvPr/>
            </p:nvSpPr>
            <p:spPr bwMode="auto">
              <a:xfrm>
                <a:off x="5650308" y="4399056"/>
                <a:ext cx="3366365" cy="86409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20" name="Content Placeholder 2"/>
          <p:cNvSpPr txBox="1">
            <a:spLocks/>
          </p:cNvSpPr>
          <p:nvPr/>
        </p:nvSpPr>
        <p:spPr bwMode="auto">
          <a:xfrm>
            <a:off x="6298112" y="6129223"/>
            <a:ext cx="1002262"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3300"/>
                </a:solidFill>
                <a:latin typeface="Times New Roman" panose="02020603050405020304" pitchFamily="18" charset="0"/>
                <a:cs typeface="Times New Roman" panose="02020603050405020304" pitchFamily="18" charset="0"/>
              </a:rPr>
              <a:t>5,317 </a:t>
            </a:r>
          </a:p>
        </p:txBody>
      </p:sp>
      <p:pic>
        <p:nvPicPr>
          <p:cNvPr id="3" name="Picture 2"/>
          <p:cNvPicPr>
            <a:picLocks noChangeAspect="1"/>
          </p:cNvPicPr>
          <p:nvPr/>
        </p:nvPicPr>
        <p:blipFill rotWithShape="1">
          <a:blip r:embed="rId5"/>
          <a:srcRect l="8779" r="1478" b="8122"/>
          <a:stretch/>
        </p:blipFill>
        <p:spPr>
          <a:xfrm>
            <a:off x="105423" y="3771991"/>
            <a:ext cx="5472608" cy="2118226"/>
          </a:xfrm>
          <a:prstGeom prst="rect">
            <a:avLst/>
          </a:prstGeom>
          <a:ln>
            <a:solidFill>
              <a:srgbClr val="003300"/>
            </a:solidFill>
          </a:ln>
        </p:spPr>
      </p:pic>
    </p:spTree>
    <p:extLst>
      <p:ext uri="{BB962C8B-B14F-4D97-AF65-F5344CB8AC3E}">
        <p14:creationId xmlns:p14="http://schemas.microsoft.com/office/powerpoint/2010/main" val="361144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188717"/>
            <a:ext cx="8549952" cy="990600"/>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Questions </a:t>
            </a:r>
            <a:r>
              <a:rPr lang="en-US" dirty="0" err="1">
                <a:solidFill>
                  <a:srgbClr val="003300"/>
                </a:solidFill>
                <a:latin typeface="Times New Roman" panose="02020603050405020304" pitchFamily="18" charset="0"/>
                <a:cs typeface="Times New Roman" panose="02020603050405020304" pitchFamily="18" charset="0"/>
              </a:rPr>
              <a:t>pratiques</a:t>
            </a:r>
            <a:r>
              <a:rPr lang="en-US" dirty="0">
                <a:solidFill>
                  <a:srgbClr val="003300"/>
                </a:solidFill>
                <a:latin typeface="Times New Roman" panose="02020603050405020304" pitchFamily="18" charset="0"/>
                <a:cs typeface="Times New Roman" panose="02020603050405020304" pitchFamily="18" charset="0"/>
              </a:rPr>
              <a:t> – </a:t>
            </a:r>
            <a:br>
              <a:rPr lang="en-US" dirty="0">
                <a:solidFill>
                  <a:srgbClr val="003300"/>
                </a:solidFill>
                <a:latin typeface="Times New Roman" panose="02020603050405020304" pitchFamily="18" charset="0"/>
                <a:cs typeface="Times New Roman" panose="02020603050405020304" pitchFamily="18" charset="0"/>
              </a:rPr>
            </a:br>
            <a:r>
              <a:rPr lang="en-US" dirty="0" err="1">
                <a:solidFill>
                  <a:srgbClr val="003300"/>
                </a:solidFill>
                <a:latin typeface="Times New Roman" panose="02020603050405020304" pitchFamily="18" charset="0"/>
                <a:cs typeface="Times New Roman" panose="02020603050405020304" pitchFamily="18" charset="0"/>
              </a:rPr>
              <a:t>Écrivez</a:t>
            </a:r>
            <a:r>
              <a:rPr lang="en-US" dirty="0">
                <a:solidFill>
                  <a:srgbClr val="003300"/>
                </a:solidFill>
                <a:latin typeface="Times New Roman" panose="02020603050405020304" pitchFamily="18" charset="0"/>
                <a:cs typeface="Times New Roman" panose="02020603050405020304" pitchFamily="18" charset="0"/>
              </a:rPr>
              <a:t> les </a:t>
            </a:r>
            <a:r>
              <a:rPr lang="en-US" dirty="0" err="1">
                <a:solidFill>
                  <a:srgbClr val="003300"/>
                </a:solidFill>
                <a:latin typeface="Times New Roman" panose="02020603050405020304" pitchFamily="18" charset="0"/>
                <a:cs typeface="Times New Roman" panose="02020603050405020304" pitchFamily="18" charset="0"/>
              </a:rPr>
              <a:t>mesures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indiquées</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13" name="Content Placeholder 2"/>
          <p:cNvSpPr txBox="1">
            <a:spLocks/>
          </p:cNvSpPr>
          <p:nvPr/>
        </p:nvSpPr>
        <p:spPr bwMode="auto">
          <a:xfrm>
            <a:off x="-2081" y="3331242"/>
            <a:ext cx="878497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Mesure A = </a:t>
            </a:r>
            <a:r>
              <a:rPr lang="fr-FR" sz="2700" u="sng" kern="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	Mesure B  </a:t>
            </a:r>
            <a:r>
              <a:rPr lang="fr-FR" sz="2700" u="sng" kern="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 </a:t>
            </a:r>
          </a:p>
        </p:txBody>
      </p:sp>
      <p:sp>
        <p:nvSpPr>
          <p:cNvPr id="11" name="Content Placeholder 2"/>
          <p:cNvSpPr txBox="1">
            <a:spLocks/>
          </p:cNvSpPr>
          <p:nvPr/>
        </p:nvSpPr>
        <p:spPr bwMode="auto">
          <a:xfrm>
            <a:off x="0" y="6187608"/>
            <a:ext cx="878497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Mesure A = </a:t>
            </a:r>
            <a:r>
              <a:rPr lang="fr-FR" sz="2700" u="sng" kern="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	Mesure B  </a:t>
            </a:r>
            <a:r>
              <a:rPr lang="fr-FR" sz="2700" u="sng" kern="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 </a:t>
            </a:r>
          </a:p>
        </p:txBody>
      </p:sp>
      <p:sp>
        <p:nvSpPr>
          <p:cNvPr id="12" name="Content Placeholder 2"/>
          <p:cNvSpPr txBox="1">
            <a:spLocks/>
          </p:cNvSpPr>
          <p:nvPr/>
        </p:nvSpPr>
        <p:spPr bwMode="auto">
          <a:xfrm>
            <a:off x="2075358" y="3290198"/>
            <a:ext cx="806809"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3300"/>
                </a:solidFill>
                <a:latin typeface="Times New Roman" panose="02020603050405020304" pitchFamily="18" charset="0"/>
                <a:cs typeface="Times New Roman" panose="02020603050405020304" pitchFamily="18" charset="0"/>
              </a:rPr>
              <a:t>70,3 </a:t>
            </a:r>
          </a:p>
        </p:txBody>
      </p:sp>
      <p:sp>
        <p:nvSpPr>
          <p:cNvPr id="15" name="Content Placeholder 2"/>
          <p:cNvSpPr txBox="1">
            <a:spLocks/>
          </p:cNvSpPr>
          <p:nvPr/>
        </p:nvSpPr>
        <p:spPr bwMode="auto">
          <a:xfrm>
            <a:off x="6406124" y="3290198"/>
            <a:ext cx="786239"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3300"/>
                </a:solidFill>
                <a:latin typeface="Times New Roman" panose="02020603050405020304" pitchFamily="18" charset="0"/>
                <a:cs typeface="Times New Roman" panose="02020603050405020304" pitchFamily="18" charset="0"/>
              </a:rPr>
              <a:t>80,5 </a:t>
            </a:r>
          </a:p>
        </p:txBody>
      </p:sp>
      <p:sp>
        <p:nvSpPr>
          <p:cNvPr id="17" name="Content Placeholder 2"/>
          <p:cNvSpPr txBox="1">
            <a:spLocks/>
          </p:cNvSpPr>
          <p:nvPr/>
        </p:nvSpPr>
        <p:spPr bwMode="auto">
          <a:xfrm>
            <a:off x="1993065" y="6151604"/>
            <a:ext cx="971395"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3300"/>
                </a:solidFill>
                <a:latin typeface="Times New Roman" panose="02020603050405020304" pitchFamily="18" charset="0"/>
                <a:cs typeface="Times New Roman" panose="02020603050405020304" pitchFamily="18" charset="0"/>
              </a:rPr>
              <a:t>54,2 </a:t>
            </a:r>
          </a:p>
        </p:txBody>
      </p:sp>
      <mc:AlternateContent xmlns:mc="http://schemas.openxmlformats.org/markup-compatibility/2006" xmlns:a14="http://schemas.microsoft.com/office/drawing/2010/main">
        <mc:Choice Requires="a14">
          <p:sp>
            <p:nvSpPr>
              <p:cNvPr id="18" name="Content Placeholder 2"/>
              <p:cNvSpPr txBox="1">
                <a:spLocks/>
              </p:cNvSpPr>
              <p:nvPr/>
            </p:nvSpPr>
            <p:spPr bwMode="auto">
              <a:xfrm>
                <a:off x="5884087" y="1896055"/>
                <a:ext cx="2898808" cy="8640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14:m>
                  <m:oMathPara xmlns:m="http://schemas.openxmlformats.org/officeDocument/2006/math">
                    <m:oMathParaPr>
                      <m:jc m:val="centerGroup"/>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 </m:t>
                      </m:r>
                      <m:f>
                        <m:fPr>
                          <m:ctrlPr>
                            <a:rPr lang="en-US" sz="2700" b="0" i="1" kern="0" smtClean="0">
                              <a:solidFill>
                                <a:srgbClr val="000000"/>
                              </a:solidFill>
                              <a:latin typeface="Cambria Math" panose="02040503050406030204" pitchFamily="18" charset="0"/>
                              <a:cs typeface="Times New Roman" panose="02020603050405020304" pitchFamily="18" charset="0"/>
                            </a:rPr>
                          </m:ctrlPr>
                        </m:fPr>
                        <m:num>
                          <m:d>
                            <m:dPr>
                              <m:ctrlPr>
                                <a:rPr lang="en-US" sz="2700" b="0" i="1" kern="0" smtClean="0">
                                  <a:solidFill>
                                    <a:srgbClr val="000000"/>
                                  </a:solidFill>
                                  <a:latin typeface="Cambria Math" panose="02040503050406030204" pitchFamily="18" charset="0"/>
                                  <a:cs typeface="Times New Roman" panose="02020603050405020304" pitchFamily="18" charset="0"/>
                                </a:rPr>
                              </m:ctrlPr>
                            </m:dPr>
                            <m:e>
                              <m:r>
                                <a:rPr lang="en-US" sz="2700" b="0" i="1" kern="0" smtClean="0">
                                  <a:solidFill>
                                    <a:srgbClr val="000000"/>
                                  </a:solidFill>
                                  <a:latin typeface="Cambria Math" panose="02040503050406030204" pitchFamily="18" charset="0"/>
                                  <a:cs typeface="Times New Roman" panose="02020603050405020304" pitchFamily="18" charset="0"/>
                                </a:rPr>
                                <m:t>80</m:t>
                              </m:r>
                            </m:e>
                          </m:d>
                          <m:r>
                            <a:rPr lang="en-US" sz="2700" b="0" i="1" kern="0" smtClean="0">
                              <a:solidFill>
                                <a:srgbClr val="000000"/>
                              </a:solidFill>
                              <a:latin typeface="Cambria Math" panose="02040503050406030204" pitchFamily="18" charset="0"/>
                              <a:cs typeface="Times New Roman" panose="02020603050405020304" pitchFamily="18" charset="0"/>
                            </a:rPr>
                            <m:t>−(70)</m:t>
                          </m:r>
                        </m:num>
                        <m:den>
                          <m:r>
                            <a:rPr lang="en-US" sz="2700" b="0" i="1" kern="0" smtClean="0">
                              <a:solidFill>
                                <a:srgbClr val="000000"/>
                              </a:solidFill>
                              <a:latin typeface="Cambria Math" panose="02040503050406030204" pitchFamily="18" charset="0"/>
                              <a:cs typeface="Times New Roman" panose="02020603050405020304" pitchFamily="18" charset="0"/>
                            </a:rPr>
                            <m:t>10</m:t>
                          </m:r>
                        </m:den>
                      </m:f>
                      <m:r>
                        <a:rPr lang="en-US" sz="2700" b="0" i="1" kern="0" smtClean="0">
                          <a:solidFill>
                            <a:srgbClr val="000000"/>
                          </a:solidFill>
                          <a:latin typeface="Cambria Math" panose="02040503050406030204" pitchFamily="18" charset="0"/>
                          <a:cs typeface="Times New Roman" panose="02020603050405020304" pitchFamily="18" charset="0"/>
                        </a:rPr>
                        <m:t>=1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8" name="Content Placeholder 2"/>
              <p:cNvSpPr txBox="1">
                <a:spLocks noRot="1" noChangeAspect="1" noMove="1" noResize="1" noEditPoints="1" noAdjustHandles="1" noChangeArrowheads="1" noChangeShapeType="1" noTextEdit="1"/>
              </p:cNvSpPr>
              <p:nvPr/>
            </p:nvSpPr>
            <p:spPr bwMode="auto">
              <a:xfrm>
                <a:off x="5884087" y="1896055"/>
                <a:ext cx="2898808" cy="864095"/>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p:cNvSpPr txBox="1">
                <a:spLocks/>
              </p:cNvSpPr>
              <p:nvPr/>
            </p:nvSpPr>
            <p:spPr bwMode="auto">
              <a:xfrm>
                <a:off x="5650308" y="4421437"/>
                <a:ext cx="3366365" cy="8640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14:m>
                  <m:oMathPara xmlns:m="http://schemas.openxmlformats.org/officeDocument/2006/math">
                    <m:oMathParaPr>
                      <m:jc m:val="centerGroup"/>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 </m:t>
                      </m:r>
                      <m:f>
                        <m:fPr>
                          <m:ctrlPr>
                            <a:rPr lang="en-US" sz="2700" b="0" i="1" kern="0" smtClean="0">
                              <a:solidFill>
                                <a:srgbClr val="000000"/>
                              </a:solidFill>
                              <a:latin typeface="Cambria Math" panose="02040503050406030204" pitchFamily="18" charset="0"/>
                              <a:cs typeface="Times New Roman" panose="02020603050405020304" pitchFamily="18" charset="0"/>
                            </a:rPr>
                          </m:ctrlPr>
                        </m:fPr>
                        <m:num>
                          <m:d>
                            <m:dPr>
                              <m:ctrlPr>
                                <a:rPr lang="en-US" sz="2700" b="0" i="1" kern="0" smtClean="0">
                                  <a:solidFill>
                                    <a:srgbClr val="000000"/>
                                  </a:solidFill>
                                  <a:latin typeface="Cambria Math" panose="02040503050406030204" pitchFamily="18" charset="0"/>
                                  <a:cs typeface="Times New Roman" panose="02020603050405020304" pitchFamily="18" charset="0"/>
                                </a:rPr>
                              </m:ctrlPr>
                            </m:dPr>
                            <m:e>
                              <m:r>
                                <a:rPr lang="en-US" sz="2700" b="0" i="1" kern="0" smtClean="0">
                                  <a:solidFill>
                                    <a:srgbClr val="000000"/>
                                  </a:solidFill>
                                  <a:latin typeface="Cambria Math" panose="02040503050406030204" pitchFamily="18" charset="0"/>
                                  <a:cs typeface="Times New Roman" panose="02020603050405020304" pitchFamily="18" charset="0"/>
                                </a:rPr>
                                <m:t>50</m:t>
                              </m:r>
                            </m:e>
                          </m:d>
                          <m:r>
                            <a:rPr lang="en-US" sz="2700" b="0" i="1" kern="0" smtClean="0">
                              <a:solidFill>
                                <a:srgbClr val="000000"/>
                              </a:solidFill>
                              <a:latin typeface="Cambria Math" panose="02040503050406030204" pitchFamily="18" charset="0"/>
                              <a:cs typeface="Times New Roman" panose="02020603050405020304" pitchFamily="18" charset="0"/>
                            </a:rPr>
                            <m:t>−(60)</m:t>
                          </m:r>
                        </m:num>
                        <m:den>
                          <m:r>
                            <a:rPr lang="en-US" sz="2700" b="0" i="1" kern="0" smtClean="0">
                              <a:solidFill>
                                <a:srgbClr val="000000"/>
                              </a:solidFill>
                              <a:latin typeface="Cambria Math" panose="02040503050406030204" pitchFamily="18" charset="0"/>
                              <a:cs typeface="Times New Roman" panose="02020603050405020304" pitchFamily="18" charset="0"/>
                            </a:rPr>
                            <m:t>5</m:t>
                          </m:r>
                        </m:den>
                      </m:f>
                      <m:r>
                        <a:rPr lang="en-US" sz="2700" b="0" i="1" kern="0" smtClean="0">
                          <a:solidFill>
                            <a:srgbClr val="000000"/>
                          </a:solidFill>
                          <a:latin typeface="Cambria Math" panose="02040503050406030204" pitchFamily="18" charset="0"/>
                          <a:cs typeface="Times New Roman" panose="02020603050405020304" pitchFamily="18" charset="0"/>
                        </a:rPr>
                        <m:t>=2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9" name="Content Placeholder 2"/>
              <p:cNvSpPr txBox="1">
                <a:spLocks noRot="1" noChangeAspect="1" noMove="1" noResize="1" noEditPoints="1" noAdjustHandles="1" noChangeArrowheads="1" noChangeShapeType="1" noTextEdit="1"/>
              </p:cNvSpPr>
              <p:nvPr/>
            </p:nvSpPr>
            <p:spPr bwMode="auto">
              <a:xfrm>
                <a:off x="5650308" y="4421437"/>
                <a:ext cx="3366365" cy="86409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20" name="Content Placeholder 2"/>
          <p:cNvSpPr txBox="1">
            <a:spLocks/>
          </p:cNvSpPr>
          <p:nvPr/>
        </p:nvSpPr>
        <p:spPr bwMode="auto">
          <a:xfrm>
            <a:off x="6298112" y="6151604"/>
            <a:ext cx="1002262"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3300"/>
                </a:solidFill>
                <a:latin typeface="Times New Roman" panose="02020603050405020304" pitchFamily="18" charset="0"/>
                <a:cs typeface="Times New Roman" panose="02020603050405020304" pitchFamily="18" charset="0"/>
              </a:rPr>
              <a:t>69,8</a:t>
            </a:r>
          </a:p>
        </p:txBody>
      </p:sp>
      <p:pic>
        <p:nvPicPr>
          <p:cNvPr id="14" name="Picture 13"/>
          <p:cNvPicPr/>
          <p:nvPr/>
        </p:nvPicPr>
        <p:blipFill rotWithShape="1">
          <a:blip r:embed="rId4">
            <a:extLst>
              <a:ext uri="{28A0092B-C50C-407E-A947-70E740481C1C}">
                <a14:useLocalDpi xmlns:a14="http://schemas.microsoft.com/office/drawing/2010/main" val="0"/>
              </a:ext>
            </a:extLst>
          </a:blip>
          <a:srcRect l="12758" t="8813" r="1492"/>
          <a:stretch/>
        </p:blipFill>
        <p:spPr bwMode="auto">
          <a:xfrm>
            <a:off x="273239" y="1345408"/>
            <a:ext cx="5095875" cy="1730375"/>
          </a:xfrm>
          <a:prstGeom prst="rect">
            <a:avLst/>
          </a:prstGeom>
          <a:ln>
            <a:solidFill>
              <a:srgbClr val="003300"/>
            </a:solidFill>
          </a:ln>
          <a:extLst>
            <a:ext uri="{53640926-AAD7-44D8-BBD7-CCE9431645EC}">
              <a14:shadowObscured xmlns:a14="http://schemas.microsoft.com/office/drawing/2010/main"/>
            </a:ext>
          </a:extLst>
        </p:spPr>
      </p:pic>
      <p:pic>
        <p:nvPicPr>
          <p:cNvPr id="4" name="Picture 3"/>
          <p:cNvPicPr>
            <a:picLocks noChangeAspect="1"/>
          </p:cNvPicPr>
          <p:nvPr/>
        </p:nvPicPr>
        <p:blipFill rotWithShape="1">
          <a:blip r:embed="rId5"/>
          <a:srcRect l="6518" t="11231" r="2565" b="3962"/>
          <a:stretch/>
        </p:blipFill>
        <p:spPr>
          <a:xfrm>
            <a:off x="273239" y="3931823"/>
            <a:ext cx="5095875" cy="1938648"/>
          </a:xfrm>
          <a:prstGeom prst="rect">
            <a:avLst/>
          </a:prstGeom>
          <a:ln>
            <a:solidFill>
              <a:srgbClr val="003300"/>
            </a:solidFill>
          </a:ln>
        </p:spPr>
      </p:pic>
    </p:spTree>
    <p:extLst>
      <p:ext uri="{BB962C8B-B14F-4D97-AF65-F5344CB8AC3E}">
        <p14:creationId xmlns:p14="http://schemas.microsoft.com/office/powerpoint/2010/main" val="68780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
            <a:extLst>
              <a:ext uri="{FF2B5EF4-FFF2-40B4-BE49-F238E27FC236}">
                <a16:creationId xmlns:a16="http://schemas.microsoft.com/office/drawing/2014/main" id="{F257E6C8-55D1-4FAC-B3EA-3668F90C7947}"/>
              </a:ext>
            </a:extLst>
          </p:cNvPr>
          <p:cNvSpPr txBox="1">
            <a:spLocks/>
          </p:cNvSpPr>
          <p:nvPr/>
        </p:nvSpPr>
        <p:spPr bwMode="auto">
          <a:xfrm>
            <a:off x="3085528" y="4830187"/>
            <a:ext cx="2958304" cy="170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Pour un ménisque concave, la lecture doit se faire dans le bas du ménisque.</a:t>
            </a:r>
          </a:p>
        </p:txBody>
      </p:sp>
      <p:sp>
        <p:nvSpPr>
          <p:cNvPr id="16" name="Rectangle 15">
            <a:extLst>
              <a:ext uri="{FF2B5EF4-FFF2-40B4-BE49-F238E27FC236}">
                <a16:creationId xmlns:a16="http://schemas.microsoft.com/office/drawing/2014/main" id="{5DCC32EA-A309-4877-85D3-2D9E504D3BF0}"/>
              </a:ext>
            </a:extLst>
          </p:cNvPr>
          <p:cNvSpPr/>
          <p:nvPr/>
        </p:nvSpPr>
        <p:spPr>
          <a:xfrm>
            <a:off x="6216912" y="2073074"/>
            <a:ext cx="2815035" cy="1900848"/>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CA901B46-42C9-46FD-8052-E75C1F3C1B80}"/>
              </a:ext>
            </a:extLst>
          </p:cNvPr>
          <p:cNvSpPr/>
          <p:nvPr/>
        </p:nvSpPr>
        <p:spPr>
          <a:xfrm>
            <a:off x="522305" y="798908"/>
            <a:ext cx="1440160" cy="412946"/>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90600" y="260648"/>
            <a:ext cx="7162800" cy="514076"/>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 </a:t>
            </a:r>
            <a:r>
              <a:rPr lang="en-US" dirty="0" err="1">
                <a:solidFill>
                  <a:srgbClr val="003300"/>
                </a:solidFill>
                <a:latin typeface="Times New Roman" panose="02020603050405020304" pitchFamily="18" charset="0"/>
                <a:cs typeface="Times New Roman" panose="02020603050405020304" pitchFamily="18" charset="0"/>
              </a:rPr>
              <a:t>ménisque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9" name="Content Placeholder 2"/>
          <p:cNvSpPr txBox="1">
            <a:spLocks/>
          </p:cNvSpPr>
          <p:nvPr/>
        </p:nvSpPr>
        <p:spPr bwMode="auto">
          <a:xfrm>
            <a:off x="-17247" y="746279"/>
            <a:ext cx="6444207" cy="133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Un ménisque est une surface courbe d'un liquide qui se forme à l'extrémité supérieure d'un liquide contenu dans un récipient. </a:t>
            </a:r>
          </a:p>
        </p:txBody>
      </p:sp>
      <p:sp>
        <p:nvSpPr>
          <p:cNvPr id="20" name="Content Placeholder 2"/>
          <p:cNvSpPr txBox="1">
            <a:spLocks/>
          </p:cNvSpPr>
          <p:nvPr/>
        </p:nvSpPr>
        <p:spPr bwMode="auto">
          <a:xfrm>
            <a:off x="-17247" y="2307159"/>
            <a:ext cx="6234159" cy="143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Dépendant des forces de cohésion et de adhésion du liquide, la courbe peut être concave ou convexe.</a:t>
            </a:r>
          </a:p>
        </p:txBody>
      </p:sp>
      <p:pic>
        <p:nvPicPr>
          <p:cNvPr id="5" name="Picture 4">
            <a:extLst>
              <a:ext uri="{FF2B5EF4-FFF2-40B4-BE49-F238E27FC236}">
                <a16:creationId xmlns:a16="http://schemas.microsoft.com/office/drawing/2014/main" id="{8088C401-5404-4519-A51F-FB7B87559B4F}"/>
              </a:ext>
            </a:extLst>
          </p:cNvPr>
          <p:cNvPicPr>
            <a:picLocks noChangeAspect="1"/>
          </p:cNvPicPr>
          <p:nvPr/>
        </p:nvPicPr>
        <p:blipFill>
          <a:blip r:embed="rId2"/>
          <a:stretch>
            <a:fillRect/>
          </a:stretch>
        </p:blipFill>
        <p:spPr>
          <a:xfrm>
            <a:off x="6256423" y="2232491"/>
            <a:ext cx="2736012" cy="1433556"/>
          </a:xfrm>
          <a:prstGeom prst="rect">
            <a:avLst/>
          </a:prstGeom>
        </p:spPr>
      </p:pic>
      <p:sp>
        <p:nvSpPr>
          <p:cNvPr id="13" name="Content Placeholder 2">
            <a:extLst>
              <a:ext uri="{FF2B5EF4-FFF2-40B4-BE49-F238E27FC236}">
                <a16:creationId xmlns:a16="http://schemas.microsoft.com/office/drawing/2014/main" id="{1B18524A-B9ED-467F-ABBD-90B55A5FF8B6}"/>
              </a:ext>
            </a:extLst>
          </p:cNvPr>
          <p:cNvSpPr txBox="1">
            <a:spLocks/>
          </p:cNvSpPr>
          <p:nvPr/>
        </p:nvSpPr>
        <p:spPr bwMode="auto">
          <a:xfrm>
            <a:off x="6118683" y="3566916"/>
            <a:ext cx="1579193" cy="59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1900" kern="0" dirty="0">
                <a:solidFill>
                  <a:srgbClr val="000000"/>
                </a:solidFill>
                <a:latin typeface="Times New Roman" panose="02020603050405020304" pitchFamily="18" charset="0"/>
                <a:cs typeface="Times New Roman" panose="02020603050405020304" pitchFamily="18" charset="0"/>
              </a:rPr>
              <a:t>concave</a:t>
            </a:r>
          </a:p>
        </p:txBody>
      </p:sp>
      <p:sp>
        <p:nvSpPr>
          <p:cNvPr id="14" name="Content Placeholder 2">
            <a:extLst>
              <a:ext uri="{FF2B5EF4-FFF2-40B4-BE49-F238E27FC236}">
                <a16:creationId xmlns:a16="http://schemas.microsoft.com/office/drawing/2014/main" id="{B09179AA-C73A-4A1A-9658-8F4880D8BAC6}"/>
              </a:ext>
            </a:extLst>
          </p:cNvPr>
          <p:cNvSpPr txBox="1">
            <a:spLocks/>
          </p:cNvSpPr>
          <p:nvPr/>
        </p:nvSpPr>
        <p:spPr bwMode="auto">
          <a:xfrm>
            <a:off x="7560286" y="3566916"/>
            <a:ext cx="1579193" cy="59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None/>
            </a:pPr>
            <a:r>
              <a:rPr lang="fr-FR" sz="1900" kern="0" dirty="0">
                <a:solidFill>
                  <a:srgbClr val="000000"/>
                </a:solidFill>
                <a:latin typeface="Times New Roman" panose="02020603050405020304" pitchFamily="18" charset="0"/>
                <a:cs typeface="Times New Roman" panose="02020603050405020304" pitchFamily="18" charset="0"/>
              </a:rPr>
              <a:t>convexe</a:t>
            </a:r>
          </a:p>
        </p:txBody>
      </p:sp>
      <p:pic>
        <p:nvPicPr>
          <p:cNvPr id="17" name="Picture 16">
            <a:extLst>
              <a:ext uri="{FF2B5EF4-FFF2-40B4-BE49-F238E27FC236}">
                <a16:creationId xmlns:a16="http://schemas.microsoft.com/office/drawing/2014/main" id="{F3EA7FEF-BBED-484A-96F1-3979CE8C1F9E}"/>
              </a:ext>
            </a:extLst>
          </p:cNvPr>
          <p:cNvPicPr>
            <a:picLocks noChangeAspect="1"/>
          </p:cNvPicPr>
          <p:nvPr/>
        </p:nvPicPr>
        <p:blipFill rotWithShape="1">
          <a:blip r:embed="rId3">
            <a:extLst>
              <a:ext uri="{28A0092B-C50C-407E-A947-70E740481C1C}">
                <a14:useLocalDpi xmlns:a14="http://schemas.microsoft.com/office/drawing/2010/main" val="0"/>
              </a:ext>
            </a:extLst>
          </a:blip>
          <a:srcRect l="20634" t="33258" r="17461" b="41146"/>
          <a:stretch/>
        </p:blipFill>
        <p:spPr>
          <a:xfrm>
            <a:off x="6966512" y="844519"/>
            <a:ext cx="1967145" cy="1141766"/>
          </a:xfrm>
          <a:prstGeom prst="rect">
            <a:avLst/>
          </a:prstGeom>
          <a:ln>
            <a:solidFill>
              <a:srgbClr val="003300"/>
            </a:solidFill>
          </a:ln>
        </p:spPr>
      </p:pic>
      <p:sp>
        <p:nvSpPr>
          <p:cNvPr id="7" name="Rectangle 6">
            <a:extLst>
              <a:ext uri="{FF2B5EF4-FFF2-40B4-BE49-F238E27FC236}">
                <a16:creationId xmlns:a16="http://schemas.microsoft.com/office/drawing/2014/main" id="{56741B76-B454-49AC-BB0B-3F1D2B573015}"/>
              </a:ext>
            </a:extLst>
          </p:cNvPr>
          <p:cNvSpPr/>
          <p:nvPr/>
        </p:nvSpPr>
        <p:spPr>
          <a:xfrm>
            <a:off x="6830766" y="1175242"/>
            <a:ext cx="2229559" cy="480320"/>
          </a:xfrm>
          <a:prstGeom prst="rect">
            <a:avLst/>
          </a:prstGeom>
          <a:noFill/>
          <a:ln w="19050">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A4B4E904-7BDC-482D-AEC3-2D485C447158}"/>
              </a:ext>
            </a:extLst>
          </p:cNvPr>
          <p:cNvSpPr txBox="1">
            <a:spLocks/>
          </p:cNvSpPr>
          <p:nvPr/>
        </p:nvSpPr>
        <p:spPr bwMode="auto">
          <a:xfrm>
            <a:off x="-17247" y="3857510"/>
            <a:ext cx="6444207" cy="54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Comment mesure le niveau du ménisque?</a:t>
            </a:r>
          </a:p>
        </p:txBody>
      </p:sp>
      <p:pic>
        <p:nvPicPr>
          <p:cNvPr id="10" name="Picture 9">
            <a:extLst>
              <a:ext uri="{FF2B5EF4-FFF2-40B4-BE49-F238E27FC236}">
                <a16:creationId xmlns:a16="http://schemas.microsoft.com/office/drawing/2014/main" id="{115E18BD-85C5-4A7B-9CE6-489E183C1C7C}"/>
              </a:ext>
            </a:extLst>
          </p:cNvPr>
          <p:cNvPicPr>
            <a:picLocks noChangeAspect="1"/>
          </p:cNvPicPr>
          <p:nvPr/>
        </p:nvPicPr>
        <p:blipFill>
          <a:blip r:embed="rId4"/>
          <a:stretch>
            <a:fillRect/>
          </a:stretch>
        </p:blipFill>
        <p:spPr>
          <a:xfrm>
            <a:off x="324724" y="4375420"/>
            <a:ext cx="1168525" cy="1191157"/>
          </a:xfrm>
          <a:prstGeom prst="rect">
            <a:avLst/>
          </a:prstGeom>
          <a:ln>
            <a:solidFill>
              <a:srgbClr val="003300"/>
            </a:solidFill>
          </a:ln>
        </p:spPr>
      </p:pic>
      <p:pic>
        <p:nvPicPr>
          <p:cNvPr id="15" name="Picture 14">
            <a:extLst>
              <a:ext uri="{FF2B5EF4-FFF2-40B4-BE49-F238E27FC236}">
                <a16:creationId xmlns:a16="http://schemas.microsoft.com/office/drawing/2014/main" id="{639D6729-C110-4CB9-B51D-6EEA9FDF2CAA}"/>
              </a:ext>
            </a:extLst>
          </p:cNvPr>
          <p:cNvPicPr>
            <a:picLocks noChangeAspect="1"/>
          </p:cNvPicPr>
          <p:nvPr/>
        </p:nvPicPr>
        <p:blipFill>
          <a:blip r:embed="rId5"/>
          <a:stretch>
            <a:fillRect/>
          </a:stretch>
        </p:blipFill>
        <p:spPr>
          <a:xfrm>
            <a:off x="1530198" y="4377570"/>
            <a:ext cx="1202071" cy="1191157"/>
          </a:xfrm>
          <a:prstGeom prst="rect">
            <a:avLst/>
          </a:prstGeom>
          <a:ln>
            <a:solidFill>
              <a:srgbClr val="003300"/>
            </a:solidFill>
          </a:ln>
        </p:spPr>
      </p:pic>
      <p:pic>
        <p:nvPicPr>
          <p:cNvPr id="25" name="Picture 24">
            <a:extLst>
              <a:ext uri="{FF2B5EF4-FFF2-40B4-BE49-F238E27FC236}">
                <a16:creationId xmlns:a16="http://schemas.microsoft.com/office/drawing/2014/main" id="{398C5528-D069-466D-B28B-8FFB6D6D5B2B}"/>
              </a:ext>
            </a:extLst>
          </p:cNvPr>
          <p:cNvPicPr>
            <a:picLocks noChangeAspect="1"/>
          </p:cNvPicPr>
          <p:nvPr/>
        </p:nvPicPr>
        <p:blipFill>
          <a:blip r:embed="rId6"/>
          <a:stretch>
            <a:fillRect/>
          </a:stretch>
        </p:blipFill>
        <p:spPr>
          <a:xfrm>
            <a:off x="325959" y="5601512"/>
            <a:ext cx="1166055" cy="1166055"/>
          </a:xfrm>
          <a:prstGeom prst="rect">
            <a:avLst/>
          </a:prstGeom>
          <a:ln>
            <a:solidFill>
              <a:srgbClr val="003300"/>
            </a:solidFill>
          </a:ln>
        </p:spPr>
      </p:pic>
      <p:pic>
        <p:nvPicPr>
          <p:cNvPr id="27" name="Picture 26">
            <a:extLst>
              <a:ext uri="{FF2B5EF4-FFF2-40B4-BE49-F238E27FC236}">
                <a16:creationId xmlns:a16="http://schemas.microsoft.com/office/drawing/2014/main" id="{AE7AFD3F-408A-4787-9017-F7BED91520A6}"/>
              </a:ext>
            </a:extLst>
          </p:cNvPr>
          <p:cNvPicPr>
            <a:picLocks noChangeAspect="1"/>
          </p:cNvPicPr>
          <p:nvPr/>
        </p:nvPicPr>
        <p:blipFill>
          <a:blip r:embed="rId7"/>
          <a:stretch>
            <a:fillRect/>
          </a:stretch>
        </p:blipFill>
        <p:spPr>
          <a:xfrm>
            <a:off x="1530198" y="5601512"/>
            <a:ext cx="1202071" cy="1170354"/>
          </a:xfrm>
          <a:prstGeom prst="rect">
            <a:avLst/>
          </a:prstGeom>
          <a:ln>
            <a:solidFill>
              <a:srgbClr val="003300"/>
            </a:solidFill>
          </a:ln>
        </p:spPr>
      </p:pic>
      <p:sp>
        <p:nvSpPr>
          <p:cNvPr id="28" name="Rectangle 27">
            <a:extLst>
              <a:ext uri="{FF2B5EF4-FFF2-40B4-BE49-F238E27FC236}">
                <a16:creationId xmlns:a16="http://schemas.microsoft.com/office/drawing/2014/main" id="{3FFC7AF6-3D78-482D-8A1F-1ADA380C8147}"/>
              </a:ext>
            </a:extLst>
          </p:cNvPr>
          <p:cNvSpPr/>
          <p:nvPr/>
        </p:nvSpPr>
        <p:spPr>
          <a:xfrm>
            <a:off x="6259260" y="2012166"/>
            <a:ext cx="1288298" cy="2040966"/>
          </a:xfrm>
          <a:prstGeom prst="rect">
            <a:avLst/>
          </a:prstGeom>
          <a:noFill/>
          <a:ln w="19050">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50D79E6F-F696-4245-87C7-573951A5F878}"/>
              </a:ext>
            </a:extLst>
          </p:cNvPr>
          <p:cNvSpPr txBox="1">
            <a:spLocks/>
          </p:cNvSpPr>
          <p:nvPr/>
        </p:nvSpPr>
        <p:spPr bwMode="auto">
          <a:xfrm>
            <a:off x="6160291" y="4820080"/>
            <a:ext cx="2958304" cy="1725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Pour un ménisque convexe, la lecture doit se faire dans le haut du ménisque</a:t>
            </a:r>
          </a:p>
        </p:txBody>
      </p:sp>
      <p:sp>
        <p:nvSpPr>
          <p:cNvPr id="31" name="Rectangle 30">
            <a:extLst>
              <a:ext uri="{FF2B5EF4-FFF2-40B4-BE49-F238E27FC236}">
                <a16:creationId xmlns:a16="http://schemas.microsoft.com/office/drawing/2014/main" id="{E4AAEF4A-C2EF-4E1B-B391-97002A14342A}"/>
              </a:ext>
            </a:extLst>
          </p:cNvPr>
          <p:cNvSpPr/>
          <p:nvPr/>
        </p:nvSpPr>
        <p:spPr>
          <a:xfrm>
            <a:off x="3084293" y="4807974"/>
            <a:ext cx="2887530" cy="1808040"/>
          </a:xfrm>
          <a:prstGeom prst="rect">
            <a:avLst/>
          </a:prstGeom>
          <a:noFill/>
          <a:ln w="19050">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3AE7133-3EC9-4A32-863F-949A4AA19DD6}"/>
              </a:ext>
            </a:extLst>
          </p:cNvPr>
          <p:cNvSpPr/>
          <p:nvPr/>
        </p:nvSpPr>
        <p:spPr>
          <a:xfrm>
            <a:off x="6160291" y="4807974"/>
            <a:ext cx="2887530" cy="1808040"/>
          </a:xfrm>
          <a:prstGeom prst="rect">
            <a:avLst/>
          </a:prstGeom>
          <a:noFill/>
          <a:ln w="19050">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D4537-32E4-4FDC-833D-24AC8A1C7F0A}"/>
              </a:ext>
            </a:extLst>
          </p:cNvPr>
          <p:cNvSpPr/>
          <p:nvPr/>
        </p:nvSpPr>
        <p:spPr>
          <a:xfrm>
            <a:off x="7750013" y="2012166"/>
            <a:ext cx="1242422" cy="2040966"/>
          </a:xfrm>
          <a:prstGeom prst="rect">
            <a:avLst/>
          </a:prstGeom>
          <a:noFill/>
          <a:ln w="19050">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Connector: Curved 34">
            <a:extLst>
              <a:ext uri="{FF2B5EF4-FFF2-40B4-BE49-F238E27FC236}">
                <a16:creationId xmlns:a16="http://schemas.microsoft.com/office/drawing/2014/main" id="{B287684E-E4A6-4EC0-86A3-DEEA4D92BE34}"/>
              </a:ext>
            </a:extLst>
          </p:cNvPr>
          <p:cNvCxnSpPr>
            <a:cxnSpLocks/>
            <a:stCxn id="28" idx="2"/>
            <a:endCxn id="31" idx="0"/>
          </p:cNvCxnSpPr>
          <p:nvPr/>
        </p:nvCxnSpPr>
        <p:spPr>
          <a:xfrm rot="5400000">
            <a:off x="5338313" y="3242878"/>
            <a:ext cx="754842" cy="2375351"/>
          </a:xfrm>
          <a:prstGeom prst="curvedConnector3">
            <a:avLst>
              <a:gd name="adj1" fmla="val 50000"/>
            </a:avLst>
          </a:prstGeom>
          <a:ln>
            <a:solidFill>
              <a:srgbClr val="003300"/>
            </a:solidFill>
            <a:tailEnd type="triangle"/>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39" name="Connector: Curved 38">
            <a:extLst>
              <a:ext uri="{FF2B5EF4-FFF2-40B4-BE49-F238E27FC236}">
                <a16:creationId xmlns:a16="http://schemas.microsoft.com/office/drawing/2014/main" id="{94864ADF-EDBE-4E48-843B-CEF5FB0FF349}"/>
              </a:ext>
            </a:extLst>
          </p:cNvPr>
          <p:cNvCxnSpPr>
            <a:cxnSpLocks/>
            <a:stCxn id="33" idx="2"/>
            <a:endCxn id="32" idx="0"/>
          </p:cNvCxnSpPr>
          <p:nvPr/>
        </p:nvCxnSpPr>
        <p:spPr>
          <a:xfrm rot="5400000">
            <a:off x="7610219" y="4046969"/>
            <a:ext cx="754842" cy="767168"/>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997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heel(1)">
                                      <p:cBhvr>
                                        <p:cTn id="55" dur="1000"/>
                                        <p:tgtEl>
                                          <p:spTgt spid="28"/>
                                        </p:tgtEl>
                                      </p:cBhvr>
                                    </p:animEffect>
                                  </p:childTnLst>
                                </p:cTn>
                              </p:par>
                              <p:par>
                                <p:cTn id="56" presetID="2" presetClass="entr" presetSubtype="4" fill="hold" grpId="1"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ppt_x"/>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ppt_x"/>
                                          </p:val>
                                        </p:tav>
                                        <p:tav tm="100000">
                                          <p:val>
                                            <p:strVal val="#ppt_x"/>
                                          </p:val>
                                        </p:tav>
                                      </p:tavLst>
                                    </p:anim>
                                    <p:anim calcmode="lin" valueType="num">
                                      <p:cBhvr additive="base">
                                        <p:cTn id="6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1"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1+#ppt_h/2"/>
                                          </p:val>
                                        </p:tav>
                                        <p:tav tm="100000">
                                          <p:val>
                                            <p:strVal val="#ppt_y"/>
                                          </p:val>
                                        </p:tav>
                                      </p:tavLst>
                                    </p:anim>
                                  </p:childTnLst>
                                </p:cTn>
                              </p:par>
                              <p:par>
                                <p:cTn id="74" presetID="2" presetClass="entr" presetSubtype="4" fill="hold" grpId="1"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ppt_x"/>
                                          </p:val>
                                        </p:tav>
                                        <p:tav tm="100000">
                                          <p:val>
                                            <p:strVal val="#ppt_x"/>
                                          </p:val>
                                        </p:tav>
                                      </p:tavLst>
                                    </p:anim>
                                    <p:anim calcmode="lin" valueType="num">
                                      <p:cBhvr additive="base">
                                        <p:cTn id="77" dur="500" fill="hold"/>
                                        <p:tgtEl>
                                          <p:spTgt spid="33"/>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additive="base">
                                        <p:cTn id="80" dur="500" fill="hold"/>
                                        <p:tgtEl>
                                          <p:spTgt spid="39"/>
                                        </p:tgtEl>
                                        <p:attrNameLst>
                                          <p:attrName>ppt_x</p:attrName>
                                        </p:attrNameLst>
                                      </p:cBhvr>
                                      <p:tavLst>
                                        <p:tav tm="0">
                                          <p:val>
                                            <p:strVal val="#ppt_x"/>
                                          </p:val>
                                        </p:tav>
                                        <p:tav tm="100000">
                                          <p:val>
                                            <p:strVal val="#ppt_x"/>
                                          </p:val>
                                        </p:tav>
                                      </p:tavLst>
                                    </p:anim>
                                    <p:anim calcmode="lin" valueType="num">
                                      <p:cBhvr additive="base">
                                        <p:cTn id="81" dur="500" fill="hold"/>
                                        <p:tgtEl>
                                          <p:spTgt spid="39"/>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ppt_x"/>
                                          </p:val>
                                        </p:tav>
                                        <p:tav tm="100000">
                                          <p:val>
                                            <p:strVal val="#ppt_x"/>
                                          </p:val>
                                        </p:tav>
                                      </p:tavLst>
                                    </p:anim>
                                    <p:anim calcmode="lin" valueType="num">
                                      <p:cBhvr additive="base">
                                        <p:cTn id="8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animBg="1"/>
      <p:bldP spid="20" grpId="0"/>
      <p:bldP spid="13" grpId="0"/>
      <p:bldP spid="14" grpId="0"/>
      <p:bldP spid="24" grpId="0"/>
      <p:bldP spid="28" grpId="0" animBg="1"/>
      <p:bldP spid="30" grpId="0"/>
      <p:bldP spid="31" grpId="1" animBg="1"/>
      <p:bldP spid="32" grpId="1" animBg="1"/>
      <p:bldP spid="3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2">
            <a:extLst>
              <a:ext uri="{FF2B5EF4-FFF2-40B4-BE49-F238E27FC236}">
                <a16:creationId xmlns:a16="http://schemas.microsoft.com/office/drawing/2014/main" id="{8360E079-09F7-43ED-A2A0-0EFBC05ACC79}"/>
              </a:ext>
            </a:extLst>
          </p:cNvPr>
          <p:cNvSpPr txBox="1">
            <a:spLocks/>
          </p:cNvSpPr>
          <p:nvPr/>
        </p:nvSpPr>
        <p:spPr bwMode="auto">
          <a:xfrm>
            <a:off x="3511846" y="5603101"/>
            <a:ext cx="2269825"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700" u="sng" kern="0" dirty="0">
                <a:solidFill>
                  <a:srgbClr val="000000"/>
                </a:solidFill>
                <a:latin typeface="Times New Roman" panose="02020603050405020304" pitchFamily="18" charset="0"/>
                <a:cs typeface="Times New Roman" panose="02020603050405020304" pitchFamily="18" charset="0"/>
              </a:rPr>
              <a:t>		</a:t>
            </a:r>
            <a:endParaRPr lang="fr-FR" sz="2700" kern="0" dirty="0">
              <a:solidFill>
                <a:srgbClr val="00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51DC233-4884-4CAA-81BB-246BCE022C89}"/>
              </a:ext>
            </a:extLst>
          </p:cNvPr>
          <p:cNvSpPr/>
          <p:nvPr/>
        </p:nvSpPr>
        <p:spPr>
          <a:xfrm>
            <a:off x="850778" y="1392119"/>
            <a:ext cx="1631820" cy="3099235"/>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9D9C2E-3462-4423-BAFA-E712D77EC410}"/>
              </a:ext>
            </a:extLst>
          </p:cNvPr>
          <p:cNvSpPr/>
          <p:nvPr/>
        </p:nvSpPr>
        <p:spPr>
          <a:xfrm>
            <a:off x="994765" y="2261168"/>
            <a:ext cx="1343847" cy="2230185"/>
          </a:xfrm>
          <a:custGeom>
            <a:avLst/>
            <a:gdLst>
              <a:gd name="connsiteX0" fmla="*/ 8764 w 1343847"/>
              <a:gd name="connsiteY0" fmla="*/ 2921 h 1665201"/>
              <a:gd name="connsiteX1" fmla="*/ 75957 w 1343847"/>
              <a:gd name="connsiteY1" fmla="*/ 96406 h 1665201"/>
              <a:gd name="connsiteX2" fmla="*/ 1229912 w 1343847"/>
              <a:gd name="connsiteY2" fmla="*/ 96406 h 1665201"/>
              <a:gd name="connsiteX3" fmla="*/ 1343847 w 1343847"/>
              <a:gd name="connsiteY3" fmla="*/ 0 h 1665201"/>
              <a:gd name="connsiteX4" fmla="*/ 1343847 w 1343847"/>
              <a:gd name="connsiteY4" fmla="*/ 1665201 h 1665201"/>
              <a:gd name="connsiteX5" fmla="*/ 0 w 1343847"/>
              <a:gd name="connsiteY5" fmla="*/ 1665201 h 1665201"/>
              <a:gd name="connsiteX6" fmla="*/ 8764 w 1343847"/>
              <a:gd name="connsiteY6" fmla="*/ 2921 h 166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847" h="1665201">
                <a:moveTo>
                  <a:pt x="8764" y="2921"/>
                </a:moveTo>
                <a:lnTo>
                  <a:pt x="75957" y="96406"/>
                </a:lnTo>
                <a:lnTo>
                  <a:pt x="1229912" y="96406"/>
                </a:lnTo>
                <a:lnTo>
                  <a:pt x="1343847" y="0"/>
                </a:lnTo>
                <a:lnTo>
                  <a:pt x="1343847" y="1665201"/>
                </a:lnTo>
                <a:lnTo>
                  <a:pt x="0" y="1665201"/>
                </a:lnTo>
                <a:cubicBezTo>
                  <a:pt x="2921" y="1111108"/>
                  <a:pt x="5843" y="557014"/>
                  <a:pt x="8764" y="2921"/>
                </a:cubicBezTo>
                <a:close/>
              </a:path>
            </a:pathLst>
          </a:custGeom>
          <a:solidFill>
            <a:srgbClr val="FFFF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247D602-69D4-4605-81B6-4707FDD77BFA}"/>
              </a:ext>
            </a:extLst>
          </p:cNvPr>
          <p:cNvCxnSpPr>
            <a:cxnSpLocks/>
          </p:cNvCxnSpPr>
          <p:nvPr/>
        </p:nvCxnSpPr>
        <p:spPr>
          <a:xfrm flipH="1">
            <a:off x="992509" y="1717910"/>
            <a:ext cx="134835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12564E18-DCF3-4EB1-A62E-1EEE7BADA3F2}"/>
              </a:ext>
            </a:extLst>
          </p:cNvPr>
          <p:cNvSpPr/>
          <p:nvPr/>
        </p:nvSpPr>
        <p:spPr>
          <a:xfrm>
            <a:off x="1281808" y="1509302"/>
            <a:ext cx="769761" cy="41294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7" name="Content Placeholder 2">
            <a:extLst>
              <a:ext uri="{FF2B5EF4-FFF2-40B4-BE49-F238E27FC236}">
                <a16:creationId xmlns:a16="http://schemas.microsoft.com/office/drawing/2014/main" id="{AB8686DF-03B6-45C4-8249-78D3799A696F}"/>
              </a:ext>
            </a:extLst>
          </p:cNvPr>
          <p:cNvSpPr txBox="1">
            <a:spLocks/>
          </p:cNvSpPr>
          <p:nvPr/>
        </p:nvSpPr>
        <p:spPr bwMode="auto">
          <a:xfrm>
            <a:off x="6532029" y="5597237"/>
            <a:ext cx="2269825"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700" u="sng" kern="0" dirty="0">
                <a:solidFill>
                  <a:srgbClr val="000000"/>
                </a:solidFill>
                <a:latin typeface="Times New Roman" panose="02020603050405020304" pitchFamily="18" charset="0"/>
                <a:cs typeface="Times New Roman" panose="02020603050405020304" pitchFamily="18" charset="0"/>
              </a:rPr>
              <a:t>		</a:t>
            </a:r>
            <a:endParaRPr lang="fr-FR" sz="2700" kern="0" dirty="0">
              <a:solidFill>
                <a:srgbClr val="00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297024" y="188717"/>
            <a:ext cx="8549952" cy="990600"/>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Questions </a:t>
            </a:r>
            <a:r>
              <a:rPr lang="en-US" dirty="0" err="1">
                <a:solidFill>
                  <a:srgbClr val="003300"/>
                </a:solidFill>
                <a:latin typeface="Times New Roman" panose="02020603050405020304" pitchFamily="18" charset="0"/>
                <a:cs typeface="Times New Roman" panose="02020603050405020304" pitchFamily="18" charset="0"/>
              </a:rPr>
              <a:t>pratiques</a:t>
            </a:r>
            <a:r>
              <a:rPr lang="en-US" dirty="0">
                <a:solidFill>
                  <a:srgbClr val="003300"/>
                </a:solidFill>
                <a:latin typeface="Times New Roman" panose="02020603050405020304" pitchFamily="18" charset="0"/>
                <a:cs typeface="Times New Roman" panose="02020603050405020304" pitchFamily="18" charset="0"/>
              </a:rPr>
              <a:t> – </a:t>
            </a:r>
            <a:br>
              <a:rPr lang="en-US" dirty="0">
                <a:solidFill>
                  <a:srgbClr val="003300"/>
                </a:solidFill>
                <a:latin typeface="Times New Roman" panose="02020603050405020304" pitchFamily="18" charset="0"/>
                <a:cs typeface="Times New Roman" panose="02020603050405020304" pitchFamily="18" charset="0"/>
              </a:rPr>
            </a:br>
            <a:r>
              <a:rPr lang="en-US" dirty="0" err="1">
                <a:solidFill>
                  <a:srgbClr val="003300"/>
                </a:solidFill>
                <a:latin typeface="Times New Roman" panose="02020603050405020304" pitchFamily="18" charset="0"/>
                <a:cs typeface="Times New Roman" panose="02020603050405020304" pitchFamily="18" charset="0"/>
              </a:rPr>
              <a:t>Écrivez</a:t>
            </a:r>
            <a:r>
              <a:rPr lang="en-US" dirty="0">
                <a:solidFill>
                  <a:srgbClr val="003300"/>
                </a:solidFill>
                <a:latin typeface="Times New Roman" panose="02020603050405020304" pitchFamily="18" charset="0"/>
                <a:cs typeface="Times New Roman" panose="02020603050405020304" pitchFamily="18" charset="0"/>
              </a:rPr>
              <a:t> les </a:t>
            </a:r>
            <a:r>
              <a:rPr lang="en-US" dirty="0" err="1">
                <a:solidFill>
                  <a:srgbClr val="003300"/>
                </a:solidFill>
                <a:latin typeface="Times New Roman" panose="02020603050405020304" pitchFamily="18" charset="0"/>
                <a:cs typeface="Times New Roman" panose="02020603050405020304" pitchFamily="18" charset="0"/>
              </a:rPr>
              <a:t>mesures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indiquées</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13" name="Content Placeholder 2"/>
          <p:cNvSpPr txBox="1">
            <a:spLocks/>
          </p:cNvSpPr>
          <p:nvPr/>
        </p:nvSpPr>
        <p:spPr bwMode="auto">
          <a:xfrm>
            <a:off x="386167" y="5597237"/>
            <a:ext cx="256104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700" u="sng" kern="0" dirty="0">
                <a:solidFill>
                  <a:srgbClr val="000000"/>
                </a:solidFill>
                <a:latin typeface="Times New Roman" panose="02020603050405020304" pitchFamily="18" charset="0"/>
                <a:cs typeface="Times New Roman" panose="02020603050405020304" pitchFamily="18" charset="0"/>
              </a:rPr>
              <a:t>		</a:t>
            </a:r>
            <a:endParaRPr lang="fr-FR" sz="2700" kern="0" dirty="0">
              <a:solidFill>
                <a:srgbClr val="00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826802" y="5548300"/>
            <a:ext cx="1679773"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700" kern="0" dirty="0">
                <a:solidFill>
                  <a:srgbClr val="003300"/>
                </a:solidFill>
                <a:latin typeface="Times New Roman" panose="02020603050405020304" pitchFamily="18" charset="0"/>
                <a:cs typeface="Times New Roman" panose="02020603050405020304" pitchFamily="18" charset="0"/>
              </a:rPr>
              <a:t>87,2 </a:t>
            </a:r>
            <a:r>
              <a:rPr lang="fr-FR" sz="2700" kern="0" dirty="0" err="1">
                <a:solidFill>
                  <a:srgbClr val="003300"/>
                </a:solidFill>
                <a:latin typeface="Times New Roman" panose="02020603050405020304" pitchFamily="18" charset="0"/>
                <a:cs typeface="Times New Roman" panose="02020603050405020304" pitchFamily="18" charset="0"/>
              </a:rPr>
              <a:t>mL</a:t>
            </a:r>
            <a:r>
              <a:rPr lang="fr-FR" sz="2700" kern="0" dirty="0">
                <a:solidFill>
                  <a:srgbClr val="003300"/>
                </a:solidFill>
                <a:latin typeface="Times New Roman" panose="02020603050405020304" pitchFamily="18" charset="0"/>
                <a:cs typeface="Times New Roman" panose="02020603050405020304" pitchFamily="18" charset="0"/>
              </a:rPr>
              <a:t> </a:t>
            </a:r>
          </a:p>
        </p:txBody>
      </p:sp>
      <p:sp>
        <p:nvSpPr>
          <p:cNvPr id="17" name="Content Placeholder 2"/>
          <p:cNvSpPr txBox="1">
            <a:spLocks/>
          </p:cNvSpPr>
          <p:nvPr/>
        </p:nvSpPr>
        <p:spPr bwMode="auto">
          <a:xfrm>
            <a:off x="3953386" y="5585099"/>
            <a:ext cx="1386745"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700" kern="0" dirty="0">
                <a:solidFill>
                  <a:srgbClr val="003300"/>
                </a:solidFill>
                <a:latin typeface="Times New Roman" panose="02020603050405020304" pitchFamily="18" charset="0"/>
                <a:cs typeface="Times New Roman" panose="02020603050405020304" pitchFamily="18" charset="0"/>
              </a:rPr>
              <a:t>9,20 </a:t>
            </a:r>
            <a:r>
              <a:rPr lang="fr-FR" sz="2700" kern="0" dirty="0" err="1">
                <a:solidFill>
                  <a:srgbClr val="003300"/>
                </a:solidFill>
                <a:latin typeface="Times New Roman" panose="02020603050405020304" pitchFamily="18" charset="0"/>
                <a:cs typeface="Times New Roman" panose="02020603050405020304" pitchFamily="18" charset="0"/>
              </a:rPr>
              <a:t>mL</a:t>
            </a:r>
            <a:r>
              <a:rPr lang="fr-FR" sz="2700" kern="0" dirty="0">
                <a:solidFill>
                  <a:srgbClr val="0033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18" name="Content Placeholder 2"/>
              <p:cNvSpPr txBox="1">
                <a:spLocks/>
              </p:cNvSpPr>
              <p:nvPr/>
            </p:nvSpPr>
            <p:spPr bwMode="auto">
              <a:xfrm>
                <a:off x="-178469" y="4680903"/>
                <a:ext cx="3690315" cy="8640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14:m>
                  <m:oMathPara xmlns:m="http://schemas.openxmlformats.org/officeDocument/2006/math">
                    <m:oMathParaPr>
                      <m:jc m:val="centerGroup"/>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 </m:t>
                      </m:r>
                      <m:f>
                        <m:fPr>
                          <m:ctrlPr>
                            <a:rPr lang="en-US" sz="2700" b="0" i="1" kern="0" smtClean="0">
                              <a:solidFill>
                                <a:srgbClr val="000000"/>
                              </a:solidFill>
                              <a:latin typeface="Cambria Math" panose="02040503050406030204" pitchFamily="18" charset="0"/>
                              <a:cs typeface="Times New Roman" panose="02020603050405020304" pitchFamily="18" charset="0"/>
                            </a:rPr>
                          </m:ctrlPr>
                        </m:fPr>
                        <m:num>
                          <m:d>
                            <m:dPr>
                              <m:ctrlPr>
                                <a:rPr lang="en-US" sz="2700" b="0" i="1" kern="0" smtClean="0">
                                  <a:solidFill>
                                    <a:srgbClr val="000000"/>
                                  </a:solidFill>
                                  <a:latin typeface="Cambria Math" panose="02040503050406030204" pitchFamily="18" charset="0"/>
                                  <a:cs typeface="Times New Roman" panose="02020603050405020304" pitchFamily="18" charset="0"/>
                                </a:rPr>
                              </m:ctrlPr>
                            </m:dPr>
                            <m:e>
                              <m:r>
                                <a:rPr lang="en-US" sz="2700" b="0" i="1" kern="0" smtClean="0">
                                  <a:solidFill>
                                    <a:srgbClr val="000000"/>
                                  </a:solidFill>
                                  <a:latin typeface="Cambria Math" panose="02040503050406030204" pitchFamily="18" charset="0"/>
                                  <a:cs typeface="Times New Roman" panose="02020603050405020304" pitchFamily="18" charset="0"/>
                                </a:rPr>
                                <m:t>90</m:t>
                              </m:r>
                            </m:e>
                          </m:d>
                          <m:r>
                            <a:rPr lang="en-US" sz="2700" b="0" i="1" kern="0" smtClean="0">
                              <a:solidFill>
                                <a:srgbClr val="000000"/>
                              </a:solidFill>
                              <a:latin typeface="Cambria Math" panose="02040503050406030204" pitchFamily="18" charset="0"/>
                              <a:cs typeface="Times New Roman" panose="02020603050405020304" pitchFamily="18" charset="0"/>
                            </a:rPr>
                            <m:t>−(80)</m:t>
                          </m:r>
                        </m:num>
                        <m:den>
                          <m:r>
                            <a:rPr lang="en-US" sz="2700" b="0" i="1" kern="0" smtClean="0">
                              <a:solidFill>
                                <a:srgbClr val="000000"/>
                              </a:solidFill>
                              <a:latin typeface="Cambria Math" panose="02040503050406030204" pitchFamily="18" charset="0"/>
                              <a:cs typeface="Times New Roman" panose="02020603050405020304" pitchFamily="18" charset="0"/>
                            </a:rPr>
                            <m:t>10</m:t>
                          </m:r>
                        </m:den>
                      </m:f>
                      <m:r>
                        <a:rPr lang="en-US" sz="2700" b="0" i="1" kern="0" smtClean="0">
                          <a:solidFill>
                            <a:srgbClr val="000000"/>
                          </a:solidFill>
                          <a:latin typeface="Cambria Math" panose="02040503050406030204" pitchFamily="18" charset="0"/>
                          <a:cs typeface="Times New Roman" panose="02020603050405020304" pitchFamily="18" charset="0"/>
                        </a:rPr>
                        <m:t>=1 </m:t>
                      </m:r>
                      <m:r>
                        <a:rPr lang="en-US" sz="2700" b="0" i="1" kern="0" smtClean="0">
                          <a:solidFill>
                            <a:srgbClr val="000000"/>
                          </a:solidFill>
                          <a:latin typeface="Cambria Math" panose="02040503050406030204" pitchFamily="18" charset="0"/>
                          <a:cs typeface="Times New Roman" panose="02020603050405020304" pitchFamily="18" charset="0"/>
                        </a:rPr>
                        <m:t>𝑚𝐿</m:t>
                      </m:r>
                      <m:r>
                        <a:rPr lang="en-US" sz="2700" b="0" i="1" kern="0" smtClean="0">
                          <a:solidFill>
                            <a:srgbClr val="000000"/>
                          </a:solidFill>
                          <a:latin typeface="Cambria Math" panose="02040503050406030204" pitchFamily="18" charset="0"/>
                          <a:cs typeface="Times New Roman" panose="02020603050405020304" pitchFamily="18" charset="0"/>
                        </a:rPr>
                        <m:t>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8" name="Content Placeholder 2"/>
              <p:cNvSpPr txBox="1">
                <a:spLocks noRot="1" noChangeAspect="1" noMove="1" noResize="1" noEditPoints="1" noAdjustHandles="1" noChangeArrowheads="1" noChangeShapeType="1" noTextEdit="1"/>
              </p:cNvSpPr>
              <p:nvPr/>
            </p:nvSpPr>
            <p:spPr bwMode="auto">
              <a:xfrm>
                <a:off x="-178469" y="4680903"/>
                <a:ext cx="3690315" cy="864095"/>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p:cNvSpPr txBox="1">
                <a:spLocks/>
              </p:cNvSpPr>
              <p:nvPr/>
            </p:nvSpPr>
            <p:spPr bwMode="auto">
              <a:xfrm>
                <a:off x="2930788" y="4744870"/>
                <a:ext cx="3431941" cy="8640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14:m>
                  <m:oMathPara xmlns:m="http://schemas.openxmlformats.org/officeDocument/2006/math">
                    <m:oMathParaPr>
                      <m:jc m:val="centerGroup"/>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 </m:t>
                      </m:r>
                      <m:f>
                        <m:fPr>
                          <m:ctrlPr>
                            <a:rPr lang="en-US" sz="2700" b="0" i="1" kern="0" smtClean="0">
                              <a:solidFill>
                                <a:srgbClr val="000000"/>
                              </a:solidFill>
                              <a:latin typeface="Cambria Math" panose="02040503050406030204" pitchFamily="18" charset="0"/>
                              <a:cs typeface="Times New Roman" panose="02020603050405020304" pitchFamily="18" charset="0"/>
                            </a:rPr>
                          </m:ctrlPr>
                        </m:fPr>
                        <m:num>
                          <m:d>
                            <m:dPr>
                              <m:ctrlPr>
                                <a:rPr lang="en-US" sz="2700" b="0" i="1" kern="0" smtClean="0">
                                  <a:solidFill>
                                    <a:srgbClr val="000000"/>
                                  </a:solidFill>
                                  <a:latin typeface="Cambria Math" panose="02040503050406030204" pitchFamily="18" charset="0"/>
                                  <a:cs typeface="Times New Roman" panose="02020603050405020304" pitchFamily="18" charset="0"/>
                                </a:rPr>
                              </m:ctrlPr>
                            </m:dPr>
                            <m:e>
                              <m:r>
                                <a:rPr lang="en-US" sz="2700" b="0" i="1" kern="0" smtClean="0">
                                  <a:solidFill>
                                    <a:srgbClr val="000000"/>
                                  </a:solidFill>
                                  <a:latin typeface="Cambria Math" panose="02040503050406030204" pitchFamily="18" charset="0"/>
                                  <a:cs typeface="Times New Roman" panose="02020603050405020304" pitchFamily="18" charset="0"/>
                                </a:rPr>
                                <m:t>10</m:t>
                              </m:r>
                            </m:e>
                          </m:d>
                          <m:r>
                            <a:rPr lang="en-US" sz="2700" b="0" i="1" kern="0" smtClean="0">
                              <a:solidFill>
                                <a:srgbClr val="000000"/>
                              </a:solidFill>
                              <a:latin typeface="Cambria Math" panose="02040503050406030204" pitchFamily="18" charset="0"/>
                              <a:cs typeface="Times New Roman" panose="02020603050405020304" pitchFamily="18" charset="0"/>
                            </a:rPr>
                            <m:t>−(9)</m:t>
                          </m:r>
                        </m:num>
                        <m:den>
                          <m:r>
                            <a:rPr lang="en-US" sz="2700" b="0" i="1" kern="0" smtClean="0">
                              <a:solidFill>
                                <a:srgbClr val="000000"/>
                              </a:solidFill>
                              <a:latin typeface="Cambria Math" panose="02040503050406030204" pitchFamily="18" charset="0"/>
                              <a:cs typeface="Times New Roman" panose="02020603050405020304" pitchFamily="18" charset="0"/>
                            </a:rPr>
                            <m:t>10</m:t>
                          </m:r>
                        </m:den>
                      </m:f>
                      <m:r>
                        <a:rPr lang="en-US" sz="2700" b="0" i="1" kern="0" smtClean="0">
                          <a:solidFill>
                            <a:srgbClr val="000000"/>
                          </a:solidFill>
                          <a:latin typeface="Cambria Math" panose="02040503050406030204" pitchFamily="18" charset="0"/>
                          <a:cs typeface="Times New Roman" panose="02020603050405020304" pitchFamily="18" charset="0"/>
                        </a:rPr>
                        <m:t>=0,1 </m:t>
                      </m:r>
                      <m:r>
                        <a:rPr lang="en-US" sz="2700" b="0" i="1" kern="0" smtClean="0">
                          <a:solidFill>
                            <a:srgbClr val="000000"/>
                          </a:solidFill>
                          <a:latin typeface="Cambria Math" panose="02040503050406030204" pitchFamily="18" charset="0"/>
                          <a:cs typeface="Times New Roman" panose="02020603050405020304" pitchFamily="18" charset="0"/>
                        </a:rPr>
                        <m:t>𝑚𝐿</m:t>
                      </m:r>
                      <m:r>
                        <a:rPr lang="en-US" sz="2700" b="0" i="1" kern="0" smtClean="0">
                          <a:solidFill>
                            <a:srgbClr val="000000"/>
                          </a:solidFill>
                          <a:latin typeface="Cambria Math" panose="02040503050406030204" pitchFamily="18" charset="0"/>
                          <a:cs typeface="Times New Roman" panose="02020603050405020304" pitchFamily="18" charset="0"/>
                        </a:rPr>
                        <m:t>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9" name="Content Placeholder 2"/>
              <p:cNvSpPr txBox="1">
                <a:spLocks noRot="1" noChangeAspect="1" noMove="1" noResize="1" noEditPoints="1" noAdjustHandles="1" noChangeArrowheads="1" noChangeShapeType="1" noTextEdit="1"/>
              </p:cNvSpPr>
              <p:nvPr/>
            </p:nvSpPr>
            <p:spPr bwMode="auto">
              <a:xfrm>
                <a:off x="2930788" y="4744870"/>
                <a:ext cx="3431941" cy="86409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p:sp>
        <p:nvSpPr>
          <p:cNvPr id="20" name="Content Placeholder 2"/>
          <p:cNvSpPr txBox="1">
            <a:spLocks/>
          </p:cNvSpPr>
          <p:nvPr/>
        </p:nvSpPr>
        <p:spPr bwMode="auto">
          <a:xfrm>
            <a:off x="6969206" y="5548300"/>
            <a:ext cx="1395470"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700" kern="0" dirty="0">
                <a:solidFill>
                  <a:srgbClr val="003300"/>
                </a:solidFill>
                <a:latin typeface="Times New Roman" panose="02020603050405020304" pitchFamily="18" charset="0"/>
                <a:cs typeface="Times New Roman" panose="02020603050405020304" pitchFamily="18" charset="0"/>
              </a:rPr>
              <a:t>72,8 </a:t>
            </a:r>
            <a:r>
              <a:rPr lang="fr-FR" sz="2700" kern="0" dirty="0" err="1">
                <a:solidFill>
                  <a:srgbClr val="003300"/>
                </a:solidFill>
                <a:latin typeface="Times New Roman" panose="02020603050405020304" pitchFamily="18" charset="0"/>
                <a:cs typeface="Times New Roman" panose="02020603050405020304" pitchFamily="18" charset="0"/>
              </a:rPr>
              <a:t>mL</a:t>
            </a:r>
            <a:endParaRPr lang="fr-FR" sz="2700" kern="0" dirty="0">
              <a:solidFill>
                <a:srgbClr val="0033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6495851D-5206-4CAC-A2C5-4ABE927CC444}"/>
                  </a:ext>
                </a:extLst>
              </p:cNvPr>
              <p:cNvSpPr txBox="1">
                <a:spLocks/>
              </p:cNvSpPr>
              <p:nvPr/>
            </p:nvSpPr>
            <p:spPr bwMode="auto">
              <a:xfrm>
                <a:off x="6005145" y="4739006"/>
                <a:ext cx="3323593" cy="8640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14:m>
                  <m:oMathPara xmlns:m="http://schemas.openxmlformats.org/officeDocument/2006/math">
                    <m:oMathParaPr>
                      <m:jc m:val="centerGroup"/>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 </m:t>
                      </m:r>
                      <m:f>
                        <m:fPr>
                          <m:ctrlPr>
                            <a:rPr lang="en-US" sz="2700" b="0" i="1" kern="0" smtClean="0">
                              <a:solidFill>
                                <a:srgbClr val="000000"/>
                              </a:solidFill>
                              <a:latin typeface="Cambria Math" panose="02040503050406030204" pitchFamily="18" charset="0"/>
                              <a:cs typeface="Times New Roman" panose="02020603050405020304" pitchFamily="18" charset="0"/>
                            </a:rPr>
                          </m:ctrlPr>
                        </m:fPr>
                        <m:num>
                          <m:d>
                            <m:dPr>
                              <m:ctrlPr>
                                <a:rPr lang="en-US" sz="2700" b="0" i="1" kern="0" smtClean="0">
                                  <a:solidFill>
                                    <a:srgbClr val="000000"/>
                                  </a:solidFill>
                                  <a:latin typeface="Cambria Math" panose="02040503050406030204" pitchFamily="18" charset="0"/>
                                  <a:cs typeface="Times New Roman" panose="02020603050405020304" pitchFamily="18" charset="0"/>
                                </a:rPr>
                              </m:ctrlPr>
                            </m:dPr>
                            <m:e>
                              <m:r>
                                <a:rPr lang="en-US" sz="2700" b="0" i="1" kern="0" smtClean="0">
                                  <a:solidFill>
                                    <a:srgbClr val="000000"/>
                                  </a:solidFill>
                                  <a:latin typeface="Cambria Math" panose="02040503050406030204" pitchFamily="18" charset="0"/>
                                  <a:cs typeface="Times New Roman" panose="02020603050405020304" pitchFamily="18" charset="0"/>
                                </a:rPr>
                                <m:t>80</m:t>
                              </m:r>
                            </m:e>
                          </m:d>
                          <m:r>
                            <a:rPr lang="en-US" sz="2700" b="0" i="1" kern="0" smtClean="0">
                              <a:solidFill>
                                <a:srgbClr val="000000"/>
                              </a:solidFill>
                              <a:latin typeface="Cambria Math" panose="02040503050406030204" pitchFamily="18" charset="0"/>
                              <a:cs typeface="Times New Roman" panose="02020603050405020304" pitchFamily="18" charset="0"/>
                            </a:rPr>
                            <m:t>−(70)</m:t>
                          </m:r>
                        </m:num>
                        <m:den>
                          <m:r>
                            <a:rPr lang="en-US" sz="2700" b="0" i="1" kern="0" smtClean="0">
                              <a:solidFill>
                                <a:srgbClr val="000000"/>
                              </a:solidFill>
                              <a:latin typeface="Cambria Math" panose="02040503050406030204" pitchFamily="18" charset="0"/>
                              <a:cs typeface="Times New Roman" panose="02020603050405020304" pitchFamily="18" charset="0"/>
                            </a:rPr>
                            <m:t>5</m:t>
                          </m:r>
                        </m:den>
                      </m:f>
                      <m:r>
                        <a:rPr lang="en-US" sz="2700" b="0" i="1" kern="0" smtClean="0">
                          <a:solidFill>
                            <a:srgbClr val="000000"/>
                          </a:solidFill>
                          <a:latin typeface="Cambria Math" panose="02040503050406030204" pitchFamily="18" charset="0"/>
                          <a:cs typeface="Times New Roman" panose="02020603050405020304" pitchFamily="18" charset="0"/>
                        </a:rPr>
                        <m:t>=2 </m:t>
                      </m:r>
                      <m:r>
                        <a:rPr lang="en-US" sz="2700" b="0" i="1" kern="0" smtClean="0">
                          <a:solidFill>
                            <a:srgbClr val="000000"/>
                          </a:solidFill>
                          <a:latin typeface="Cambria Math" panose="02040503050406030204" pitchFamily="18" charset="0"/>
                          <a:cs typeface="Times New Roman" panose="02020603050405020304" pitchFamily="18" charset="0"/>
                        </a:rPr>
                        <m:t>𝑚𝐿</m:t>
                      </m:r>
                      <m:r>
                        <a:rPr lang="en-US" sz="2700" b="0" i="1" kern="0" smtClean="0">
                          <a:solidFill>
                            <a:srgbClr val="000000"/>
                          </a:solidFill>
                          <a:latin typeface="Cambria Math" panose="02040503050406030204" pitchFamily="18" charset="0"/>
                          <a:cs typeface="Times New Roman" panose="02020603050405020304" pitchFamily="18" charset="0"/>
                        </a:rPr>
                        <m:t>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1" name="Content Placeholder 2">
                <a:extLst>
                  <a:ext uri="{FF2B5EF4-FFF2-40B4-BE49-F238E27FC236}">
                    <a16:creationId xmlns:a16="http://schemas.microsoft.com/office/drawing/2014/main" id="{6495851D-5206-4CAC-A2C5-4ABE927CC444}"/>
                  </a:ext>
                </a:extLst>
              </p:cNvPr>
              <p:cNvSpPr txBox="1">
                <a:spLocks noRot="1" noChangeAspect="1" noMove="1" noResize="1" noEditPoints="1" noAdjustHandles="1" noChangeArrowheads="1" noChangeShapeType="1" noTextEdit="1"/>
              </p:cNvSpPr>
              <p:nvPr/>
            </p:nvSpPr>
            <p:spPr bwMode="auto">
              <a:xfrm>
                <a:off x="6005145" y="4739006"/>
                <a:ext cx="3323593" cy="86409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177819FD-7C22-4201-B682-516EF627FFDE}"/>
              </a:ext>
            </a:extLst>
          </p:cNvPr>
          <p:cNvCxnSpPr>
            <a:cxnSpLocks/>
          </p:cNvCxnSpPr>
          <p:nvPr/>
        </p:nvCxnSpPr>
        <p:spPr>
          <a:xfrm flipV="1">
            <a:off x="2339752" y="1392118"/>
            <a:ext cx="0" cy="309923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DAB684F-C950-4C9A-A739-5C2819C5EDF8}"/>
              </a:ext>
            </a:extLst>
          </p:cNvPr>
          <p:cNvCxnSpPr>
            <a:cxnSpLocks/>
          </p:cNvCxnSpPr>
          <p:nvPr/>
        </p:nvCxnSpPr>
        <p:spPr>
          <a:xfrm flipH="1">
            <a:off x="992509" y="4142490"/>
            <a:ext cx="134835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2284F91-63C2-4173-9137-5C0D3D1CA7E1}"/>
              </a:ext>
            </a:extLst>
          </p:cNvPr>
          <p:cNvCxnSpPr>
            <a:cxnSpLocks/>
          </p:cNvCxnSpPr>
          <p:nvPr/>
        </p:nvCxnSpPr>
        <p:spPr>
          <a:xfrm flipH="1">
            <a:off x="1270644" y="2202826"/>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89E4B58-69FE-45CE-AA9D-92A841BF50A0}"/>
              </a:ext>
            </a:extLst>
          </p:cNvPr>
          <p:cNvCxnSpPr>
            <a:cxnSpLocks/>
          </p:cNvCxnSpPr>
          <p:nvPr/>
        </p:nvCxnSpPr>
        <p:spPr>
          <a:xfrm flipH="1">
            <a:off x="1270644" y="2445284"/>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82DEB50-B929-45A2-A04A-40A82D74CD46}"/>
              </a:ext>
            </a:extLst>
          </p:cNvPr>
          <p:cNvCxnSpPr>
            <a:cxnSpLocks/>
          </p:cNvCxnSpPr>
          <p:nvPr/>
        </p:nvCxnSpPr>
        <p:spPr>
          <a:xfrm flipH="1">
            <a:off x="1270644" y="2687742"/>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DCAF846-9286-48FC-B3FA-67723415B49F}"/>
              </a:ext>
            </a:extLst>
          </p:cNvPr>
          <p:cNvCxnSpPr>
            <a:cxnSpLocks/>
          </p:cNvCxnSpPr>
          <p:nvPr/>
        </p:nvCxnSpPr>
        <p:spPr>
          <a:xfrm flipH="1">
            <a:off x="1166682" y="2930200"/>
            <a:ext cx="1000012"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655CCC1-4345-46D9-8C5F-FAB78D39795C}"/>
              </a:ext>
            </a:extLst>
          </p:cNvPr>
          <p:cNvCxnSpPr>
            <a:cxnSpLocks/>
          </p:cNvCxnSpPr>
          <p:nvPr/>
        </p:nvCxnSpPr>
        <p:spPr>
          <a:xfrm flipH="1">
            <a:off x="1270644" y="3172658"/>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5B80691-A77F-4D30-AB9C-20AC9A191549}"/>
              </a:ext>
            </a:extLst>
          </p:cNvPr>
          <p:cNvCxnSpPr>
            <a:cxnSpLocks/>
          </p:cNvCxnSpPr>
          <p:nvPr/>
        </p:nvCxnSpPr>
        <p:spPr>
          <a:xfrm flipH="1">
            <a:off x="1270644" y="1960368"/>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10810B1-FDDE-4750-9FDB-E28F7A84FFCF}"/>
              </a:ext>
            </a:extLst>
          </p:cNvPr>
          <p:cNvCxnSpPr>
            <a:cxnSpLocks/>
          </p:cNvCxnSpPr>
          <p:nvPr/>
        </p:nvCxnSpPr>
        <p:spPr>
          <a:xfrm flipH="1">
            <a:off x="1270644" y="3415116"/>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D1CB756-9E4D-481A-905F-375DB959FD82}"/>
              </a:ext>
            </a:extLst>
          </p:cNvPr>
          <p:cNvCxnSpPr>
            <a:cxnSpLocks/>
          </p:cNvCxnSpPr>
          <p:nvPr/>
        </p:nvCxnSpPr>
        <p:spPr>
          <a:xfrm flipH="1">
            <a:off x="1270644" y="3657574"/>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FADBF6C-1AE8-4EF6-AAB6-D19377919FCA}"/>
              </a:ext>
            </a:extLst>
          </p:cNvPr>
          <p:cNvCxnSpPr>
            <a:cxnSpLocks/>
          </p:cNvCxnSpPr>
          <p:nvPr/>
        </p:nvCxnSpPr>
        <p:spPr>
          <a:xfrm flipH="1">
            <a:off x="1270644" y="3900032"/>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4" name="Content Placeholder 2">
            <a:extLst>
              <a:ext uri="{FF2B5EF4-FFF2-40B4-BE49-F238E27FC236}">
                <a16:creationId xmlns:a16="http://schemas.microsoft.com/office/drawing/2014/main" id="{A9DD893C-0120-44D6-B2E7-54D78AB15613}"/>
              </a:ext>
            </a:extLst>
          </p:cNvPr>
          <p:cNvSpPr txBox="1">
            <a:spLocks/>
          </p:cNvSpPr>
          <p:nvPr/>
        </p:nvSpPr>
        <p:spPr bwMode="auto">
          <a:xfrm>
            <a:off x="1165557" y="1487485"/>
            <a:ext cx="1002262"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90 </a:t>
            </a:r>
            <a:r>
              <a:rPr lang="fr-FR" sz="2100" kern="0" dirty="0" err="1">
                <a:solidFill>
                  <a:srgbClr val="000000"/>
                </a:solidFill>
                <a:latin typeface="Times New Roman" panose="02020603050405020304" pitchFamily="18" charset="0"/>
                <a:cs typeface="Times New Roman" panose="02020603050405020304" pitchFamily="18" charset="0"/>
              </a:rPr>
              <a:t>mL</a:t>
            </a:r>
            <a:endParaRPr lang="fr-FR" sz="2100" kern="0" dirty="0">
              <a:solidFill>
                <a:srgbClr val="000000"/>
              </a:solidFill>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95CFD4D7-1BBD-4C7B-A5E1-C36D243A63C6}"/>
              </a:ext>
            </a:extLst>
          </p:cNvPr>
          <p:cNvSpPr/>
          <p:nvPr/>
        </p:nvSpPr>
        <p:spPr>
          <a:xfrm>
            <a:off x="1281808" y="3937520"/>
            <a:ext cx="769761" cy="41294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7" name="Content Placeholder 2">
            <a:extLst>
              <a:ext uri="{FF2B5EF4-FFF2-40B4-BE49-F238E27FC236}">
                <a16:creationId xmlns:a16="http://schemas.microsoft.com/office/drawing/2014/main" id="{3171A6F9-54CA-4307-984A-2697B68529CA}"/>
              </a:ext>
            </a:extLst>
          </p:cNvPr>
          <p:cNvSpPr txBox="1">
            <a:spLocks/>
          </p:cNvSpPr>
          <p:nvPr/>
        </p:nvSpPr>
        <p:spPr bwMode="auto">
          <a:xfrm>
            <a:off x="1165557" y="3936775"/>
            <a:ext cx="1002262"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80 </a:t>
            </a:r>
            <a:r>
              <a:rPr lang="fr-FR" sz="2100" kern="0" dirty="0" err="1">
                <a:solidFill>
                  <a:srgbClr val="000000"/>
                </a:solidFill>
                <a:latin typeface="Times New Roman" panose="02020603050405020304" pitchFamily="18" charset="0"/>
                <a:cs typeface="Times New Roman" panose="02020603050405020304" pitchFamily="18" charset="0"/>
              </a:rPr>
              <a:t>mL</a:t>
            </a:r>
            <a:endParaRPr lang="fr-FR" sz="2100" kern="0" dirty="0">
              <a:solidFill>
                <a:srgbClr val="000000"/>
              </a:solidFill>
              <a:latin typeface="Times New Roman" panose="02020603050405020304" pitchFamily="18" charset="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7203EBEE-3895-44C7-ABFB-3AD950EA6892}"/>
              </a:ext>
            </a:extLst>
          </p:cNvPr>
          <p:cNvCxnSpPr>
            <a:cxnSpLocks/>
          </p:cNvCxnSpPr>
          <p:nvPr/>
        </p:nvCxnSpPr>
        <p:spPr>
          <a:xfrm flipV="1">
            <a:off x="991394" y="1392118"/>
            <a:ext cx="0" cy="309923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82121A1-B694-4703-8364-3F5E660F69A0}"/>
              </a:ext>
            </a:extLst>
          </p:cNvPr>
          <p:cNvCxnSpPr>
            <a:cxnSpLocks/>
          </p:cNvCxnSpPr>
          <p:nvPr/>
        </p:nvCxnSpPr>
        <p:spPr>
          <a:xfrm flipH="1">
            <a:off x="1270644" y="4384947"/>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5997B6D2-FF25-4C09-BDA7-87ED9EA24438}"/>
              </a:ext>
            </a:extLst>
          </p:cNvPr>
          <p:cNvCxnSpPr>
            <a:cxnSpLocks/>
          </p:cNvCxnSpPr>
          <p:nvPr/>
        </p:nvCxnSpPr>
        <p:spPr>
          <a:xfrm flipH="1">
            <a:off x="1270644" y="1475452"/>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E4FC5207-45BB-4B5D-871A-6A43C6370671}"/>
              </a:ext>
            </a:extLst>
          </p:cNvPr>
          <p:cNvSpPr/>
          <p:nvPr/>
        </p:nvSpPr>
        <p:spPr>
          <a:xfrm>
            <a:off x="3830848" y="1392119"/>
            <a:ext cx="1631820" cy="3099235"/>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5BB2C1-CC14-419E-B587-D80187E9A2FA}"/>
              </a:ext>
            </a:extLst>
          </p:cNvPr>
          <p:cNvSpPr/>
          <p:nvPr/>
        </p:nvSpPr>
        <p:spPr>
          <a:xfrm>
            <a:off x="3974835" y="3609019"/>
            <a:ext cx="1343847" cy="882334"/>
          </a:xfrm>
          <a:custGeom>
            <a:avLst/>
            <a:gdLst>
              <a:gd name="connsiteX0" fmla="*/ 8764 w 1343847"/>
              <a:gd name="connsiteY0" fmla="*/ 2921 h 1665201"/>
              <a:gd name="connsiteX1" fmla="*/ 75957 w 1343847"/>
              <a:gd name="connsiteY1" fmla="*/ 96406 h 1665201"/>
              <a:gd name="connsiteX2" fmla="*/ 1229912 w 1343847"/>
              <a:gd name="connsiteY2" fmla="*/ 96406 h 1665201"/>
              <a:gd name="connsiteX3" fmla="*/ 1343847 w 1343847"/>
              <a:gd name="connsiteY3" fmla="*/ 0 h 1665201"/>
              <a:gd name="connsiteX4" fmla="*/ 1343847 w 1343847"/>
              <a:gd name="connsiteY4" fmla="*/ 1665201 h 1665201"/>
              <a:gd name="connsiteX5" fmla="*/ 0 w 1343847"/>
              <a:gd name="connsiteY5" fmla="*/ 1665201 h 1665201"/>
              <a:gd name="connsiteX6" fmla="*/ 8764 w 1343847"/>
              <a:gd name="connsiteY6" fmla="*/ 2921 h 166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847" h="1665201">
                <a:moveTo>
                  <a:pt x="8764" y="2921"/>
                </a:moveTo>
                <a:lnTo>
                  <a:pt x="75957" y="96406"/>
                </a:lnTo>
                <a:lnTo>
                  <a:pt x="1229912" y="96406"/>
                </a:lnTo>
                <a:lnTo>
                  <a:pt x="1343847" y="0"/>
                </a:lnTo>
                <a:lnTo>
                  <a:pt x="1343847" y="1665201"/>
                </a:lnTo>
                <a:lnTo>
                  <a:pt x="0" y="1665201"/>
                </a:lnTo>
                <a:cubicBezTo>
                  <a:pt x="2921" y="1111108"/>
                  <a:pt x="5843" y="557014"/>
                  <a:pt x="8764" y="2921"/>
                </a:cubicBezTo>
                <a:close/>
              </a:path>
            </a:pathLst>
          </a:custGeom>
          <a:solidFill>
            <a:srgbClr val="FFFF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5032988E-9A61-47F2-9BE2-BDA669FE7C43}"/>
              </a:ext>
            </a:extLst>
          </p:cNvPr>
          <p:cNvCxnSpPr>
            <a:cxnSpLocks/>
          </p:cNvCxnSpPr>
          <p:nvPr/>
        </p:nvCxnSpPr>
        <p:spPr>
          <a:xfrm flipH="1">
            <a:off x="3972579" y="1717910"/>
            <a:ext cx="134835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EF028C5D-9E3B-402C-BEE7-7963BFEE4F04}"/>
              </a:ext>
            </a:extLst>
          </p:cNvPr>
          <p:cNvSpPr/>
          <p:nvPr/>
        </p:nvSpPr>
        <p:spPr>
          <a:xfrm>
            <a:off x="4261878" y="1509302"/>
            <a:ext cx="769761" cy="41294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52" name="Straight Connector 51">
            <a:extLst>
              <a:ext uri="{FF2B5EF4-FFF2-40B4-BE49-F238E27FC236}">
                <a16:creationId xmlns:a16="http://schemas.microsoft.com/office/drawing/2014/main" id="{B9E1A675-9F59-4168-9D07-E80E8D6CBAE7}"/>
              </a:ext>
            </a:extLst>
          </p:cNvPr>
          <p:cNvCxnSpPr>
            <a:cxnSpLocks/>
          </p:cNvCxnSpPr>
          <p:nvPr/>
        </p:nvCxnSpPr>
        <p:spPr>
          <a:xfrm flipV="1">
            <a:off x="5318682" y="1392118"/>
            <a:ext cx="0" cy="309923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10814344-C0CF-439A-8E55-818656C6CA03}"/>
              </a:ext>
            </a:extLst>
          </p:cNvPr>
          <p:cNvCxnSpPr>
            <a:cxnSpLocks/>
          </p:cNvCxnSpPr>
          <p:nvPr/>
        </p:nvCxnSpPr>
        <p:spPr>
          <a:xfrm flipH="1">
            <a:off x="3972579" y="4142490"/>
            <a:ext cx="134835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8E42D0F8-AE2A-4B88-AF4A-F099F4EF4D61}"/>
              </a:ext>
            </a:extLst>
          </p:cNvPr>
          <p:cNvCxnSpPr>
            <a:cxnSpLocks/>
          </p:cNvCxnSpPr>
          <p:nvPr/>
        </p:nvCxnSpPr>
        <p:spPr>
          <a:xfrm flipH="1">
            <a:off x="4250714" y="2202826"/>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88C2907E-6C09-47B0-998E-81A05D444F5C}"/>
              </a:ext>
            </a:extLst>
          </p:cNvPr>
          <p:cNvCxnSpPr>
            <a:cxnSpLocks/>
          </p:cNvCxnSpPr>
          <p:nvPr/>
        </p:nvCxnSpPr>
        <p:spPr>
          <a:xfrm flipH="1">
            <a:off x="4250714" y="2445284"/>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2B6B0A52-A744-45D1-AE79-EF0CEE86B602}"/>
              </a:ext>
            </a:extLst>
          </p:cNvPr>
          <p:cNvCxnSpPr>
            <a:cxnSpLocks/>
          </p:cNvCxnSpPr>
          <p:nvPr/>
        </p:nvCxnSpPr>
        <p:spPr>
          <a:xfrm flipH="1">
            <a:off x="4250714" y="2687742"/>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82830458-B610-4967-B519-7A40A0EF8CD2}"/>
              </a:ext>
            </a:extLst>
          </p:cNvPr>
          <p:cNvCxnSpPr>
            <a:cxnSpLocks/>
          </p:cNvCxnSpPr>
          <p:nvPr/>
        </p:nvCxnSpPr>
        <p:spPr>
          <a:xfrm flipH="1">
            <a:off x="4146752" y="2930200"/>
            <a:ext cx="1000012"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E765DA45-765D-4741-B557-42CFBCB41831}"/>
              </a:ext>
            </a:extLst>
          </p:cNvPr>
          <p:cNvCxnSpPr>
            <a:cxnSpLocks/>
          </p:cNvCxnSpPr>
          <p:nvPr/>
        </p:nvCxnSpPr>
        <p:spPr>
          <a:xfrm flipH="1">
            <a:off x="4250714" y="3172658"/>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C78A729E-D86D-4E9F-83BF-3B1B372D90AF}"/>
              </a:ext>
            </a:extLst>
          </p:cNvPr>
          <p:cNvCxnSpPr>
            <a:cxnSpLocks/>
          </p:cNvCxnSpPr>
          <p:nvPr/>
        </p:nvCxnSpPr>
        <p:spPr>
          <a:xfrm flipH="1">
            <a:off x="4250714" y="1960368"/>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9E5A90D6-A497-48E4-92B8-3C62AC5653F9}"/>
              </a:ext>
            </a:extLst>
          </p:cNvPr>
          <p:cNvCxnSpPr>
            <a:cxnSpLocks/>
          </p:cNvCxnSpPr>
          <p:nvPr/>
        </p:nvCxnSpPr>
        <p:spPr>
          <a:xfrm flipH="1">
            <a:off x="4250714" y="3415116"/>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08FEF873-C853-4898-B8ED-873888F8B736}"/>
              </a:ext>
            </a:extLst>
          </p:cNvPr>
          <p:cNvCxnSpPr>
            <a:cxnSpLocks/>
          </p:cNvCxnSpPr>
          <p:nvPr/>
        </p:nvCxnSpPr>
        <p:spPr>
          <a:xfrm flipH="1">
            <a:off x="4250714" y="3657574"/>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3E53EA3E-1873-4049-985F-9065AE205167}"/>
              </a:ext>
            </a:extLst>
          </p:cNvPr>
          <p:cNvCxnSpPr>
            <a:cxnSpLocks/>
          </p:cNvCxnSpPr>
          <p:nvPr/>
        </p:nvCxnSpPr>
        <p:spPr>
          <a:xfrm flipH="1">
            <a:off x="4250714" y="3900032"/>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3" name="Content Placeholder 2">
            <a:extLst>
              <a:ext uri="{FF2B5EF4-FFF2-40B4-BE49-F238E27FC236}">
                <a16:creationId xmlns:a16="http://schemas.microsoft.com/office/drawing/2014/main" id="{4DB17987-6BF2-4672-8D72-796F8CF4553A}"/>
              </a:ext>
            </a:extLst>
          </p:cNvPr>
          <p:cNvSpPr txBox="1">
            <a:spLocks/>
          </p:cNvSpPr>
          <p:nvPr/>
        </p:nvSpPr>
        <p:spPr bwMode="auto">
          <a:xfrm>
            <a:off x="4145627" y="1487485"/>
            <a:ext cx="1002262"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10 </a:t>
            </a:r>
            <a:r>
              <a:rPr lang="fr-FR" sz="2100" kern="0" dirty="0" err="1">
                <a:solidFill>
                  <a:srgbClr val="000000"/>
                </a:solidFill>
                <a:latin typeface="Times New Roman" panose="02020603050405020304" pitchFamily="18" charset="0"/>
                <a:cs typeface="Times New Roman" panose="02020603050405020304" pitchFamily="18" charset="0"/>
              </a:rPr>
              <a:t>mL</a:t>
            </a:r>
            <a:endParaRPr lang="fr-FR" sz="2100" kern="0" dirty="0">
              <a:solidFill>
                <a:srgbClr val="000000"/>
              </a:solidFill>
              <a:latin typeface="Times New Roman" panose="02020603050405020304" pitchFamily="18" charset="0"/>
              <a:cs typeface="Times New Roman" panose="02020603050405020304" pitchFamily="18" charset="0"/>
            </a:endParaRPr>
          </a:p>
        </p:txBody>
      </p:sp>
      <p:sp>
        <p:nvSpPr>
          <p:cNvPr id="64" name="Rectangle 63">
            <a:extLst>
              <a:ext uri="{FF2B5EF4-FFF2-40B4-BE49-F238E27FC236}">
                <a16:creationId xmlns:a16="http://schemas.microsoft.com/office/drawing/2014/main" id="{FC28AA5E-9AE5-4C97-A289-59A35A3913D9}"/>
              </a:ext>
            </a:extLst>
          </p:cNvPr>
          <p:cNvSpPr/>
          <p:nvPr/>
        </p:nvSpPr>
        <p:spPr>
          <a:xfrm>
            <a:off x="4261878" y="3937520"/>
            <a:ext cx="769761" cy="41294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5" name="Content Placeholder 2">
            <a:extLst>
              <a:ext uri="{FF2B5EF4-FFF2-40B4-BE49-F238E27FC236}">
                <a16:creationId xmlns:a16="http://schemas.microsoft.com/office/drawing/2014/main" id="{535DA937-1E8D-4A3C-BCAA-83812F672EFD}"/>
              </a:ext>
            </a:extLst>
          </p:cNvPr>
          <p:cNvSpPr txBox="1">
            <a:spLocks/>
          </p:cNvSpPr>
          <p:nvPr/>
        </p:nvSpPr>
        <p:spPr bwMode="auto">
          <a:xfrm>
            <a:off x="4145627" y="3936775"/>
            <a:ext cx="1002262"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9 </a:t>
            </a:r>
            <a:r>
              <a:rPr lang="fr-FR" sz="2100" kern="0" dirty="0" err="1">
                <a:solidFill>
                  <a:srgbClr val="000000"/>
                </a:solidFill>
                <a:latin typeface="Times New Roman" panose="02020603050405020304" pitchFamily="18" charset="0"/>
                <a:cs typeface="Times New Roman" panose="02020603050405020304" pitchFamily="18" charset="0"/>
              </a:rPr>
              <a:t>mL</a:t>
            </a:r>
            <a:endParaRPr lang="fr-FR" sz="2100" kern="0" dirty="0">
              <a:solidFill>
                <a:srgbClr val="000000"/>
              </a:solidFill>
              <a:latin typeface="Times New Roman" panose="02020603050405020304" pitchFamily="18"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ED783307-2C52-4840-A131-3DBBE67FEE0E}"/>
              </a:ext>
            </a:extLst>
          </p:cNvPr>
          <p:cNvCxnSpPr>
            <a:cxnSpLocks/>
          </p:cNvCxnSpPr>
          <p:nvPr/>
        </p:nvCxnSpPr>
        <p:spPr>
          <a:xfrm flipV="1">
            <a:off x="3970324" y="1392118"/>
            <a:ext cx="0" cy="309923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2BEE1ADA-87F5-4D7C-885F-DF418DBEE736}"/>
              </a:ext>
            </a:extLst>
          </p:cNvPr>
          <p:cNvCxnSpPr>
            <a:cxnSpLocks/>
          </p:cNvCxnSpPr>
          <p:nvPr/>
        </p:nvCxnSpPr>
        <p:spPr>
          <a:xfrm flipH="1">
            <a:off x="4250714" y="4384947"/>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0C8BD4AB-141A-485A-89C1-A43B9207C275}"/>
              </a:ext>
            </a:extLst>
          </p:cNvPr>
          <p:cNvCxnSpPr>
            <a:cxnSpLocks/>
          </p:cNvCxnSpPr>
          <p:nvPr/>
        </p:nvCxnSpPr>
        <p:spPr>
          <a:xfrm flipH="1">
            <a:off x="4250714" y="1475452"/>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9" name="Rectangle 68">
            <a:extLst>
              <a:ext uri="{FF2B5EF4-FFF2-40B4-BE49-F238E27FC236}">
                <a16:creationId xmlns:a16="http://schemas.microsoft.com/office/drawing/2014/main" id="{7F73E451-51BA-4374-B172-3B487CA4759E}"/>
              </a:ext>
            </a:extLst>
          </p:cNvPr>
          <p:cNvSpPr/>
          <p:nvPr/>
        </p:nvSpPr>
        <p:spPr>
          <a:xfrm>
            <a:off x="6851031" y="1392118"/>
            <a:ext cx="1631820" cy="3099235"/>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FA188B1-0322-4240-B955-8D598711720A}"/>
              </a:ext>
            </a:extLst>
          </p:cNvPr>
          <p:cNvSpPr/>
          <p:nvPr/>
        </p:nvSpPr>
        <p:spPr>
          <a:xfrm>
            <a:off x="6995018" y="3415116"/>
            <a:ext cx="1343847" cy="1076236"/>
          </a:xfrm>
          <a:custGeom>
            <a:avLst/>
            <a:gdLst>
              <a:gd name="connsiteX0" fmla="*/ 8764 w 1343847"/>
              <a:gd name="connsiteY0" fmla="*/ 2921 h 1665201"/>
              <a:gd name="connsiteX1" fmla="*/ 75957 w 1343847"/>
              <a:gd name="connsiteY1" fmla="*/ 96406 h 1665201"/>
              <a:gd name="connsiteX2" fmla="*/ 1229912 w 1343847"/>
              <a:gd name="connsiteY2" fmla="*/ 96406 h 1665201"/>
              <a:gd name="connsiteX3" fmla="*/ 1343847 w 1343847"/>
              <a:gd name="connsiteY3" fmla="*/ 0 h 1665201"/>
              <a:gd name="connsiteX4" fmla="*/ 1343847 w 1343847"/>
              <a:gd name="connsiteY4" fmla="*/ 1665201 h 1665201"/>
              <a:gd name="connsiteX5" fmla="*/ 0 w 1343847"/>
              <a:gd name="connsiteY5" fmla="*/ 1665201 h 1665201"/>
              <a:gd name="connsiteX6" fmla="*/ 8764 w 1343847"/>
              <a:gd name="connsiteY6" fmla="*/ 2921 h 166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847" h="1665201">
                <a:moveTo>
                  <a:pt x="8764" y="2921"/>
                </a:moveTo>
                <a:lnTo>
                  <a:pt x="75957" y="96406"/>
                </a:lnTo>
                <a:lnTo>
                  <a:pt x="1229912" y="96406"/>
                </a:lnTo>
                <a:lnTo>
                  <a:pt x="1343847" y="0"/>
                </a:lnTo>
                <a:lnTo>
                  <a:pt x="1343847" y="1665201"/>
                </a:lnTo>
                <a:lnTo>
                  <a:pt x="0" y="1665201"/>
                </a:lnTo>
                <a:cubicBezTo>
                  <a:pt x="2921" y="1111108"/>
                  <a:pt x="5843" y="557014"/>
                  <a:pt x="8764" y="2921"/>
                </a:cubicBezTo>
                <a:close/>
              </a:path>
            </a:pathLst>
          </a:custGeom>
          <a:solidFill>
            <a:srgbClr val="FFFF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D0022047-C711-4269-91C6-E80763A9DF98}"/>
              </a:ext>
            </a:extLst>
          </p:cNvPr>
          <p:cNvCxnSpPr>
            <a:cxnSpLocks/>
          </p:cNvCxnSpPr>
          <p:nvPr/>
        </p:nvCxnSpPr>
        <p:spPr>
          <a:xfrm flipH="1">
            <a:off x="6992762" y="1717909"/>
            <a:ext cx="134835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9EFDD0D5-CC42-4A3B-BD95-CAA51EACD69C}"/>
              </a:ext>
            </a:extLst>
          </p:cNvPr>
          <p:cNvSpPr/>
          <p:nvPr/>
        </p:nvSpPr>
        <p:spPr>
          <a:xfrm>
            <a:off x="7282061" y="1509301"/>
            <a:ext cx="769761" cy="41294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73" name="Straight Connector 72">
            <a:extLst>
              <a:ext uri="{FF2B5EF4-FFF2-40B4-BE49-F238E27FC236}">
                <a16:creationId xmlns:a16="http://schemas.microsoft.com/office/drawing/2014/main" id="{5A6BB497-F646-44EC-89CE-3AB8F3CE387D}"/>
              </a:ext>
            </a:extLst>
          </p:cNvPr>
          <p:cNvCxnSpPr>
            <a:cxnSpLocks/>
          </p:cNvCxnSpPr>
          <p:nvPr/>
        </p:nvCxnSpPr>
        <p:spPr>
          <a:xfrm flipV="1">
            <a:off x="8338660" y="1412776"/>
            <a:ext cx="0" cy="309923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A9C936D6-007B-49FB-8834-10C3D5177078}"/>
              </a:ext>
            </a:extLst>
          </p:cNvPr>
          <p:cNvCxnSpPr>
            <a:cxnSpLocks/>
          </p:cNvCxnSpPr>
          <p:nvPr/>
        </p:nvCxnSpPr>
        <p:spPr>
          <a:xfrm flipH="1">
            <a:off x="6992762" y="4142489"/>
            <a:ext cx="134835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45F4C0A4-5498-4B23-8659-9BDA97D1D958}"/>
              </a:ext>
            </a:extLst>
          </p:cNvPr>
          <p:cNvCxnSpPr>
            <a:cxnSpLocks/>
          </p:cNvCxnSpPr>
          <p:nvPr/>
        </p:nvCxnSpPr>
        <p:spPr>
          <a:xfrm flipH="1">
            <a:off x="7270897" y="2202825"/>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76B9940-3AEB-4CE8-B4D4-553CE7648D39}"/>
              </a:ext>
            </a:extLst>
          </p:cNvPr>
          <p:cNvCxnSpPr>
            <a:cxnSpLocks/>
          </p:cNvCxnSpPr>
          <p:nvPr/>
        </p:nvCxnSpPr>
        <p:spPr>
          <a:xfrm flipH="1">
            <a:off x="7270897" y="2687741"/>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8D25EA7F-59E8-4744-893B-A235C8201824}"/>
              </a:ext>
            </a:extLst>
          </p:cNvPr>
          <p:cNvCxnSpPr>
            <a:cxnSpLocks/>
          </p:cNvCxnSpPr>
          <p:nvPr/>
        </p:nvCxnSpPr>
        <p:spPr>
          <a:xfrm flipH="1">
            <a:off x="7270897" y="3172657"/>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D03C9C7-C9B9-479F-9FBF-5F4D6384F6A7}"/>
              </a:ext>
            </a:extLst>
          </p:cNvPr>
          <p:cNvCxnSpPr>
            <a:cxnSpLocks/>
          </p:cNvCxnSpPr>
          <p:nvPr/>
        </p:nvCxnSpPr>
        <p:spPr>
          <a:xfrm flipH="1">
            <a:off x="7270897" y="3657573"/>
            <a:ext cx="7920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4" name="Content Placeholder 2">
            <a:extLst>
              <a:ext uri="{FF2B5EF4-FFF2-40B4-BE49-F238E27FC236}">
                <a16:creationId xmlns:a16="http://schemas.microsoft.com/office/drawing/2014/main" id="{15049816-7DBD-4588-BB19-FB07C23B45A2}"/>
              </a:ext>
            </a:extLst>
          </p:cNvPr>
          <p:cNvSpPr txBox="1">
            <a:spLocks/>
          </p:cNvSpPr>
          <p:nvPr/>
        </p:nvSpPr>
        <p:spPr bwMode="auto">
          <a:xfrm>
            <a:off x="7109642" y="1487484"/>
            <a:ext cx="1114599"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80 </a:t>
            </a:r>
            <a:r>
              <a:rPr lang="fr-FR" sz="2100" kern="0" dirty="0" err="1">
                <a:solidFill>
                  <a:srgbClr val="000000"/>
                </a:solidFill>
                <a:latin typeface="Times New Roman" panose="02020603050405020304" pitchFamily="18" charset="0"/>
                <a:cs typeface="Times New Roman" panose="02020603050405020304" pitchFamily="18" charset="0"/>
              </a:rPr>
              <a:t>mL</a:t>
            </a:r>
            <a:endParaRPr lang="fr-FR" sz="2100" kern="0" dirty="0">
              <a:solidFill>
                <a:srgbClr val="000000"/>
              </a:solidFill>
              <a:latin typeface="Times New Roman" panose="02020603050405020304" pitchFamily="18" charset="0"/>
              <a:cs typeface="Times New Roman" panose="02020603050405020304" pitchFamily="18" charset="0"/>
            </a:endParaRPr>
          </a:p>
        </p:txBody>
      </p:sp>
      <p:sp>
        <p:nvSpPr>
          <p:cNvPr id="85" name="Rectangle 84">
            <a:extLst>
              <a:ext uri="{FF2B5EF4-FFF2-40B4-BE49-F238E27FC236}">
                <a16:creationId xmlns:a16="http://schemas.microsoft.com/office/drawing/2014/main" id="{F4BF97A5-D53C-404A-B495-FA26BB4F6586}"/>
              </a:ext>
            </a:extLst>
          </p:cNvPr>
          <p:cNvSpPr/>
          <p:nvPr/>
        </p:nvSpPr>
        <p:spPr>
          <a:xfrm>
            <a:off x="7282061" y="3937519"/>
            <a:ext cx="769761" cy="41294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6" name="Content Placeholder 2">
            <a:extLst>
              <a:ext uri="{FF2B5EF4-FFF2-40B4-BE49-F238E27FC236}">
                <a16:creationId xmlns:a16="http://schemas.microsoft.com/office/drawing/2014/main" id="{DBADEFA7-9D50-4293-AAFA-3C6232BD75BC}"/>
              </a:ext>
            </a:extLst>
          </p:cNvPr>
          <p:cNvSpPr txBox="1">
            <a:spLocks/>
          </p:cNvSpPr>
          <p:nvPr/>
        </p:nvSpPr>
        <p:spPr bwMode="auto">
          <a:xfrm>
            <a:off x="7165810" y="3936774"/>
            <a:ext cx="1002262"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70 </a:t>
            </a:r>
            <a:r>
              <a:rPr lang="fr-FR" sz="2100" kern="0" dirty="0" err="1">
                <a:solidFill>
                  <a:srgbClr val="000000"/>
                </a:solidFill>
                <a:latin typeface="Times New Roman" panose="02020603050405020304" pitchFamily="18" charset="0"/>
                <a:cs typeface="Times New Roman" panose="02020603050405020304" pitchFamily="18" charset="0"/>
              </a:rPr>
              <a:t>mL</a:t>
            </a:r>
            <a:endParaRPr lang="fr-FR" sz="2100" kern="0" dirty="0">
              <a:solidFill>
                <a:srgbClr val="000000"/>
              </a:solidFill>
              <a:latin typeface="Times New Roman" panose="02020603050405020304" pitchFamily="18" charset="0"/>
              <a:cs typeface="Times New Roman" panose="02020603050405020304" pitchFamily="18" charset="0"/>
            </a:endParaRPr>
          </a:p>
        </p:txBody>
      </p:sp>
      <p:cxnSp>
        <p:nvCxnSpPr>
          <p:cNvPr id="87" name="Straight Connector 86">
            <a:extLst>
              <a:ext uri="{FF2B5EF4-FFF2-40B4-BE49-F238E27FC236}">
                <a16:creationId xmlns:a16="http://schemas.microsoft.com/office/drawing/2014/main" id="{18576A80-45C4-4022-A551-132EA419BC4C}"/>
              </a:ext>
            </a:extLst>
          </p:cNvPr>
          <p:cNvCxnSpPr>
            <a:cxnSpLocks/>
          </p:cNvCxnSpPr>
          <p:nvPr/>
        </p:nvCxnSpPr>
        <p:spPr>
          <a:xfrm flipV="1">
            <a:off x="6990302" y="1412776"/>
            <a:ext cx="0" cy="309923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305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22" y="918154"/>
            <a:ext cx="7812360" cy="525424"/>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403648" y="260648"/>
            <a:ext cx="7162800" cy="689304"/>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Récapitulons</a:t>
            </a:r>
            <a:r>
              <a:rPr lang="en-US" dirty="0">
                <a:solidFill>
                  <a:srgbClr val="003300"/>
                </a:solidFill>
                <a:latin typeface="Times New Roman" panose="02020603050405020304" pitchFamily="18" charset="0"/>
                <a:cs typeface="Times New Roman" panose="02020603050405020304" pitchFamily="18" charset="0"/>
              </a:rPr>
              <a:t>!</a:t>
            </a:r>
          </a:p>
        </p:txBody>
      </p:sp>
      <p:sp>
        <p:nvSpPr>
          <p:cNvPr id="6" name="Content Placeholder 2"/>
          <p:cNvSpPr txBox="1">
            <a:spLocks/>
          </p:cNvSpPr>
          <p:nvPr/>
        </p:nvSpPr>
        <p:spPr bwMode="auto">
          <a:xfrm>
            <a:off x="-51044" y="949952"/>
            <a:ext cx="7983905" cy="52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CA" sz="2700" kern="0" dirty="0">
                <a:solidFill>
                  <a:srgbClr val="000000"/>
                </a:solidFill>
                <a:latin typeface="Times New Roman" panose="02020603050405020304" pitchFamily="18" charset="0"/>
                <a:cs typeface="Times New Roman" panose="02020603050405020304" pitchFamily="18" charset="0"/>
              </a:rPr>
              <a:t>Les </a:t>
            </a:r>
            <a:r>
              <a:rPr lang="en-CA" sz="2700" kern="0" dirty="0" err="1">
                <a:solidFill>
                  <a:srgbClr val="000000"/>
                </a:solidFill>
                <a:latin typeface="Times New Roman" panose="02020603050405020304" pitchFamily="18" charset="0"/>
                <a:cs typeface="Times New Roman" panose="02020603050405020304" pitchFamily="18" charset="0"/>
              </a:rPr>
              <a:t>mesures</a:t>
            </a:r>
            <a:r>
              <a:rPr lang="en-CA" sz="2700" kern="0" dirty="0">
                <a:solidFill>
                  <a:srgbClr val="000000"/>
                </a:solidFill>
                <a:latin typeface="Times New Roman" panose="02020603050405020304" pitchFamily="18" charset="0"/>
                <a:cs typeface="Times New Roman" panose="02020603050405020304" pitchFamily="18" charset="0"/>
              </a:rPr>
              <a:t> et les </a:t>
            </a:r>
            <a:r>
              <a:rPr lang="en-CA" sz="2700" kern="0" dirty="0" err="1">
                <a:solidFill>
                  <a:srgbClr val="000000"/>
                </a:solidFill>
                <a:latin typeface="Times New Roman" panose="02020603050405020304" pitchFamily="18" charset="0"/>
                <a:cs typeface="Times New Roman" panose="02020603050405020304" pitchFamily="18" charset="0"/>
              </a:rPr>
              <a:t>chiffres</a:t>
            </a:r>
            <a:r>
              <a:rPr lang="en-CA" sz="2700" kern="0" dirty="0">
                <a:solidFill>
                  <a:srgbClr val="000000"/>
                </a:solidFill>
                <a:latin typeface="Times New Roman" panose="02020603050405020304" pitchFamily="18" charset="0"/>
                <a:cs typeface="Times New Roman" panose="02020603050405020304" pitchFamily="18" charset="0"/>
              </a:rPr>
              <a:t> </a:t>
            </a:r>
            <a:r>
              <a:rPr lang="en-CA" sz="2700" kern="0" dirty="0" err="1">
                <a:solidFill>
                  <a:srgbClr val="000000"/>
                </a:solidFill>
                <a:latin typeface="Times New Roman" panose="02020603050405020304" pitchFamily="18" charset="0"/>
                <a:cs typeface="Times New Roman" panose="02020603050405020304" pitchFamily="18" charset="0"/>
              </a:rPr>
              <a:t>significatifs</a:t>
            </a:r>
            <a:r>
              <a:rPr lang="en-CA" sz="2700" kern="0" dirty="0">
                <a:solidFill>
                  <a:srgbClr val="000000"/>
                </a:solidFill>
                <a:latin typeface="Times New Roman" panose="02020603050405020304" pitchFamily="18" charset="0"/>
                <a:cs typeface="Times New Roman" panose="02020603050405020304" pitchFamily="18" charset="0"/>
              </a:rPr>
              <a:t> </a:t>
            </a:r>
            <a:r>
              <a:rPr lang="en-CA" sz="2700" kern="0" dirty="0" err="1">
                <a:solidFill>
                  <a:srgbClr val="000000"/>
                </a:solidFill>
                <a:latin typeface="Times New Roman" panose="02020603050405020304" pitchFamily="18" charset="0"/>
                <a:cs typeface="Times New Roman" panose="02020603050405020304" pitchFamily="18" charset="0"/>
              </a:rPr>
              <a:t>sont</a:t>
            </a:r>
            <a:r>
              <a:rPr lang="en-CA" sz="2700" kern="0" dirty="0">
                <a:solidFill>
                  <a:srgbClr val="000000"/>
                </a:solidFill>
                <a:latin typeface="Times New Roman" panose="02020603050405020304" pitchFamily="18" charset="0"/>
                <a:cs typeface="Times New Roman" panose="02020603050405020304" pitchFamily="18" charset="0"/>
              </a:rPr>
              <a:t> </a:t>
            </a:r>
            <a:r>
              <a:rPr lang="en-CA" sz="2700" kern="0" dirty="0" err="1">
                <a:solidFill>
                  <a:srgbClr val="000000"/>
                </a:solidFill>
                <a:latin typeface="Times New Roman" panose="02020603050405020304" pitchFamily="18" charset="0"/>
                <a:cs typeface="Times New Roman" panose="02020603050405020304" pitchFamily="18" charset="0"/>
              </a:rPr>
              <a:t>importants</a:t>
            </a:r>
            <a:r>
              <a:rPr lang="en-CA" sz="2700" kern="0" dirty="0">
                <a:solidFill>
                  <a:srgbClr val="000000"/>
                </a:solidFill>
                <a:latin typeface="Times New Roman" panose="02020603050405020304" pitchFamily="18" charset="0"/>
                <a:cs typeface="Times New Roman" panose="02020603050405020304" pitchFamily="18" charset="0"/>
              </a:rPr>
              <a:t>!</a:t>
            </a:r>
          </a:p>
        </p:txBody>
      </p:sp>
      <p:sp>
        <p:nvSpPr>
          <p:cNvPr id="7" name="Content Placeholder 2"/>
          <p:cNvSpPr txBox="1">
            <a:spLocks/>
          </p:cNvSpPr>
          <p:nvPr/>
        </p:nvSpPr>
        <p:spPr bwMode="auto">
          <a:xfrm>
            <a:off x="-51044" y="5301208"/>
            <a:ext cx="8748464" cy="12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xmlns:mc="http://schemas.openxmlformats.org/markup-compatibility/2006"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Lorsqu’on lit une échelle, le dernier chiffre de la valeur mesurée devrait être 1/10 de la plus petite graduation sur l’échelle.</a:t>
            </a:r>
            <a:r>
              <a:rPr lang="en-CA" sz="2700" kern="0" dirty="0">
                <a:solidFill>
                  <a:srgbClr val="000000"/>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51044" y="3931399"/>
            <a:ext cx="8963000" cy="1338828"/>
          </a:xfrm>
          <a:prstGeom prst="rect">
            <a:avLst/>
          </a:prstGeom>
          <a:noFill/>
        </p:spPr>
        <p:txBody>
          <a:bodyPr wrap="square" rtlCol="0">
            <a:spAutoFit/>
          </a:bodyPr>
          <a:lstStyle/>
          <a:p>
            <a:pPr lvl="0"/>
            <a:r>
              <a:rPr lang="fr-FR" sz="2700" kern="0" dirty="0">
                <a:solidFill>
                  <a:srgbClr val="000000"/>
                </a:solidFill>
                <a:latin typeface="Times New Roman" panose="02020603050405020304" pitchFamily="18" charset="0"/>
                <a:cs typeface="Times New Roman" panose="02020603050405020304" pitchFamily="18" charset="0"/>
              </a:rPr>
              <a:t>La valeur de chacune de ces graduations non-étiquetée est égale a la différence entre les graduations étiquetées divise par le numéro de divisions entre ces valeurs étiquetées.  </a:t>
            </a:r>
          </a:p>
        </p:txBody>
      </p:sp>
      <p:sp>
        <p:nvSpPr>
          <p:cNvPr id="15" name="Content Placeholder 2"/>
          <p:cNvSpPr txBox="1">
            <a:spLocks/>
          </p:cNvSpPr>
          <p:nvPr/>
        </p:nvSpPr>
        <p:spPr bwMode="auto">
          <a:xfrm>
            <a:off x="-51044" y="2545446"/>
            <a:ext cx="8765740" cy="135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La précision d’une valeur est à quel point la valeur peut être reproduite lors de mesurer plusieurs fois - souvent la plus haute la précision, le plus il y a de chiffres significatifs.</a:t>
            </a:r>
          </a:p>
        </p:txBody>
      </p:sp>
      <p:sp>
        <p:nvSpPr>
          <p:cNvPr id="18" name="Content Placeholder 2"/>
          <p:cNvSpPr txBox="1">
            <a:spLocks/>
          </p:cNvSpPr>
          <p:nvPr/>
        </p:nvSpPr>
        <p:spPr bwMode="auto">
          <a:xfrm>
            <a:off x="-51044" y="1506355"/>
            <a:ext cx="884590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L’exactitude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valeur</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à </a:t>
            </a:r>
            <a:r>
              <a:rPr lang="en-US" sz="2700" kern="0" dirty="0" err="1">
                <a:solidFill>
                  <a:srgbClr val="000000"/>
                </a:solidFill>
                <a:latin typeface="Times New Roman" panose="02020603050405020304" pitchFamily="18" charset="0"/>
                <a:cs typeface="Times New Roman" panose="02020603050405020304" pitchFamily="18" charset="0"/>
              </a:rPr>
              <a:t>quel</a:t>
            </a:r>
            <a:r>
              <a:rPr lang="en-US" sz="2700" kern="0" dirty="0">
                <a:solidFill>
                  <a:srgbClr val="000000"/>
                </a:solidFill>
                <a:latin typeface="Times New Roman" panose="02020603050405020304" pitchFamily="18" charset="0"/>
                <a:cs typeface="Times New Roman" panose="02020603050405020304" pitchFamily="18" charset="0"/>
              </a:rPr>
              <a:t> point la </a:t>
            </a:r>
            <a:r>
              <a:rPr lang="en-US" sz="2700" kern="0" dirty="0" err="1">
                <a:solidFill>
                  <a:srgbClr val="000000"/>
                </a:solidFill>
                <a:latin typeface="Times New Roman" panose="02020603050405020304" pitchFamily="18" charset="0"/>
                <a:cs typeface="Times New Roman" panose="02020603050405020304" pitchFamily="18" charset="0"/>
              </a:rPr>
              <a:t>valeur</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proche</a:t>
            </a:r>
            <a:r>
              <a:rPr lang="en-US" sz="2700" kern="0" dirty="0">
                <a:solidFill>
                  <a:srgbClr val="000000"/>
                </a:solidFill>
                <a:latin typeface="Times New Roman" panose="02020603050405020304" pitchFamily="18" charset="0"/>
                <a:cs typeface="Times New Roman" panose="02020603050405020304" pitchFamily="18" charset="0"/>
              </a:rPr>
              <a:t> à la </a:t>
            </a:r>
            <a:r>
              <a:rPr lang="en-US" sz="2700" kern="0" dirty="0" err="1">
                <a:solidFill>
                  <a:srgbClr val="000000"/>
                </a:solidFill>
                <a:latin typeface="Times New Roman" panose="02020603050405020304" pitchFamily="18" charset="0"/>
                <a:cs typeface="Times New Roman" panose="02020603050405020304" pitchFamily="18" charset="0"/>
              </a:rPr>
              <a:t>valeur</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acceptée</a:t>
            </a:r>
            <a:r>
              <a:rPr lang="en-US" sz="2700" kern="0" dirty="0">
                <a:solidFill>
                  <a:srgbClr val="000000"/>
                </a:solidFill>
                <a:latin typeface="Times New Roman" panose="02020603050405020304" pitchFamily="18" charset="0"/>
                <a:cs typeface="Times New Roman" panose="02020603050405020304" pitchFamily="18" charset="0"/>
              </a:rPr>
              <a:t>. </a:t>
            </a:r>
            <a:endParaRPr lang="en-US" sz="2700" kern="0" dirty="0">
              <a:solidFill>
                <a:srgbClr val="000000"/>
              </a:solidFill>
            </a:endParaRPr>
          </a:p>
        </p:txBody>
      </p:sp>
    </p:spTree>
    <p:extLst>
      <p:ext uri="{BB962C8B-B14F-4D97-AF65-F5344CB8AC3E}">
        <p14:creationId xmlns:p14="http://schemas.microsoft.com/office/powerpoint/2010/main" val="105792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5"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6833" y="1952062"/>
            <a:ext cx="181450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p:cNvSpPr/>
          <p:nvPr/>
        </p:nvSpPr>
        <p:spPr>
          <a:xfrm>
            <a:off x="146834" y="1102225"/>
            <a:ext cx="181450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Content Placeholder 2"/>
          <p:cNvSpPr txBox="1">
            <a:spLocks/>
          </p:cNvSpPr>
          <p:nvPr/>
        </p:nvSpPr>
        <p:spPr bwMode="auto">
          <a:xfrm>
            <a:off x="146833" y="1901583"/>
            <a:ext cx="8765740" cy="178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La précision d’une valeur est 1. à quel point la valeur peut être reproduite lors de mesurer plusieurs fois, 2. à quel point « l’incertitude » est petite, et 3. souvent, la plus haute la précision, le plus il y a de chiffres significatifs.</a:t>
            </a:r>
          </a:p>
        </p:txBody>
      </p:sp>
      <p:sp>
        <p:nvSpPr>
          <p:cNvPr id="2" name="Title 1"/>
          <p:cNvSpPr>
            <a:spLocks noGrp="1"/>
          </p:cNvSpPr>
          <p:nvPr>
            <p:ph type="title"/>
          </p:nvPr>
        </p:nvSpPr>
        <p:spPr>
          <a:xfrm>
            <a:off x="-72516" y="457200"/>
            <a:ext cx="9289032" cy="656884"/>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Précision</a:t>
            </a:r>
            <a:r>
              <a:rPr lang="en-US" dirty="0">
                <a:solidFill>
                  <a:srgbClr val="003300"/>
                </a:solidFill>
                <a:latin typeface="Times New Roman" panose="02020603050405020304" pitchFamily="18" charset="0"/>
                <a:cs typeface="Times New Roman" panose="02020603050405020304" pitchFamily="18" charset="0"/>
              </a:rPr>
              <a:t> versus exactitude</a:t>
            </a:r>
          </a:p>
        </p:txBody>
      </p:sp>
      <p:sp>
        <p:nvSpPr>
          <p:cNvPr id="18" name="Content Placeholder 2"/>
          <p:cNvSpPr txBox="1">
            <a:spLocks/>
          </p:cNvSpPr>
          <p:nvPr/>
        </p:nvSpPr>
        <p:spPr bwMode="auto">
          <a:xfrm>
            <a:off x="146833" y="1052736"/>
            <a:ext cx="884590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L’exactitude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valeur</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à </a:t>
            </a:r>
            <a:r>
              <a:rPr lang="en-US" sz="2700" kern="0" dirty="0" err="1">
                <a:solidFill>
                  <a:srgbClr val="000000"/>
                </a:solidFill>
                <a:latin typeface="Times New Roman" panose="02020603050405020304" pitchFamily="18" charset="0"/>
                <a:cs typeface="Times New Roman" panose="02020603050405020304" pitchFamily="18" charset="0"/>
              </a:rPr>
              <a:t>quel</a:t>
            </a:r>
            <a:r>
              <a:rPr lang="en-US" sz="2700" kern="0" dirty="0">
                <a:solidFill>
                  <a:srgbClr val="000000"/>
                </a:solidFill>
                <a:latin typeface="Times New Roman" panose="02020603050405020304" pitchFamily="18" charset="0"/>
                <a:cs typeface="Times New Roman" panose="02020603050405020304" pitchFamily="18" charset="0"/>
              </a:rPr>
              <a:t> point la </a:t>
            </a:r>
            <a:r>
              <a:rPr lang="en-US" sz="2700" kern="0" dirty="0" err="1">
                <a:solidFill>
                  <a:srgbClr val="000000"/>
                </a:solidFill>
                <a:latin typeface="Times New Roman" panose="02020603050405020304" pitchFamily="18" charset="0"/>
                <a:cs typeface="Times New Roman" panose="02020603050405020304" pitchFamily="18" charset="0"/>
              </a:rPr>
              <a:t>valeur</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proche</a:t>
            </a:r>
            <a:r>
              <a:rPr lang="en-US" sz="2700" kern="0" dirty="0">
                <a:solidFill>
                  <a:srgbClr val="000000"/>
                </a:solidFill>
                <a:latin typeface="Times New Roman" panose="02020603050405020304" pitchFamily="18" charset="0"/>
                <a:cs typeface="Times New Roman" panose="02020603050405020304" pitchFamily="18" charset="0"/>
              </a:rPr>
              <a:t> à la </a:t>
            </a:r>
            <a:r>
              <a:rPr lang="en-US" sz="2700" kern="0" dirty="0" err="1">
                <a:solidFill>
                  <a:srgbClr val="000000"/>
                </a:solidFill>
                <a:latin typeface="Times New Roman" panose="02020603050405020304" pitchFamily="18" charset="0"/>
                <a:cs typeface="Times New Roman" panose="02020603050405020304" pitchFamily="18" charset="0"/>
              </a:rPr>
              <a:t>valeur</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acceptée</a:t>
            </a:r>
            <a:r>
              <a:rPr lang="en-US" sz="2700" kern="0" dirty="0">
                <a:solidFill>
                  <a:srgbClr val="000000"/>
                </a:solidFill>
                <a:latin typeface="Times New Roman" panose="02020603050405020304" pitchFamily="18" charset="0"/>
                <a:cs typeface="Times New Roman" panose="02020603050405020304" pitchFamily="18" charset="0"/>
              </a:rPr>
              <a:t>. </a:t>
            </a:r>
            <a:endParaRPr lang="en-US" sz="2700" kern="0" dirty="0">
              <a:solidFill>
                <a:srgbClr val="000000"/>
              </a:solidFill>
            </a:endParaRPr>
          </a:p>
        </p:txBody>
      </p:sp>
      <p:sp>
        <p:nvSpPr>
          <p:cNvPr id="3" name="Oval 2"/>
          <p:cNvSpPr/>
          <p:nvPr/>
        </p:nvSpPr>
        <p:spPr>
          <a:xfrm>
            <a:off x="6886860" y="4109612"/>
            <a:ext cx="1872208" cy="1872208"/>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Oval 9"/>
          <p:cNvSpPr/>
          <p:nvPr/>
        </p:nvSpPr>
        <p:spPr>
          <a:xfrm>
            <a:off x="7130752" y="4353504"/>
            <a:ext cx="1384424" cy="1384424"/>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Oval 10"/>
          <p:cNvSpPr/>
          <p:nvPr/>
        </p:nvSpPr>
        <p:spPr>
          <a:xfrm>
            <a:off x="7313890" y="4536642"/>
            <a:ext cx="1018148" cy="101814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4" name="Oval 23"/>
          <p:cNvSpPr/>
          <p:nvPr/>
        </p:nvSpPr>
        <p:spPr>
          <a:xfrm>
            <a:off x="7510025" y="4732777"/>
            <a:ext cx="625878" cy="625878"/>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Oval 24"/>
          <p:cNvSpPr/>
          <p:nvPr/>
        </p:nvSpPr>
        <p:spPr>
          <a:xfrm>
            <a:off x="7646779" y="4869531"/>
            <a:ext cx="352371" cy="35237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Oval 3"/>
          <p:cNvSpPr/>
          <p:nvPr/>
        </p:nvSpPr>
        <p:spPr>
          <a:xfrm>
            <a:off x="7746984" y="4956827"/>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Oval 15"/>
          <p:cNvSpPr/>
          <p:nvPr/>
        </p:nvSpPr>
        <p:spPr>
          <a:xfrm>
            <a:off x="7943896" y="4926852"/>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Oval 16"/>
          <p:cNvSpPr/>
          <p:nvPr/>
        </p:nvSpPr>
        <p:spPr>
          <a:xfrm>
            <a:off x="7871888" y="5114104"/>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Oval 18"/>
          <p:cNvSpPr/>
          <p:nvPr/>
        </p:nvSpPr>
        <p:spPr>
          <a:xfrm>
            <a:off x="7822964" y="4797523"/>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Oval 19"/>
          <p:cNvSpPr/>
          <p:nvPr/>
        </p:nvSpPr>
        <p:spPr>
          <a:xfrm>
            <a:off x="7674976" y="5146304"/>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Oval 20"/>
          <p:cNvSpPr/>
          <p:nvPr/>
        </p:nvSpPr>
        <p:spPr>
          <a:xfrm>
            <a:off x="7629968" y="4842719"/>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Oval 21"/>
          <p:cNvSpPr/>
          <p:nvPr/>
        </p:nvSpPr>
        <p:spPr>
          <a:xfrm>
            <a:off x="8019247" y="5074296"/>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3" name="Oval 22"/>
          <p:cNvSpPr/>
          <p:nvPr/>
        </p:nvSpPr>
        <p:spPr>
          <a:xfrm>
            <a:off x="7574714" y="4992831"/>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6" name="Oval 25"/>
          <p:cNvSpPr/>
          <p:nvPr/>
        </p:nvSpPr>
        <p:spPr>
          <a:xfrm>
            <a:off x="4661224" y="4127459"/>
            <a:ext cx="1872208" cy="1872208"/>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Oval 26"/>
          <p:cNvSpPr/>
          <p:nvPr/>
        </p:nvSpPr>
        <p:spPr>
          <a:xfrm>
            <a:off x="4905116" y="4371351"/>
            <a:ext cx="1384424" cy="1384424"/>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8" name="Oval 27"/>
          <p:cNvSpPr/>
          <p:nvPr/>
        </p:nvSpPr>
        <p:spPr>
          <a:xfrm>
            <a:off x="5088254" y="4554489"/>
            <a:ext cx="1018148" cy="101814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9" name="Oval 28"/>
          <p:cNvSpPr/>
          <p:nvPr/>
        </p:nvSpPr>
        <p:spPr>
          <a:xfrm>
            <a:off x="5284389" y="4750624"/>
            <a:ext cx="625878" cy="625878"/>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0" name="Oval 29"/>
          <p:cNvSpPr/>
          <p:nvPr/>
        </p:nvSpPr>
        <p:spPr>
          <a:xfrm>
            <a:off x="5421143" y="4887378"/>
            <a:ext cx="352371" cy="35237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1" name="Oval 30"/>
          <p:cNvSpPr/>
          <p:nvPr/>
        </p:nvSpPr>
        <p:spPr>
          <a:xfrm>
            <a:off x="5737510" y="4378416"/>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2" name="Oval 31"/>
          <p:cNvSpPr/>
          <p:nvPr/>
        </p:nvSpPr>
        <p:spPr>
          <a:xfrm>
            <a:off x="5274942" y="4342412"/>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3" name="Oval 32"/>
          <p:cNvSpPr/>
          <p:nvPr/>
        </p:nvSpPr>
        <p:spPr>
          <a:xfrm>
            <a:off x="5502236" y="4543485"/>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4" name="Oval 33"/>
          <p:cNvSpPr/>
          <p:nvPr/>
        </p:nvSpPr>
        <p:spPr>
          <a:xfrm>
            <a:off x="5423678" y="4335099"/>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5" name="Oval 34"/>
          <p:cNvSpPr/>
          <p:nvPr/>
        </p:nvSpPr>
        <p:spPr>
          <a:xfrm>
            <a:off x="5452987" y="4193180"/>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6" name="Oval 35"/>
          <p:cNvSpPr/>
          <p:nvPr/>
        </p:nvSpPr>
        <p:spPr>
          <a:xfrm>
            <a:off x="5574244" y="4409785"/>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7" name="Oval 36"/>
          <p:cNvSpPr/>
          <p:nvPr/>
        </p:nvSpPr>
        <p:spPr>
          <a:xfrm>
            <a:off x="5610248" y="4263091"/>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8" name="Oval 37"/>
          <p:cNvSpPr/>
          <p:nvPr/>
        </p:nvSpPr>
        <p:spPr>
          <a:xfrm>
            <a:off x="5313074" y="4471477"/>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9" name="Oval 38"/>
          <p:cNvSpPr/>
          <p:nvPr/>
        </p:nvSpPr>
        <p:spPr>
          <a:xfrm>
            <a:off x="2352642" y="4109612"/>
            <a:ext cx="1872208" cy="1872208"/>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0" name="Oval 39"/>
          <p:cNvSpPr/>
          <p:nvPr/>
        </p:nvSpPr>
        <p:spPr>
          <a:xfrm>
            <a:off x="2596534" y="4353504"/>
            <a:ext cx="1384424" cy="1384424"/>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1" name="Oval 40"/>
          <p:cNvSpPr/>
          <p:nvPr/>
        </p:nvSpPr>
        <p:spPr>
          <a:xfrm>
            <a:off x="2779672" y="4536642"/>
            <a:ext cx="1018148" cy="101814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2" name="Oval 41"/>
          <p:cNvSpPr/>
          <p:nvPr/>
        </p:nvSpPr>
        <p:spPr>
          <a:xfrm>
            <a:off x="2975807" y="4732777"/>
            <a:ext cx="625878" cy="625878"/>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3" name="Oval 42"/>
          <p:cNvSpPr/>
          <p:nvPr/>
        </p:nvSpPr>
        <p:spPr>
          <a:xfrm>
            <a:off x="3112561" y="4869531"/>
            <a:ext cx="352371" cy="35237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4" name="Oval 43"/>
          <p:cNvSpPr/>
          <p:nvPr/>
        </p:nvSpPr>
        <p:spPr>
          <a:xfrm>
            <a:off x="3437877" y="5063563"/>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5" name="Oval 44"/>
          <p:cNvSpPr/>
          <p:nvPr/>
        </p:nvSpPr>
        <p:spPr>
          <a:xfrm>
            <a:off x="3601685" y="4932904"/>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6" name="Oval 45"/>
          <p:cNvSpPr/>
          <p:nvPr/>
        </p:nvSpPr>
        <p:spPr>
          <a:xfrm>
            <a:off x="3337670" y="5250643"/>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7" name="Oval 46"/>
          <p:cNvSpPr/>
          <p:nvPr/>
        </p:nvSpPr>
        <p:spPr>
          <a:xfrm>
            <a:off x="3373674" y="4833527"/>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8" name="Oval 47"/>
          <p:cNvSpPr/>
          <p:nvPr/>
        </p:nvSpPr>
        <p:spPr>
          <a:xfrm>
            <a:off x="2939803" y="5322651"/>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9" name="Oval 48"/>
          <p:cNvSpPr/>
          <p:nvPr/>
        </p:nvSpPr>
        <p:spPr>
          <a:xfrm>
            <a:off x="2903799" y="4991555"/>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0" name="Oval 49"/>
          <p:cNvSpPr/>
          <p:nvPr/>
        </p:nvSpPr>
        <p:spPr>
          <a:xfrm>
            <a:off x="3266951" y="4600734"/>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1" name="Oval 50"/>
          <p:cNvSpPr/>
          <p:nvPr/>
        </p:nvSpPr>
        <p:spPr>
          <a:xfrm>
            <a:off x="2968488" y="4537518"/>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2" name="Oval 51"/>
          <p:cNvSpPr/>
          <p:nvPr/>
        </p:nvSpPr>
        <p:spPr>
          <a:xfrm>
            <a:off x="207372" y="4092731"/>
            <a:ext cx="1872208" cy="1872208"/>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3" name="Oval 52"/>
          <p:cNvSpPr/>
          <p:nvPr/>
        </p:nvSpPr>
        <p:spPr>
          <a:xfrm>
            <a:off x="451264" y="4336623"/>
            <a:ext cx="1384424" cy="1384424"/>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4" name="Oval 53"/>
          <p:cNvSpPr/>
          <p:nvPr/>
        </p:nvSpPr>
        <p:spPr>
          <a:xfrm>
            <a:off x="634402" y="4519761"/>
            <a:ext cx="1018148" cy="101814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5" name="Oval 54"/>
          <p:cNvSpPr/>
          <p:nvPr/>
        </p:nvSpPr>
        <p:spPr>
          <a:xfrm>
            <a:off x="830537" y="4715896"/>
            <a:ext cx="625878" cy="625878"/>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6" name="Oval 55"/>
          <p:cNvSpPr/>
          <p:nvPr/>
        </p:nvSpPr>
        <p:spPr>
          <a:xfrm>
            <a:off x="967291" y="4852650"/>
            <a:ext cx="352371" cy="35237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7" name="Oval 56"/>
          <p:cNvSpPr/>
          <p:nvPr/>
        </p:nvSpPr>
        <p:spPr>
          <a:xfrm>
            <a:off x="820598" y="5010678"/>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8" name="Oval 57"/>
          <p:cNvSpPr/>
          <p:nvPr/>
        </p:nvSpPr>
        <p:spPr>
          <a:xfrm>
            <a:off x="1461373" y="4901633"/>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9" name="Oval 58"/>
          <p:cNvSpPr/>
          <p:nvPr/>
        </p:nvSpPr>
        <p:spPr>
          <a:xfrm>
            <a:off x="1139597" y="5649039"/>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0" name="Oval 59"/>
          <p:cNvSpPr/>
          <p:nvPr/>
        </p:nvSpPr>
        <p:spPr>
          <a:xfrm>
            <a:off x="1143476" y="4780642"/>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1" name="Oval 60"/>
          <p:cNvSpPr/>
          <p:nvPr/>
        </p:nvSpPr>
        <p:spPr>
          <a:xfrm>
            <a:off x="569537" y="5377778"/>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2" name="Oval 61"/>
          <p:cNvSpPr/>
          <p:nvPr/>
        </p:nvSpPr>
        <p:spPr>
          <a:xfrm>
            <a:off x="1075081" y="4165463"/>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3" name="Oval 62"/>
          <p:cNvSpPr/>
          <p:nvPr/>
        </p:nvSpPr>
        <p:spPr>
          <a:xfrm>
            <a:off x="1484764" y="5341774"/>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4" name="Oval 63"/>
          <p:cNvSpPr/>
          <p:nvPr/>
        </p:nvSpPr>
        <p:spPr>
          <a:xfrm>
            <a:off x="562394" y="4679892"/>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5" name="Content Placeholder 2"/>
          <p:cNvSpPr txBox="1">
            <a:spLocks/>
          </p:cNvSpPr>
          <p:nvPr/>
        </p:nvSpPr>
        <p:spPr bwMode="auto">
          <a:xfrm>
            <a:off x="280173" y="5978962"/>
            <a:ext cx="1715487" cy="9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en-US" sz="2700" kern="0" dirty="0">
                <a:solidFill>
                  <a:srgbClr val="000000"/>
                </a:solidFill>
                <a:latin typeface="Times New Roman" panose="02020603050405020304" pitchFamily="18" charset="0"/>
                <a:cs typeface="Times New Roman" panose="02020603050405020304" pitchFamily="18" charset="0"/>
              </a:rPr>
              <a:t>pas précis, </a:t>
            </a:r>
          </a:p>
          <a:p>
            <a:pPr marL="0" indent="0" algn="ctr">
              <a:spcBef>
                <a:spcPts val="0"/>
              </a:spcBef>
              <a:buFontTx/>
              <a:buNone/>
            </a:pPr>
            <a:r>
              <a:rPr lang="en-US" sz="2700" kern="0" dirty="0" err="1">
                <a:solidFill>
                  <a:srgbClr val="000000"/>
                </a:solidFill>
                <a:latin typeface="Times New Roman" panose="02020603050405020304" pitchFamily="18" charset="0"/>
                <a:cs typeface="Times New Roman" panose="02020603050405020304" pitchFamily="18" charset="0"/>
              </a:rPr>
              <a:t>ni</a:t>
            </a:r>
            <a:r>
              <a:rPr lang="en-US" sz="2700" kern="0" dirty="0">
                <a:solidFill>
                  <a:srgbClr val="000000"/>
                </a:solidFill>
                <a:latin typeface="Times New Roman" panose="02020603050405020304" pitchFamily="18" charset="0"/>
                <a:cs typeface="Times New Roman" panose="02020603050405020304" pitchFamily="18" charset="0"/>
              </a:rPr>
              <a:t> exact</a:t>
            </a:r>
            <a:endParaRPr lang="en-US" sz="2700" kern="0" dirty="0">
              <a:solidFill>
                <a:srgbClr val="000000"/>
              </a:solidFill>
            </a:endParaRPr>
          </a:p>
        </p:txBody>
      </p:sp>
      <p:sp>
        <p:nvSpPr>
          <p:cNvPr id="66" name="Content Placeholder 2"/>
          <p:cNvSpPr txBox="1">
            <a:spLocks/>
          </p:cNvSpPr>
          <p:nvPr/>
        </p:nvSpPr>
        <p:spPr bwMode="auto">
          <a:xfrm>
            <a:off x="2378670" y="5978962"/>
            <a:ext cx="1793848" cy="9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en-US" sz="2700" kern="0" dirty="0">
                <a:solidFill>
                  <a:srgbClr val="000000"/>
                </a:solidFill>
                <a:latin typeface="Times New Roman" panose="02020603050405020304" pitchFamily="18" charset="0"/>
                <a:cs typeface="Times New Roman" panose="02020603050405020304" pitchFamily="18" charset="0"/>
              </a:rPr>
              <a:t>exact, </a:t>
            </a:r>
            <a:r>
              <a:rPr lang="en-US" sz="2700" kern="0" dirty="0" err="1">
                <a:solidFill>
                  <a:srgbClr val="000000"/>
                </a:solidFill>
                <a:latin typeface="Times New Roman" panose="02020603050405020304" pitchFamily="18" charset="0"/>
                <a:cs typeface="Times New Roman" panose="02020603050405020304" pitchFamily="18" charset="0"/>
              </a:rPr>
              <a:t>mais</a:t>
            </a:r>
            <a:r>
              <a:rPr lang="en-US" sz="2700" kern="0" dirty="0">
                <a:solidFill>
                  <a:srgbClr val="000000"/>
                </a:solidFill>
                <a:latin typeface="Times New Roman" panose="02020603050405020304" pitchFamily="18" charset="0"/>
                <a:cs typeface="Times New Roman" panose="02020603050405020304" pitchFamily="18" charset="0"/>
              </a:rPr>
              <a:t> pas précis</a:t>
            </a:r>
          </a:p>
        </p:txBody>
      </p:sp>
      <p:sp>
        <p:nvSpPr>
          <p:cNvPr id="67" name="Content Placeholder 2"/>
          <p:cNvSpPr txBox="1">
            <a:spLocks/>
          </p:cNvSpPr>
          <p:nvPr/>
        </p:nvSpPr>
        <p:spPr bwMode="auto">
          <a:xfrm>
            <a:off x="4555528" y="5978962"/>
            <a:ext cx="1972045" cy="9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en-US" sz="2700" kern="0" dirty="0">
                <a:solidFill>
                  <a:srgbClr val="000000"/>
                </a:solidFill>
                <a:latin typeface="Times New Roman" panose="02020603050405020304" pitchFamily="18" charset="0"/>
                <a:cs typeface="Times New Roman" panose="02020603050405020304" pitchFamily="18" charset="0"/>
              </a:rPr>
              <a:t>précis, </a:t>
            </a:r>
            <a:r>
              <a:rPr lang="en-US" sz="2700" kern="0" dirty="0" err="1">
                <a:solidFill>
                  <a:srgbClr val="000000"/>
                </a:solidFill>
                <a:latin typeface="Times New Roman" panose="02020603050405020304" pitchFamily="18" charset="0"/>
                <a:cs typeface="Times New Roman" panose="02020603050405020304" pitchFamily="18" charset="0"/>
              </a:rPr>
              <a:t>mais</a:t>
            </a:r>
            <a:r>
              <a:rPr lang="en-US" sz="2700" kern="0" dirty="0">
                <a:solidFill>
                  <a:srgbClr val="000000"/>
                </a:solidFill>
                <a:latin typeface="Times New Roman" panose="02020603050405020304" pitchFamily="18" charset="0"/>
                <a:cs typeface="Times New Roman" panose="02020603050405020304" pitchFamily="18" charset="0"/>
              </a:rPr>
              <a:t> pas exact</a:t>
            </a:r>
          </a:p>
        </p:txBody>
      </p:sp>
      <p:sp>
        <p:nvSpPr>
          <p:cNvPr id="68" name="Content Placeholder 2"/>
          <p:cNvSpPr txBox="1">
            <a:spLocks/>
          </p:cNvSpPr>
          <p:nvPr/>
        </p:nvSpPr>
        <p:spPr bwMode="auto">
          <a:xfrm>
            <a:off x="6910582" y="5978962"/>
            <a:ext cx="1715487" cy="9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en-US" sz="2700" kern="0" dirty="0">
                <a:solidFill>
                  <a:srgbClr val="000000"/>
                </a:solidFill>
                <a:latin typeface="Times New Roman" panose="02020603050405020304" pitchFamily="18" charset="0"/>
                <a:cs typeface="Times New Roman" panose="02020603050405020304" pitchFamily="18" charset="0"/>
              </a:rPr>
              <a:t>précis </a:t>
            </a:r>
          </a:p>
          <a:p>
            <a:pPr marL="0" indent="0" algn="ctr">
              <a:spcBef>
                <a:spcPts val="0"/>
              </a:spcBef>
              <a:buFontTx/>
              <a:buNone/>
            </a:pPr>
            <a:r>
              <a:rPr lang="en-US" sz="2700" kern="0" dirty="0">
                <a:solidFill>
                  <a:srgbClr val="000000"/>
                </a:solidFill>
                <a:latin typeface="Times New Roman" panose="02020603050405020304" pitchFamily="18" charset="0"/>
                <a:cs typeface="Times New Roman" panose="02020603050405020304" pitchFamily="18" charset="0"/>
              </a:rPr>
              <a:t>et exact</a:t>
            </a:r>
            <a:endParaRPr lang="en-US" sz="2700" kern="0" dirty="0">
              <a:solidFill>
                <a:srgbClr val="000000"/>
              </a:solidFill>
            </a:endParaRPr>
          </a:p>
        </p:txBody>
      </p:sp>
      <p:sp>
        <p:nvSpPr>
          <p:cNvPr id="69" name="Content Placeholder 2"/>
          <p:cNvSpPr txBox="1">
            <a:spLocks/>
          </p:cNvSpPr>
          <p:nvPr/>
        </p:nvSpPr>
        <p:spPr bwMode="auto">
          <a:xfrm>
            <a:off x="197499" y="3683419"/>
            <a:ext cx="8997166" cy="4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spcBef>
                <a:spcPts val="0"/>
              </a:spcBef>
              <a:buFont typeface="Wingdings" panose="05000000000000000000" pitchFamily="2" charset="2"/>
              <a:buChar char="Ø"/>
            </a:pPr>
            <a:r>
              <a:rPr lang="en-US" sz="2100" kern="0" dirty="0" err="1">
                <a:solidFill>
                  <a:srgbClr val="000000"/>
                </a:solidFill>
                <a:latin typeface="Times New Roman" panose="02020603050405020304" pitchFamily="18" charset="0"/>
                <a:cs typeface="Times New Roman" panose="02020603050405020304" pitchFamily="18" charset="0"/>
              </a:rPr>
              <a:t>Dans</a:t>
            </a:r>
            <a:r>
              <a:rPr lang="en-US" sz="2100" kern="0" dirty="0">
                <a:solidFill>
                  <a:srgbClr val="000000"/>
                </a:solidFill>
                <a:latin typeface="Times New Roman" panose="02020603050405020304" pitchFamily="18" charset="0"/>
                <a:cs typeface="Times New Roman" panose="02020603050405020304" pitchFamily="18" charset="0"/>
              </a:rPr>
              <a:t> un </a:t>
            </a:r>
            <a:r>
              <a:rPr lang="en-US" sz="2100" kern="0" dirty="0" err="1">
                <a:solidFill>
                  <a:srgbClr val="000000"/>
                </a:solidFill>
                <a:latin typeface="Times New Roman" panose="02020603050405020304" pitchFamily="18" charset="0"/>
                <a:cs typeface="Times New Roman" panose="02020603050405020304" pitchFamily="18" charset="0"/>
              </a:rPr>
              <a:t>sens</a:t>
            </a:r>
            <a:r>
              <a:rPr lang="en-US" sz="2100" kern="0" dirty="0">
                <a:solidFill>
                  <a:srgbClr val="000000"/>
                </a:solidFill>
                <a:latin typeface="Times New Roman" panose="02020603050405020304" pitchFamily="18" charset="0"/>
                <a:cs typeface="Times New Roman" panose="02020603050405020304" pitchFamily="18" charset="0"/>
              </a:rPr>
              <a:t>, on “</a:t>
            </a:r>
            <a:r>
              <a:rPr lang="en-US" sz="2100" kern="0" dirty="0" err="1">
                <a:solidFill>
                  <a:srgbClr val="000000"/>
                </a:solidFill>
                <a:latin typeface="Times New Roman" panose="02020603050405020304" pitchFamily="18" charset="0"/>
                <a:cs typeface="Times New Roman" panose="02020603050405020304" pitchFamily="18" charset="0"/>
              </a:rPr>
              <a:t>cible</a:t>
            </a:r>
            <a:r>
              <a:rPr lang="en-US" sz="2100" kern="0" dirty="0">
                <a:solidFill>
                  <a:srgbClr val="000000"/>
                </a:solidFill>
                <a:latin typeface="Times New Roman" panose="02020603050405020304" pitchFamily="18" charset="0"/>
                <a:cs typeface="Times New Roman" panose="02020603050405020304" pitchFamily="18" charset="0"/>
              </a:rPr>
              <a:t>” la bonne </a:t>
            </a:r>
            <a:r>
              <a:rPr lang="en-US" sz="2100" kern="0" dirty="0" err="1">
                <a:solidFill>
                  <a:srgbClr val="000000"/>
                </a:solidFill>
                <a:latin typeface="Times New Roman" panose="02020603050405020304" pitchFamily="18" charset="0"/>
                <a:cs typeface="Times New Roman" panose="02020603050405020304" pitchFamily="18" charset="0"/>
              </a:rPr>
              <a:t>valeur</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d’une</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mesure</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comme</a:t>
            </a:r>
            <a:r>
              <a:rPr lang="en-US" sz="2100" kern="0" dirty="0">
                <a:solidFill>
                  <a:srgbClr val="000000"/>
                </a:solidFill>
                <a:latin typeface="Times New Roman" panose="02020603050405020304" pitchFamily="18" charset="0"/>
                <a:cs typeface="Times New Roman" panose="02020603050405020304" pitchFamily="18" charset="0"/>
              </a:rPr>
              <a:t> ci-</a:t>
            </a:r>
            <a:r>
              <a:rPr lang="en-US" sz="2100" kern="0" dirty="0" err="1">
                <a:solidFill>
                  <a:srgbClr val="000000"/>
                </a:solidFill>
                <a:latin typeface="Times New Roman" panose="02020603050405020304" pitchFamily="18" charset="0"/>
                <a:cs typeface="Times New Roman" panose="02020603050405020304" pitchFamily="18" charset="0"/>
              </a:rPr>
              <a:t>dessous</a:t>
            </a:r>
            <a:r>
              <a:rPr lang="en-US" sz="2100" kern="0" dirty="0">
                <a:solidFill>
                  <a:srgbClr val="000000"/>
                </a:solidFill>
                <a:latin typeface="Times New Roman" panose="02020603050405020304" pitchFamily="18" charset="0"/>
                <a:cs typeface="Times New Roman" panose="02020603050405020304" pitchFamily="18" charset="0"/>
              </a:rPr>
              <a:t>, </a:t>
            </a:r>
            <a:endParaRPr lang="en-US" sz="2100" kern="0" dirty="0">
              <a:solidFill>
                <a:srgbClr val="000000"/>
              </a:solidFill>
            </a:endParaRPr>
          </a:p>
        </p:txBody>
      </p:sp>
    </p:spTree>
    <p:extLst>
      <p:ext uri="{BB962C8B-B14F-4D97-AF65-F5344CB8AC3E}">
        <p14:creationId xmlns:p14="http://schemas.microsoft.com/office/powerpoint/2010/main" val="3214817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48" y="260648"/>
            <a:ext cx="9027504" cy="50619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Un </a:t>
            </a:r>
            <a:r>
              <a:rPr lang="en-US" dirty="0" err="1">
                <a:solidFill>
                  <a:srgbClr val="003300"/>
                </a:solidFill>
                <a:latin typeface="Times New Roman" panose="02020603050405020304" pitchFamily="18" charset="0"/>
                <a:cs typeface="Times New Roman" panose="02020603050405020304" pitchFamily="18" charset="0"/>
              </a:rPr>
              <a:t>exemple</a:t>
            </a:r>
            <a:r>
              <a:rPr lang="en-US" dirty="0">
                <a:solidFill>
                  <a:srgbClr val="003300"/>
                </a:solidFill>
                <a:latin typeface="Times New Roman" panose="02020603050405020304" pitchFamily="18" charset="0"/>
                <a:cs typeface="Times New Roman" panose="02020603050405020304" pitchFamily="18" charset="0"/>
              </a:rPr>
              <a:t> de </a:t>
            </a:r>
            <a:r>
              <a:rPr lang="en-US" dirty="0" err="1">
                <a:solidFill>
                  <a:srgbClr val="003300"/>
                </a:solidFill>
                <a:latin typeface="Times New Roman" panose="02020603050405020304" pitchFamily="18" charset="0"/>
                <a:cs typeface="Times New Roman" panose="02020603050405020304" pitchFamily="18" charset="0"/>
              </a:rPr>
              <a:t>précision</a:t>
            </a:r>
            <a:r>
              <a:rPr lang="en-US" dirty="0">
                <a:solidFill>
                  <a:srgbClr val="003300"/>
                </a:solidFill>
                <a:latin typeface="Times New Roman" panose="02020603050405020304" pitchFamily="18" charset="0"/>
                <a:cs typeface="Times New Roman" panose="02020603050405020304" pitchFamily="18" charset="0"/>
              </a:rPr>
              <a:t> versus exactitude</a:t>
            </a:r>
          </a:p>
        </p:txBody>
      </p:sp>
      <p:sp>
        <p:nvSpPr>
          <p:cNvPr id="14" name="Content Placeholder 2">
            <a:extLst>
              <a:ext uri="{FF2B5EF4-FFF2-40B4-BE49-F238E27FC236}">
                <a16:creationId xmlns:a16="http://schemas.microsoft.com/office/drawing/2014/main" id="{4A5DD2E6-D250-4CB9-BC84-D2A53BD5AA75}"/>
              </a:ext>
            </a:extLst>
          </p:cNvPr>
          <p:cNvSpPr txBox="1">
            <a:spLocks/>
          </p:cNvSpPr>
          <p:nvPr/>
        </p:nvSpPr>
        <p:spPr bwMode="auto">
          <a:xfrm>
            <a:off x="-51638" y="680131"/>
            <a:ext cx="759633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Disons qu’on vous demandait de mesurer la hauteur de la tour CN.</a:t>
            </a:r>
          </a:p>
        </p:txBody>
      </p:sp>
      <p:pic>
        <p:nvPicPr>
          <p:cNvPr id="10" name="Picture 9">
            <a:extLst>
              <a:ext uri="{FF2B5EF4-FFF2-40B4-BE49-F238E27FC236}">
                <a16:creationId xmlns:a16="http://schemas.microsoft.com/office/drawing/2014/main" id="{BCE96F12-DC7D-4951-BA85-79873F2AF401}"/>
              </a:ext>
            </a:extLst>
          </p:cNvPr>
          <p:cNvPicPr>
            <a:picLocks noChangeAspect="1"/>
          </p:cNvPicPr>
          <p:nvPr/>
        </p:nvPicPr>
        <p:blipFill rotWithShape="1">
          <a:blip r:embed="rId2"/>
          <a:srcRect l="39439" t="1701" r="38919" b="22581"/>
          <a:stretch/>
        </p:blipFill>
        <p:spPr>
          <a:xfrm>
            <a:off x="8095163" y="1002159"/>
            <a:ext cx="942349" cy="5192817"/>
          </a:xfrm>
          <a:prstGeom prst="rect">
            <a:avLst/>
          </a:prstGeom>
          <a:ln>
            <a:solidFill>
              <a:srgbClr val="003300"/>
            </a:solidFill>
          </a:ln>
        </p:spPr>
      </p:pic>
      <p:sp>
        <p:nvSpPr>
          <p:cNvPr id="22" name="Content Placeholder 2">
            <a:extLst>
              <a:ext uri="{FF2B5EF4-FFF2-40B4-BE49-F238E27FC236}">
                <a16:creationId xmlns:a16="http://schemas.microsoft.com/office/drawing/2014/main" id="{990C07AD-D74B-4C6D-AF4B-E37556439586}"/>
              </a:ext>
            </a:extLst>
          </p:cNvPr>
          <p:cNvSpPr txBox="1">
            <a:spLocks/>
          </p:cNvSpPr>
          <p:nvPr/>
        </p:nvSpPr>
        <p:spPr bwMode="auto">
          <a:xfrm>
            <a:off x="-51638" y="1452225"/>
            <a:ext cx="6252482" cy="50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Disons que chaque équipe la mesure 3 fois.</a:t>
            </a:r>
          </a:p>
        </p:txBody>
      </p:sp>
      <p:sp>
        <p:nvSpPr>
          <p:cNvPr id="23" name="Content Placeholder 2">
            <a:extLst>
              <a:ext uri="{FF2B5EF4-FFF2-40B4-BE49-F238E27FC236}">
                <a16:creationId xmlns:a16="http://schemas.microsoft.com/office/drawing/2014/main" id="{C7E4B807-4EFC-4A09-A2DD-16A9AE36820A}"/>
              </a:ext>
            </a:extLst>
          </p:cNvPr>
          <p:cNvSpPr txBox="1">
            <a:spLocks/>
          </p:cNvSpPr>
          <p:nvPr/>
        </p:nvSpPr>
        <p:spPr bwMode="auto">
          <a:xfrm>
            <a:off x="-51638" y="1950863"/>
            <a:ext cx="3828868" cy="94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les mesures d’équipe #1 – </a:t>
            </a:r>
          </a:p>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536 m, 539 m, 537 m</a:t>
            </a:r>
          </a:p>
        </p:txBody>
      </p:sp>
      <p:sp>
        <p:nvSpPr>
          <p:cNvPr id="25" name="Content Placeholder 2">
            <a:extLst>
              <a:ext uri="{FF2B5EF4-FFF2-40B4-BE49-F238E27FC236}">
                <a16:creationId xmlns:a16="http://schemas.microsoft.com/office/drawing/2014/main" id="{81091786-8BB6-4E5D-B31C-FB706D06A95E}"/>
              </a:ext>
            </a:extLst>
          </p:cNvPr>
          <p:cNvSpPr txBox="1">
            <a:spLocks/>
          </p:cNvSpPr>
          <p:nvPr/>
        </p:nvSpPr>
        <p:spPr bwMode="auto">
          <a:xfrm>
            <a:off x="-51638" y="2987549"/>
            <a:ext cx="3828868" cy="94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les mesures d’équipe #2 – </a:t>
            </a:r>
          </a:p>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550 m, 557 m, 555 m</a:t>
            </a:r>
          </a:p>
        </p:txBody>
      </p:sp>
      <p:sp>
        <p:nvSpPr>
          <p:cNvPr id="26" name="Content Placeholder 2">
            <a:extLst>
              <a:ext uri="{FF2B5EF4-FFF2-40B4-BE49-F238E27FC236}">
                <a16:creationId xmlns:a16="http://schemas.microsoft.com/office/drawing/2014/main" id="{B73CBC03-621B-4831-961C-1D4FCCD0B0C9}"/>
              </a:ext>
            </a:extLst>
          </p:cNvPr>
          <p:cNvSpPr txBox="1">
            <a:spLocks/>
          </p:cNvSpPr>
          <p:nvPr/>
        </p:nvSpPr>
        <p:spPr bwMode="auto">
          <a:xfrm>
            <a:off x="-51638" y="4077827"/>
            <a:ext cx="3828868" cy="94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les mesures d’équipe #3 – </a:t>
            </a:r>
          </a:p>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398 m, 601 m, 501 m</a:t>
            </a:r>
          </a:p>
        </p:txBody>
      </p:sp>
      <p:sp>
        <p:nvSpPr>
          <p:cNvPr id="27" name="Content Placeholder 2">
            <a:extLst>
              <a:ext uri="{FF2B5EF4-FFF2-40B4-BE49-F238E27FC236}">
                <a16:creationId xmlns:a16="http://schemas.microsoft.com/office/drawing/2014/main" id="{1FB248B3-6780-44E6-95BF-6A23A074A688}"/>
              </a:ext>
            </a:extLst>
          </p:cNvPr>
          <p:cNvSpPr txBox="1">
            <a:spLocks/>
          </p:cNvSpPr>
          <p:nvPr/>
        </p:nvSpPr>
        <p:spPr bwMode="auto">
          <a:xfrm>
            <a:off x="2039848" y="1038030"/>
            <a:ext cx="5717015" cy="50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La hauteur accepté = 553,33 m</a:t>
            </a:r>
          </a:p>
        </p:txBody>
      </p:sp>
      <p:sp>
        <p:nvSpPr>
          <p:cNvPr id="28" name="Content Placeholder 2">
            <a:extLst>
              <a:ext uri="{FF2B5EF4-FFF2-40B4-BE49-F238E27FC236}">
                <a16:creationId xmlns:a16="http://schemas.microsoft.com/office/drawing/2014/main" id="{C04AC137-4CA1-49A1-82A6-ED770802B75A}"/>
              </a:ext>
            </a:extLst>
          </p:cNvPr>
          <p:cNvSpPr txBox="1">
            <a:spLocks/>
          </p:cNvSpPr>
          <p:nvPr/>
        </p:nvSpPr>
        <p:spPr bwMode="auto">
          <a:xfrm>
            <a:off x="4096660" y="1939311"/>
            <a:ext cx="1972045" cy="9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en-US" sz="2700" kern="0" dirty="0">
                <a:solidFill>
                  <a:srgbClr val="003300"/>
                </a:solidFill>
                <a:latin typeface="Times New Roman" panose="02020603050405020304" pitchFamily="18" charset="0"/>
                <a:cs typeface="Times New Roman" panose="02020603050405020304" pitchFamily="18" charset="0"/>
              </a:rPr>
              <a:t>précis </a:t>
            </a:r>
            <a:r>
              <a:rPr lang="en-US" sz="2700" kern="0" dirty="0" err="1">
                <a:solidFill>
                  <a:srgbClr val="003300"/>
                </a:solidFill>
                <a:latin typeface="Times New Roman" panose="02020603050405020304" pitchFamily="18" charset="0"/>
                <a:cs typeface="Times New Roman" panose="02020603050405020304" pitchFamily="18" charset="0"/>
              </a:rPr>
              <a:t>mais</a:t>
            </a:r>
            <a:r>
              <a:rPr lang="en-US" sz="2700" kern="0" dirty="0">
                <a:solidFill>
                  <a:srgbClr val="003300"/>
                </a:solidFill>
                <a:latin typeface="Times New Roman" panose="02020603050405020304" pitchFamily="18" charset="0"/>
                <a:cs typeface="Times New Roman" panose="02020603050405020304" pitchFamily="18" charset="0"/>
              </a:rPr>
              <a:t> pas exact</a:t>
            </a:r>
          </a:p>
        </p:txBody>
      </p:sp>
      <p:sp>
        <p:nvSpPr>
          <p:cNvPr id="29" name="Content Placeholder 2">
            <a:extLst>
              <a:ext uri="{FF2B5EF4-FFF2-40B4-BE49-F238E27FC236}">
                <a16:creationId xmlns:a16="http://schemas.microsoft.com/office/drawing/2014/main" id="{3DD79E82-F2DF-417B-890D-6A538EE6A120}"/>
              </a:ext>
            </a:extLst>
          </p:cNvPr>
          <p:cNvSpPr txBox="1">
            <a:spLocks/>
          </p:cNvSpPr>
          <p:nvPr/>
        </p:nvSpPr>
        <p:spPr bwMode="auto">
          <a:xfrm>
            <a:off x="4224939" y="2975997"/>
            <a:ext cx="1715487" cy="9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en-US" sz="2700" kern="0" dirty="0">
                <a:solidFill>
                  <a:srgbClr val="003300"/>
                </a:solidFill>
                <a:latin typeface="Times New Roman" panose="02020603050405020304" pitchFamily="18" charset="0"/>
                <a:cs typeface="Times New Roman" panose="02020603050405020304" pitchFamily="18" charset="0"/>
              </a:rPr>
              <a:t>précis </a:t>
            </a:r>
          </a:p>
          <a:p>
            <a:pPr marL="0" indent="0" algn="ctr">
              <a:spcBef>
                <a:spcPts val="0"/>
              </a:spcBef>
              <a:buFontTx/>
              <a:buNone/>
            </a:pPr>
            <a:r>
              <a:rPr lang="en-US" sz="2700" kern="0" dirty="0">
                <a:solidFill>
                  <a:srgbClr val="003300"/>
                </a:solidFill>
                <a:latin typeface="Times New Roman" panose="02020603050405020304" pitchFamily="18" charset="0"/>
                <a:cs typeface="Times New Roman" panose="02020603050405020304" pitchFamily="18" charset="0"/>
              </a:rPr>
              <a:t>et exact</a:t>
            </a:r>
            <a:endParaRPr lang="en-US" sz="2700" kern="0" dirty="0">
              <a:solidFill>
                <a:srgbClr val="003300"/>
              </a:solidFill>
            </a:endParaRPr>
          </a:p>
        </p:txBody>
      </p:sp>
      <p:sp>
        <p:nvSpPr>
          <p:cNvPr id="30" name="Content Placeholder 2">
            <a:extLst>
              <a:ext uri="{FF2B5EF4-FFF2-40B4-BE49-F238E27FC236}">
                <a16:creationId xmlns:a16="http://schemas.microsoft.com/office/drawing/2014/main" id="{B3E0F927-4FBC-4800-90C9-586259D58F5B}"/>
              </a:ext>
            </a:extLst>
          </p:cNvPr>
          <p:cNvSpPr txBox="1">
            <a:spLocks/>
          </p:cNvSpPr>
          <p:nvPr/>
        </p:nvSpPr>
        <p:spPr bwMode="auto">
          <a:xfrm>
            <a:off x="4224939" y="4066275"/>
            <a:ext cx="1715487" cy="9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en-US" sz="2700" kern="0" dirty="0">
                <a:solidFill>
                  <a:srgbClr val="003300"/>
                </a:solidFill>
                <a:latin typeface="Times New Roman" panose="02020603050405020304" pitchFamily="18" charset="0"/>
                <a:cs typeface="Times New Roman" panose="02020603050405020304" pitchFamily="18" charset="0"/>
              </a:rPr>
              <a:t>pas précis </a:t>
            </a:r>
          </a:p>
          <a:p>
            <a:pPr marL="0" indent="0" algn="ctr">
              <a:spcBef>
                <a:spcPts val="0"/>
              </a:spcBef>
              <a:buFontTx/>
              <a:buNone/>
            </a:pPr>
            <a:r>
              <a:rPr lang="en-US" sz="2700" kern="0" dirty="0" err="1">
                <a:solidFill>
                  <a:srgbClr val="003300"/>
                </a:solidFill>
                <a:latin typeface="Times New Roman" panose="02020603050405020304" pitchFamily="18" charset="0"/>
                <a:cs typeface="Times New Roman" panose="02020603050405020304" pitchFamily="18" charset="0"/>
              </a:rPr>
              <a:t>ni</a:t>
            </a:r>
            <a:r>
              <a:rPr lang="en-US" sz="2700" kern="0" dirty="0">
                <a:solidFill>
                  <a:srgbClr val="003300"/>
                </a:solidFill>
                <a:latin typeface="Times New Roman" panose="02020603050405020304" pitchFamily="18" charset="0"/>
                <a:cs typeface="Times New Roman" panose="02020603050405020304" pitchFamily="18" charset="0"/>
              </a:rPr>
              <a:t> exact</a:t>
            </a:r>
            <a:endParaRPr lang="en-US" sz="2700" kern="0" dirty="0">
              <a:solidFill>
                <a:srgbClr val="003300"/>
              </a:solidFill>
            </a:endParaRPr>
          </a:p>
        </p:txBody>
      </p:sp>
      <p:sp>
        <p:nvSpPr>
          <p:cNvPr id="48" name="Oval 47">
            <a:extLst>
              <a:ext uri="{FF2B5EF4-FFF2-40B4-BE49-F238E27FC236}">
                <a16:creationId xmlns:a16="http://schemas.microsoft.com/office/drawing/2014/main" id="{0C2ED251-0226-4A8A-80DA-709EF772B2BC}"/>
              </a:ext>
            </a:extLst>
          </p:cNvPr>
          <p:cNvSpPr/>
          <p:nvPr/>
        </p:nvSpPr>
        <p:spPr>
          <a:xfrm>
            <a:off x="6424351" y="1885911"/>
            <a:ext cx="1018148" cy="101814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9" name="Oval 48">
            <a:extLst>
              <a:ext uri="{FF2B5EF4-FFF2-40B4-BE49-F238E27FC236}">
                <a16:creationId xmlns:a16="http://schemas.microsoft.com/office/drawing/2014/main" id="{5AC8EC10-10EC-4E38-93C9-723D0C706012}"/>
              </a:ext>
            </a:extLst>
          </p:cNvPr>
          <p:cNvSpPr/>
          <p:nvPr/>
        </p:nvSpPr>
        <p:spPr>
          <a:xfrm>
            <a:off x="6620486" y="2082046"/>
            <a:ext cx="625878" cy="625878"/>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0" name="Oval 49">
            <a:extLst>
              <a:ext uri="{FF2B5EF4-FFF2-40B4-BE49-F238E27FC236}">
                <a16:creationId xmlns:a16="http://schemas.microsoft.com/office/drawing/2014/main" id="{52BDB59B-E527-4ACA-BD2B-FAD9E7A83BFF}"/>
              </a:ext>
            </a:extLst>
          </p:cNvPr>
          <p:cNvSpPr/>
          <p:nvPr/>
        </p:nvSpPr>
        <p:spPr>
          <a:xfrm>
            <a:off x="6757240" y="2218800"/>
            <a:ext cx="352371" cy="352371"/>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4" name="Oval 53">
            <a:extLst>
              <a:ext uri="{FF2B5EF4-FFF2-40B4-BE49-F238E27FC236}">
                <a16:creationId xmlns:a16="http://schemas.microsoft.com/office/drawing/2014/main" id="{2EA4826A-66DB-464A-8556-A4769EDDD936}"/>
              </a:ext>
            </a:extLst>
          </p:cNvPr>
          <p:cNvSpPr/>
          <p:nvPr/>
        </p:nvSpPr>
        <p:spPr>
          <a:xfrm>
            <a:off x="7046347" y="2052183"/>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6" name="Oval 55">
            <a:extLst>
              <a:ext uri="{FF2B5EF4-FFF2-40B4-BE49-F238E27FC236}">
                <a16:creationId xmlns:a16="http://schemas.microsoft.com/office/drawing/2014/main" id="{794F2DAB-48F1-4D26-A6D8-C499A232DEEB}"/>
              </a:ext>
            </a:extLst>
          </p:cNvPr>
          <p:cNvSpPr/>
          <p:nvPr/>
        </p:nvSpPr>
        <p:spPr>
          <a:xfrm>
            <a:off x="7173852" y="2164712"/>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7" name="Oval 56">
            <a:extLst>
              <a:ext uri="{FF2B5EF4-FFF2-40B4-BE49-F238E27FC236}">
                <a16:creationId xmlns:a16="http://schemas.microsoft.com/office/drawing/2014/main" id="{47DDA463-0F8B-4922-AAB4-435068E17678}"/>
              </a:ext>
            </a:extLst>
          </p:cNvPr>
          <p:cNvSpPr/>
          <p:nvPr/>
        </p:nvSpPr>
        <p:spPr>
          <a:xfrm>
            <a:off x="7173852" y="2028725"/>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8" name="Oval 77">
            <a:extLst>
              <a:ext uri="{FF2B5EF4-FFF2-40B4-BE49-F238E27FC236}">
                <a16:creationId xmlns:a16="http://schemas.microsoft.com/office/drawing/2014/main" id="{1B8BB697-C655-478B-A576-321EBF7EE775}"/>
              </a:ext>
            </a:extLst>
          </p:cNvPr>
          <p:cNvSpPr/>
          <p:nvPr/>
        </p:nvSpPr>
        <p:spPr>
          <a:xfrm>
            <a:off x="6428008" y="2954079"/>
            <a:ext cx="1018148" cy="101814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9" name="Oval 78">
            <a:extLst>
              <a:ext uri="{FF2B5EF4-FFF2-40B4-BE49-F238E27FC236}">
                <a16:creationId xmlns:a16="http://schemas.microsoft.com/office/drawing/2014/main" id="{978CD515-1029-4073-8754-1D6280F1C23C}"/>
              </a:ext>
            </a:extLst>
          </p:cNvPr>
          <p:cNvSpPr/>
          <p:nvPr/>
        </p:nvSpPr>
        <p:spPr>
          <a:xfrm>
            <a:off x="6624143" y="3150214"/>
            <a:ext cx="625878" cy="625878"/>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0" name="Oval 79">
            <a:extLst>
              <a:ext uri="{FF2B5EF4-FFF2-40B4-BE49-F238E27FC236}">
                <a16:creationId xmlns:a16="http://schemas.microsoft.com/office/drawing/2014/main" id="{FE764750-8DC1-4CFA-85CE-31E88E985588}"/>
              </a:ext>
            </a:extLst>
          </p:cNvPr>
          <p:cNvSpPr/>
          <p:nvPr/>
        </p:nvSpPr>
        <p:spPr>
          <a:xfrm>
            <a:off x="6760897" y="3286968"/>
            <a:ext cx="352371" cy="352371"/>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1" name="Oval 80">
            <a:extLst>
              <a:ext uri="{FF2B5EF4-FFF2-40B4-BE49-F238E27FC236}">
                <a16:creationId xmlns:a16="http://schemas.microsoft.com/office/drawing/2014/main" id="{DAA9A5E2-F698-43AA-988B-B81319E56FD0}"/>
              </a:ext>
            </a:extLst>
          </p:cNvPr>
          <p:cNvSpPr/>
          <p:nvPr/>
        </p:nvSpPr>
        <p:spPr>
          <a:xfrm>
            <a:off x="6821469" y="3380238"/>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2" name="Oval 81">
            <a:extLst>
              <a:ext uri="{FF2B5EF4-FFF2-40B4-BE49-F238E27FC236}">
                <a16:creationId xmlns:a16="http://schemas.microsoft.com/office/drawing/2014/main" id="{C25AF0AC-E747-4056-BE9B-E5BBD8E08ADE}"/>
              </a:ext>
            </a:extLst>
          </p:cNvPr>
          <p:cNvSpPr/>
          <p:nvPr/>
        </p:nvSpPr>
        <p:spPr>
          <a:xfrm>
            <a:off x="6948974" y="3492767"/>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3" name="Oval 82">
            <a:extLst>
              <a:ext uri="{FF2B5EF4-FFF2-40B4-BE49-F238E27FC236}">
                <a16:creationId xmlns:a16="http://schemas.microsoft.com/office/drawing/2014/main" id="{8B89BEC1-6B08-4B9C-9C55-1EDB0249D836}"/>
              </a:ext>
            </a:extLst>
          </p:cNvPr>
          <p:cNvSpPr/>
          <p:nvPr/>
        </p:nvSpPr>
        <p:spPr>
          <a:xfrm>
            <a:off x="6948974" y="3356780"/>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4" name="Oval 83">
            <a:extLst>
              <a:ext uri="{FF2B5EF4-FFF2-40B4-BE49-F238E27FC236}">
                <a16:creationId xmlns:a16="http://schemas.microsoft.com/office/drawing/2014/main" id="{793D063A-BA2F-46EC-B098-7B8CA3C71752}"/>
              </a:ext>
            </a:extLst>
          </p:cNvPr>
          <p:cNvSpPr/>
          <p:nvPr/>
        </p:nvSpPr>
        <p:spPr>
          <a:xfrm>
            <a:off x="6433095" y="4019624"/>
            <a:ext cx="1018148" cy="101814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5" name="Oval 84">
            <a:extLst>
              <a:ext uri="{FF2B5EF4-FFF2-40B4-BE49-F238E27FC236}">
                <a16:creationId xmlns:a16="http://schemas.microsoft.com/office/drawing/2014/main" id="{B71F8069-701F-4CD6-89B2-18920AA59466}"/>
              </a:ext>
            </a:extLst>
          </p:cNvPr>
          <p:cNvSpPr/>
          <p:nvPr/>
        </p:nvSpPr>
        <p:spPr>
          <a:xfrm>
            <a:off x="6629230" y="4215759"/>
            <a:ext cx="625878" cy="625878"/>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6" name="Oval 85">
            <a:extLst>
              <a:ext uri="{FF2B5EF4-FFF2-40B4-BE49-F238E27FC236}">
                <a16:creationId xmlns:a16="http://schemas.microsoft.com/office/drawing/2014/main" id="{90793A55-4CC2-46ED-881C-86DAED3842E1}"/>
              </a:ext>
            </a:extLst>
          </p:cNvPr>
          <p:cNvSpPr/>
          <p:nvPr/>
        </p:nvSpPr>
        <p:spPr>
          <a:xfrm>
            <a:off x="6765984" y="4352513"/>
            <a:ext cx="352371" cy="352371"/>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7" name="Oval 86">
            <a:extLst>
              <a:ext uri="{FF2B5EF4-FFF2-40B4-BE49-F238E27FC236}">
                <a16:creationId xmlns:a16="http://schemas.microsoft.com/office/drawing/2014/main" id="{AA9934AA-8420-4003-AFC5-E350CECCC04C}"/>
              </a:ext>
            </a:extLst>
          </p:cNvPr>
          <p:cNvSpPr/>
          <p:nvPr/>
        </p:nvSpPr>
        <p:spPr>
          <a:xfrm>
            <a:off x="6709517" y="4632876"/>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8" name="Oval 87">
            <a:extLst>
              <a:ext uri="{FF2B5EF4-FFF2-40B4-BE49-F238E27FC236}">
                <a16:creationId xmlns:a16="http://schemas.microsoft.com/office/drawing/2014/main" id="{6D198148-2776-4D08-B55B-BA2C6E17CE4C}"/>
              </a:ext>
            </a:extLst>
          </p:cNvPr>
          <p:cNvSpPr/>
          <p:nvPr/>
        </p:nvSpPr>
        <p:spPr>
          <a:xfrm>
            <a:off x="7203563" y="4762845"/>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9" name="Oval 88">
            <a:extLst>
              <a:ext uri="{FF2B5EF4-FFF2-40B4-BE49-F238E27FC236}">
                <a16:creationId xmlns:a16="http://schemas.microsoft.com/office/drawing/2014/main" id="{7E418033-5EAC-49B0-8164-CF5C3CD92A99}"/>
              </a:ext>
            </a:extLst>
          </p:cNvPr>
          <p:cNvSpPr/>
          <p:nvPr/>
        </p:nvSpPr>
        <p:spPr>
          <a:xfrm>
            <a:off x="7182596" y="4162438"/>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0" name="Content Placeholder 2">
            <a:extLst>
              <a:ext uri="{FF2B5EF4-FFF2-40B4-BE49-F238E27FC236}">
                <a16:creationId xmlns:a16="http://schemas.microsoft.com/office/drawing/2014/main" id="{3C5A05EA-D126-4349-89C2-94BC9E512208}"/>
              </a:ext>
            </a:extLst>
          </p:cNvPr>
          <p:cNvSpPr txBox="1">
            <a:spLocks/>
          </p:cNvSpPr>
          <p:nvPr/>
        </p:nvSpPr>
        <p:spPr bwMode="auto">
          <a:xfrm>
            <a:off x="-51638" y="5027110"/>
            <a:ext cx="7843894" cy="85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Disons que un scientifique la mesure avec 3 différents instruments en obtenant les résultats suivants,</a:t>
            </a:r>
          </a:p>
        </p:txBody>
      </p:sp>
      <p:sp>
        <p:nvSpPr>
          <p:cNvPr id="92" name="Content Placeholder 2">
            <a:extLst>
              <a:ext uri="{FF2B5EF4-FFF2-40B4-BE49-F238E27FC236}">
                <a16:creationId xmlns:a16="http://schemas.microsoft.com/office/drawing/2014/main" id="{50775334-8BA6-48AE-9405-60BC075488BC}"/>
              </a:ext>
            </a:extLst>
          </p:cNvPr>
          <p:cNvSpPr txBox="1">
            <a:spLocks/>
          </p:cNvSpPr>
          <p:nvPr/>
        </p:nvSpPr>
        <p:spPr bwMode="auto">
          <a:xfrm>
            <a:off x="146734" y="5784177"/>
            <a:ext cx="2099694" cy="52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700" kern="0" dirty="0">
                <a:solidFill>
                  <a:srgbClr val="000000"/>
                </a:solidFill>
                <a:latin typeface="Times New Roman" panose="02020603050405020304" pitchFamily="18" charset="0"/>
                <a:cs typeface="Times New Roman" panose="02020603050405020304" pitchFamily="18" charset="0"/>
              </a:rPr>
              <a:t>550 ± 10 m</a:t>
            </a:r>
          </a:p>
        </p:txBody>
      </p:sp>
      <p:sp>
        <p:nvSpPr>
          <p:cNvPr id="93" name="Content Placeholder 2">
            <a:extLst>
              <a:ext uri="{FF2B5EF4-FFF2-40B4-BE49-F238E27FC236}">
                <a16:creationId xmlns:a16="http://schemas.microsoft.com/office/drawing/2014/main" id="{46C0AFEA-A0EA-4113-8122-61B5BA9D2B51}"/>
              </a:ext>
            </a:extLst>
          </p:cNvPr>
          <p:cNvSpPr txBox="1">
            <a:spLocks/>
          </p:cNvSpPr>
          <p:nvPr/>
        </p:nvSpPr>
        <p:spPr bwMode="auto">
          <a:xfrm>
            <a:off x="2800533" y="5784177"/>
            <a:ext cx="1841216" cy="52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700" kern="0" dirty="0">
                <a:solidFill>
                  <a:srgbClr val="000000"/>
                </a:solidFill>
                <a:latin typeface="Times New Roman" panose="02020603050405020304" pitchFamily="18" charset="0"/>
                <a:cs typeface="Times New Roman" panose="02020603050405020304" pitchFamily="18" charset="0"/>
              </a:rPr>
              <a:t>553 ± 1 m</a:t>
            </a:r>
          </a:p>
        </p:txBody>
      </p:sp>
      <p:sp>
        <p:nvSpPr>
          <p:cNvPr id="95" name="Content Placeholder 2">
            <a:extLst>
              <a:ext uri="{FF2B5EF4-FFF2-40B4-BE49-F238E27FC236}">
                <a16:creationId xmlns:a16="http://schemas.microsoft.com/office/drawing/2014/main" id="{E220545C-B5EA-4954-8D34-15ADF7F0D6EB}"/>
              </a:ext>
            </a:extLst>
          </p:cNvPr>
          <p:cNvSpPr txBox="1">
            <a:spLocks/>
          </p:cNvSpPr>
          <p:nvPr/>
        </p:nvSpPr>
        <p:spPr bwMode="auto">
          <a:xfrm>
            <a:off x="4911236" y="5784177"/>
            <a:ext cx="3196964" cy="52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700" kern="0" dirty="0">
                <a:solidFill>
                  <a:srgbClr val="000000"/>
                </a:solidFill>
                <a:latin typeface="Times New Roman" panose="02020603050405020304" pitchFamily="18" charset="0"/>
                <a:cs typeface="Times New Roman" panose="02020603050405020304" pitchFamily="18" charset="0"/>
              </a:rPr>
              <a:t>553,331 ± 0,001 m</a:t>
            </a:r>
          </a:p>
        </p:txBody>
      </p:sp>
      <p:sp>
        <p:nvSpPr>
          <p:cNvPr id="97" name="Content Placeholder 2">
            <a:extLst>
              <a:ext uri="{FF2B5EF4-FFF2-40B4-BE49-F238E27FC236}">
                <a16:creationId xmlns:a16="http://schemas.microsoft.com/office/drawing/2014/main" id="{DA6719C8-4CB3-4E64-B0FC-99A932C02C87}"/>
              </a:ext>
            </a:extLst>
          </p:cNvPr>
          <p:cNvSpPr txBox="1">
            <a:spLocks/>
          </p:cNvSpPr>
          <p:nvPr/>
        </p:nvSpPr>
        <p:spPr bwMode="auto">
          <a:xfrm>
            <a:off x="-46254" y="6218687"/>
            <a:ext cx="2485670" cy="52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en-US" sz="2700" kern="0" dirty="0" err="1">
                <a:solidFill>
                  <a:srgbClr val="003300"/>
                </a:solidFill>
                <a:latin typeface="Times New Roman" panose="02020603050405020304" pitchFamily="18" charset="0"/>
                <a:cs typeface="Times New Roman" panose="02020603050405020304" pitchFamily="18" charset="0"/>
              </a:rPr>
              <a:t>moins</a:t>
            </a:r>
            <a:r>
              <a:rPr lang="en-US" sz="2700" kern="0" dirty="0">
                <a:solidFill>
                  <a:srgbClr val="003300"/>
                </a:solidFill>
                <a:latin typeface="Times New Roman" panose="02020603050405020304" pitchFamily="18" charset="0"/>
                <a:cs typeface="Times New Roman" panose="02020603050405020304" pitchFamily="18" charset="0"/>
              </a:rPr>
              <a:t> précis</a:t>
            </a:r>
            <a:endParaRPr lang="en-US" sz="2700" kern="0" dirty="0">
              <a:solidFill>
                <a:srgbClr val="003300"/>
              </a:solidFill>
            </a:endParaRPr>
          </a:p>
        </p:txBody>
      </p:sp>
      <p:sp>
        <p:nvSpPr>
          <p:cNvPr id="98" name="Content Placeholder 2">
            <a:extLst>
              <a:ext uri="{FF2B5EF4-FFF2-40B4-BE49-F238E27FC236}">
                <a16:creationId xmlns:a16="http://schemas.microsoft.com/office/drawing/2014/main" id="{87785A4D-B7F4-469A-9CD0-8B50F1F78A59}"/>
              </a:ext>
            </a:extLst>
          </p:cNvPr>
          <p:cNvSpPr txBox="1">
            <a:spLocks/>
          </p:cNvSpPr>
          <p:nvPr/>
        </p:nvSpPr>
        <p:spPr bwMode="auto">
          <a:xfrm>
            <a:off x="2478306" y="6218686"/>
            <a:ext cx="2485670" cy="52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en-US" sz="2700" kern="0" dirty="0">
                <a:solidFill>
                  <a:srgbClr val="003300"/>
                </a:solidFill>
                <a:latin typeface="Times New Roman" panose="02020603050405020304" pitchFamily="18" charset="0"/>
                <a:cs typeface="Times New Roman" panose="02020603050405020304" pitchFamily="18" charset="0"/>
              </a:rPr>
              <a:t>plus précis</a:t>
            </a:r>
            <a:endParaRPr lang="en-US" sz="2700" kern="0" dirty="0">
              <a:solidFill>
                <a:srgbClr val="003300"/>
              </a:solidFill>
            </a:endParaRPr>
          </a:p>
        </p:txBody>
      </p:sp>
      <p:sp>
        <p:nvSpPr>
          <p:cNvPr id="99" name="Content Placeholder 2">
            <a:extLst>
              <a:ext uri="{FF2B5EF4-FFF2-40B4-BE49-F238E27FC236}">
                <a16:creationId xmlns:a16="http://schemas.microsoft.com/office/drawing/2014/main" id="{6CFD78D2-6EF9-4F9F-B92C-B1AD486B2CC5}"/>
              </a:ext>
            </a:extLst>
          </p:cNvPr>
          <p:cNvSpPr txBox="1">
            <a:spLocks/>
          </p:cNvSpPr>
          <p:nvPr/>
        </p:nvSpPr>
        <p:spPr bwMode="auto">
          <a:xfrm>
            <a:off x="5266883" y="6194976"/>
            <a:ext cx="2485670" cy="52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en-US" sz="2700" kern="0" dirty="0">
                <a:solidFill>
                  <a:srgbClr val="003300"/>
                </a:solidFill>
                <a:latin typeface="Times New Roman" panose="02020603050405020304" pitchFamily="18" charset="0"/>
                <a:cs typeface="Times New Roman" panose="02020603050405020304" pitchFamily="18" charset="0"/>
              </a:rPr>
              <a:t>le plus précis</a:t>
            </a:r>
            <a:endParaRPr lang="en-US" sz="2700" kern="0" dirty="0">
              <a:solidFill>
                <a:srgbClr val="003300"/>
              </a:solidFill>
            </a:endParaRPr>
          </a:p>
        </p:txBody>
      </p:sp>
    </p:spTree>
    <p:extLst>
      <p:ext uri="{BB962C8B-B14F-4D97-AF65-F5344CB8AC3E}">
        <p14:creationId xmlns:p14="http://schemas.microsoft.com/office/powerpoint/2010/main" val="192229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ppt_x"/>
                                          </p:val>
                                        </p:tav>
                                        <p:tav tm="100000">
                                          <p:val>
                                            <p:strVal val="#ppt_x"/>
                                          </p:val>
                                        </p:tav>
                                      </p:tavLst>
                                    </p:anim>
                                    <p:anim calcmode="lin" valueType="num">
                                      <p:cBhvr additive="base">
                                        <p:cTn id="60" dur="500" fill="hold"/>
                                        <p:tgtEl>
                                          <p:spTgt spid="5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500" fill="hold"/>
                                        <p:tgtEl>
                                          <p:spTgt spid="57"/>
                                        </p:tgtEl>
                                        <p:attrNameLst>
                                          <p:attrName>ppt_x</p:attrName>
                                        </p:attrNameLst>
                                      </p:cBhvr>
                                      <p:tavLst>
                                        <p:tav tm="0">
                                          <p:val>
                                            <p:strVal val="#ppt_x"/>
                                          </p:val>
                                        </p:tav>
                                        <p:tav tm="100000">
                                          <p:val>
                                            <p:strVal val="#ppt_x"/>
                                          </p:val>
                                        </p:tav>
                                      </p:tavLst>
                                    </p:anim>
                                    <p:anim calcmode="lin" valueType="num">
                                      <p:cBhvr additive="base">
                                        <p:cTn id="6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ppt_x"/>
                                          </p:val>
                                        </p:tav>
                                        <p:tav tm="100000">
                                          <p:val>
                                            <p:strVal val="#ppt_x"/>
                                          </p:val>
                                        </p:tav>
                                      </p:tavLst>
                                    </p:anim>
                                    <p:anim calcmode="lin" valueType="num">
                                      <p:cBhvr additive="base">
                                        <p:cTn id="7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78"/>
                                        </p:tgtEl>
                                        <p:attrNameLst>
                                          <p:attrName>style.visibility</p:attrName>
                                        </p:attrNameLst>
                                      </p:cBhvr>
                                      <p:to>
                                        <p:strVal val="visible"/>
                                      </p:to>
                                    </p:set>
                                    <p:anim calcmode="lin" valueType="num">
                                      <p:cBhvr additive="base">
                                        <p:cTn id="75" dur="500" fill="hold"/>
                                        <p:tgtEl>
                                          <p:spTgt spid="78"/>
                                        </p:tgtEl>
                                        <p:attrNameLst>
                                          <p:attrName>ppt_x</p:attrName>
                                        </p:attrNameLst>
                                      </p:cBhvr>
                                      <p:tavLst>
                                        <p:tav tm="0">
                                          <p:val>
                                            <p:strVal val="#ppt_x"/>
                                          </p:val>
                                        </p:tav>
                                        <p:tav tm="100000">
                                          <p:val>
                                            <p:strVal val="#ppt_x"/>
                                          </p:val>
                                        </p:tav>
                                      </p:tavLst>
                                    </p:anim>
                                    <p:anim calcmode="lin" valueType="num">
                                      <p:cBhvr additive="base">
                                        <p:cTn id="76" dur="500" fill="hold"/>
                                        <p:tgtEl>
                                          <p:spTgt spid="7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anim calcmode="lin" valueType="num">
                                      <p:cBhvr additive="base">
                                        <p:cTn id="79" dur="500" fill="hold"/>
                                        <p:tgtEl>
                                          <p:spTgt spid="79"/>
                                        </p:tgtEl>
                                        <p:attrNameLst>
                                          <p:attrName>ppt_x</p:attrName>
                                        </p:attrNameLst>
                                      </p:cBhvr>
                                      <p:tavLst>
                                        <p:tav tm="0">
                                          <p:val>
                                            <p:strVal val="#ppt_x"/>
                                          </p:val>
                                        </p:tav>
                                        <p:tav tm="100000">
                                          <p:val>
                                            <p:strVal val="#ppt_x"/>
                                          </p:val>
                                        </p:tav>
                                      </p:tavLst>
                                    </p:anim>
                                    <p:anim calcmode="lin" valueType="num">
                                      <p:cBhvr additive="base">
                                        <p:cTn id="80" dur="500" fill="hold"/>
                                        <p:tgtEl>
                                          <p:spTgt spid="7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anim calcmode="lin" valueType="num">
                                      <p:cBhvr additive="base">
                                        <p:cTn id="83" dur="500" fill="hold"/>
                                        <p:tgtEl>
                                          <p:spTgt spid="80"/>
                                        </p:tgtEl>
                                        <p:attrNameLst>
                                          <p:attrName>ppt_x</p:attrName>
                                        </p:attrNameLst>
                                      </p:cBhvr>
                                      <p:tavLst>
                                        <p:tav tm="0">
                                          <p:val>
                                            <p:strVal val="#ppt_x"/>
                                          </p:val>
                                        </p:tav>
                                        <p:tav tm="100000">
                                          <p:val>
                                            <p:strVal val="#ppt_x"/>
                                          </p:val>
                                        </p:tav>
                                      </p:tavLst>
                                    </p:anim>
                                    <p:anim calcmode="lin" valueType="num">
                                      <p:cBhvr additive="base">
                                        <p:cTn id="84" dur="500" fill="hold"/>
                                        <p:tgtEl>
                                          <p:spTgt spid="8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additive="base">
                                        <p:cTn id="87" dur="500" fill="hold"/>
                                        <p:tgtEl>
                                          <p:spTgt spid="81"/>
                                        </p:tgtEl>
                                        <p:attrNameLst>
                                          <p:attrName>ppt_x</p:attrName>
                                        </p:attrNameLst>
                                      </p:cBhvr>
                                      <p:tavLst>
                                        <p:tav tm="0">
                                          <p:val>
                                            <p:strVal val="#ppt_x"/>
                                          </p:val>
                                        </p:tav>
                                        <p:tav tm="100000">
                                          <p:val>
                                            <p:strVal val="#ppt_x"/>
                                          </p:val>
                                        </p:tav>
                                      </p:tavLst>
                                    </p:anim>
                                    <p:anim calcmode="lin" valueType="num">
                                      <p:cBhvr additive="base">
                                        <p:cTn id="88" dur="500" fill="hold"/>
                                        <p:tgtEl>
                                          <p:spTgt spid="8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500" fill="hold"/>
                                        <p:tgtEl>
                                          <p:spTgt spid="82"/>
                                        </p:tgtEl>
                                        <p:attrNameLst>
                                          <p:attrName>ppt_x</p:attrName>
                                        </p:attrNameLst>
                                      </p:cBhvr>
                                      <p:tavLst>
                                        <p:tav tm="0">
                                          <p:val>
                                            <p:strVal val="#ppt_x"/>
                                          </p:val>
                                        </p:tav>
                                        <p:tav tm="100000">
                                          <p:val>
                                            <p:strVal val="#ppt_x"/>
                                          </p:val>
                                        </p:tav>
                                      </p:tavLst>
                                    </p:anim>
                                    <p:anim calcmode="lin" valueType="num">
                                      <p:cBhvr additive="base">
                                        <p:cTn id="92" dur="500" fill="hold"/>
                                        <p:tgtEl>
                                          <p:spTgt spid="8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83"/>
                                        </p:tgtEl>
                                        <p:attrNameLst>
                                          <p:attrName>style.visibility</p:attrName>
                                        </p:attrNameLst>
                                      </p:cBhvr>
                                      <p:to>
                                        <p:strVal val="visible"/>
                                      </p:to>
                                    </p:set>
                                    <p:anim calcmode="lin" valueType="num">
                                      <p:cBhvr additive="base">
                                        <p:cTn id="95" dur="500" fill="hold"/>
                                        <p:tgtEl>
                                          <p:spTgt spid="83"/>
                                        </p:tgtEl>
                                        <p:attrNameLst>
                                          <p:attrName>ppt_x</p:attrName>
                                        </p:attrNameLst>
                                      </p:cBhvr>
                                      <p:tavLst>
                                        <p:tav tm="0">
                                          <p:val>
                                            <p:strVal val="#ppt_x"/>
                                          </p:val>
                                        </p:tav>
                                        <p:tav tm="100000">
                                          <p:val>
                                            <p:strVal val="#ppt_x"/>
                                          </p:val>
                                        </p:tav>
                                      </p:tavLst>
                                    </p:anim>
                                    <p:anim calcmode="lin" valueType="num">
                                      <p:cBhvr additive="base">
                                        <p:cTn id="9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ppt_x"/>
                                          </p:val>
                                        </p:tav>
                                        <p:tav tm="100000">
                                          <p:val>
                                            <p:strVal val="#ppt_x"/>
                                          </p:val>
                                        </p:tav>
                                      </p:tavLst>
                                    </p:anim>
                                    <p:anim calcmode="lin" valueType="num">
                                      <p:cBhvr additive="base">
                                        <p:cTn id="10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84"/>
                                        </p:tgtEl>
                                        <p:attrNameLst>
                                          <p:attrName>style.visibility</p:attrName>
                                        </p:attrNameLst>
                                      </p:cBhvr>
                                      <p:to>
                                        <p:strVal val="visible"/>
                                      </p:to>
                                    </p:set>
                                    <p:anim calcmode="lin" valueType="num">
                                      <p:cBhvr additive="base">
                                        <p:cTn id="107" dur="500" fill="hold"/>
                                        <p:tgtEl>
                                          <p:spTgt spid="84"/>
                                        </p:tgtEl>
                                        <p:attrNameLst>
                                          <p:attrName>ppt_x</p:attrName>
                                        </p:attrNameLst>
                                      </p:cBhvr>
                                      <p:tavLst>
                                        <p:tav tm="0">
                                          <p:val>
                                            <p:strVal val="#ppt_x"/>
                                          </p:val>
                                        </p:tav>
                                        <p:tav tm="100000">
                                          <p:val>
                                            <p:strVal val="#ppt_x"/>
                                          </p:val>
                                        </p:tav>
                                      </p:tavLst>
                                    </p:anim>
                                    <p:anim calcmode="lin" valueType="num">
                                      <p:cBhvr additive="base">
                                        <p:cTn id="108" dur="500" fill="hold"/>
                                        <p:tgtEl>
                                          <p:spTgt spid="8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ppt_x"/>
                                          </p:val>
                                        </p:tav>
                                        <p:tav tm="100000">
                                          <p:val>
                                            <p:strVal val="#ppt_x"/>
                                          </p:val>
                                        </p:tav>
                                      </p:tavLst>
                                    </p:anim>
                                    <p:anim calcmode="lin" valueType="num">
                                      <p:cBhvr additive="base">
                                        <p:cTn id="112" dur="500" fill="hold"/>
                                        <p:tgtEl>
                                          <p:spTgt spid="8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86"/>
                                        </p:tgtEl>
                                        <p:attrNameLst>
                                          <p:attrName>style.visibility</p:attrName>
                                        </p:attrNameLst>
                                      </p:cBhvr>
                                      <p:to>
                                        <p:strVal val="visible"/>
                                      </p:to>
                                    </p:set>
                                    <p:anim calcmode="lin" valueType="num">
                                      <p:cBhvr additive="base">
                                        <p:cTn id="115" dur="500" fill="hold"/>
                                        <p:tgtEl>
                                          <p:spTgt spid="86"/>
                                        </p:tgtEl>
                                        <p:attrNameLst>
                                          <p:attrName>ppt_x</p:attrName>
                                        </p:attrNameLst>
                                      </p:cBhvr>
                                      <p:tavLst>
                                        <p:tav tm="0">
                                          <p:val>
                                            <p:strVal val="#ppt_x"/>
                                          </p:val>
                                        </p:tav>
                                        <p:tav tm="100000">
                                          <p:val>
                                            <p:strVal val="#ppt_x"/>
                                          </p:val>
                                        </p:tav>
                                      </p:tavLst>
                                    </p:anim>
                                    <p:anim calcmode="lin" valueType="num">
                                      <p:cBhvr additive="base">
                                        <p:cTn id="116" dur="500" fill="hold"/>
                                        <p:tgtEl>
                                          <p:spTgt spid="86"/>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87"/>
                                        </p:tgtEl>
                                        <p:attrNameLst>
                                          <p:attrName>style.visibility</p:attrName>
                                        </p:attrNameLst>
                                      </p:cBhvr>
                                      <p:to>
                                        <p:strVal val="visible"/>
                                      </p:to>
                                    </p:set>
                                    <p:anim calcmode="lin" valueType="num">
                                      <p:cBhvr additive="base">
                                        <p:cTn id="119" dur="500" fill="hold"/>
                                        <p:tgtEl>
                                          <p:spTgt spid="87"/>
                                        </p:tgtEl>
                                        <p:attrNameLst>
                                          <p:attrName>ppt_x</p:attrName>
                                        </p:attrNameLst>
                                      </p:cBhvr>
                                      <p:tavLst>
                                        <p:tav tm="0">
                                          <p:val>
                                            <p:strVal val="#ppt_x"/>
                                          </p:val>
                                        </p:tav>
                                        <p:tav tm="100000">
                                          <p:val>
                                            <p:strVal val="#ppt_x"/>
                                          </p:val>
                                        </p:tav>
                                      </p:tavLst>
                                    </p:anim>
                                    <p:anim calcmode="lin" valueType="num">
                                      <p:cBhvr additive="base">
                                        <p:cTn id="120" dur="500" fill="hold"/>
                                        <p:tgtEl>
                                          <p:spTgt spid="87"/>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8"/>
                                        </p:tgtEl>
                                        <p:attrNameLst>
                                          <p:attrName>style.visibility</p:attrName>
                                        </p:attrNameLst>
                                      </p:cBhvr>
                                      <p:to>
                                        <p:strVal val="visible"/>
                                      </p:to>
                                    </p:set>
                                    <p:anim calcmode="lin" valueType="num">
                                      <p:cBhvr additive="base">
                                        <p:cTn id="123" dur="500" fill="hold"/>
                                        <p:tgtEl>
                                          <p:spTgt spid="88"/>
                                        </p:tgtEl>
                                        <p:attrNameLst>
                                          <p:attrName>ppt_x</p:attrName>
                                        </p:attrNameLst>
                                      </p:cBhvr>
                                      <p:tavLst>
                                        <p:tav tm="0">
                                          <p:val>
                                            <p:strVal val="#ppt_x"/>
                                          </p:val>
                                        </p:tav>
                                        <p:tav tm="100000">
                                          <p:val>
                                            <p:strVal val="#ppt_x"/>
                                          </p:val>
                                        </p:tav>
                                      </p:tavLst>
                                    </p:anim>
                                    <p:anim calcmode="lin" valueType="num">
                                      <p:cBhvr additive="base">
                                        <p:cTn id="124" dur="500" fill="hold"/>
                                        <p:tgtEl>
                                          <p:spTgt spid="8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 calcmode="lin" valueType="num">
                                      <p:cBhvr additive="base">
                                        <p:cTn id="127" dur="500" fill="hold"/>
                                        <p:tgtEl>
                                          <p:spTgt spid="89"/>
                                        </p:tgtEl>
                                        <p:attrNameLst>
                                          <p:attrName>ppt_x</p:attrName>
                                        </p:attrNameLst>
                                      </p:cBhvr>
                                      <p:tavLst>
                                        <p:tav tm="0">
                                          <p:val>
                                            <p:strVal val="#ppt_x"/>
                                          </p:val>
                                        </p:tav>
                                        <p:tav tm="100000">
                                          <p:val>
                                            <p:strVal val="#ppt_x"/>
                                          </p:val>
                                        </p:tav>
                                      </p:tavLst>
                                    </p:anim>
                                    <p:anim calcmode="lin" valueType="num">
                                      <p:cBhvr additive="base">
                                        <p:cTn id="12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92"/>
                                        </p:tgtEl>
                                        <p:attrNameLst>
                                          <p:attrName>style.visibility</p:attrName>
                                        </p:attrNameLst>
                                      </p:cBhvr>
                                      <p:to>
                                        <p:strVal val="visible"/>
                                      </p:to>
                                    </p:set>
                                    <p:anim calcmode="lin" valueType="num">
                                      <p:cBhvr additive="base">
                                        <p:cTn id="133" dur="500" fill="hold"/>
                                        <p:tgtEl>
                                          <p:spTgt spid="92"/>
                                        </p:tgtEl>
                                        <p:attrNameLst>
                                          <p:attrName>ppt_x</p:attrName>
                                        </p:attrNameLst>
                                      </p:cBhvr>
                                      <p:tavLst>
                                        <p:tav tm="0">
                                          <p:val>
                                            <p:strVal val="#ppt_x"/>
                                          </p:val>
                                        </p:tav>
                                        <p:tav tm="100000">
                                          <p:val>
                                            <p:strVal val="#ppt_x"/>
                                          </p:val>
                                        </p:tav>
                                      </p:tavLst>
                                    </p:anim>
                                    <p:anim calcmode="lin" valueType="num">
                                      <p:cBhvr additive="base">
                                        <p:cTn id="134"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93"/>
                                        </p:tgtEl>
                                        <p:attrNameLst>
                                          <p:attrName>style.visibility</p:attrName>
                                        </p:attrNameLst>
                                      </p:cBhvr>
                                      <p:to>
                                        <p:strVal val="visible"/>
                                      </p:to>
                                    </p:set>
                                    <p:anim calcmode="lin" valueType="num">
                                      <p:cBhvr additive="base">
                                        <p:cTn id="139" dur="500" fill="hold"/>
                                        <p:tgtEl>
                                          <p:spTgt spid="93"/>
                                        </p:tgtEl>
                                        <p:attrNameLst>
                                          <p:attrName>ppt_x</p:attrName>
                                        </p:attrNameLst>
                                      </p:cBhvr>
                                      <p:tavLst>
                                        <p:tav tm="0">
                                          <p:val>
                                            <p:strVal val="#ppt_x"/>
                                          </p:val>
                                        </p:tav>
                                        <p:tav tm="100000">
                                          <p:val>
                                            <p:strVal val="#ppt_x"/>
                                          </p:val>
                                        </p:tav>
                                      </p:tavLst>
                                    </p:anim>
                                    <p:anim calcmode="lin" valueType="num">
                                      <p:cBhvr additive="base">
                                        <p:cTn id="140"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95"/>
                                        </p:tgtEl>
                                        <p:attrNameLst>
                                          <p:attrName>style.visibility</p:attrName>
                                        </p:attrNameLst>
                                      </p:cBhvr>
                                      <p:to>
                                        <p:strVal val="visible"/>
                                      </p:to>
                                    </p:set>
                                    <p:anim calcmode="lin" valueType="num">
                                      <p:cBhvr additive="base">
                                        <p:cTn id="145" dur="500" fill="hold"/>
                                        <p:tgtEl>
                                          <p:spTgt spid="95"/>
                                        </p:tgtEl>
                                        <p:attrNameLst>
                                          <p:attrName>ppt_x</p:attrName>
                                        </p:attrNameLst>
                                      </p:cBhvr>
                                      <p:tavLst>
                                        <p:tav tm="0">
                                          <p:val>
                                            <p:strVal val="#ppt_x"/>
                                          </p:val>
                                        </p:tav>
                                        <p:tav tm="100000">
                                          <p:val>
                                            <p:strVal val="#ppt_x"/>
                                          </p:val>
                                        </p:tav>
                                      </p:tavLst>
                                    </p:anim>
                                    <p:anim calcmode="lin" valueType="num">
                                      <p:cBhvr additive="base">
                                        <p:cTn id="14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97"/>
                                        </p:tgtEl>
                                        <p:attrNameLst>
                                          <p:attrName>style.visibility</p:attrName>
                                        </p:attrNameLst>
                                      </p:cBhvr>
                                      <p:to>
                                        <p:strVal val="visible"/>
                                      </p:to>
                                    </p:set>
                                    <p:anim calcmode="lin" valueType="num">
                                      <p:cBhvr additive="base">
                                        <p:cTn id="151" dur="500" fill="hold"/>
                                        <p:tgtEl>
                                          <p:spTgt spid="97"/>
                                        </p:tgtEl>
                                        <p:attrNameLst>
                                          <p:attrName>ppt_x</p:attrName>
                                        </p:attrNameLst>
                                      </p:cBhvr>
                                      <p:tavLst>
                                        <p:tav tm="0">
                                          <p:val>
                                            <p:strVal val="#ppt_x"/>
                                          </p:val>
                                        </p:tav>
                                        <p:tav tm="100000">
                                          <p:val>
                                            <p:strVal val="#ppt_x"/>
                                          </p:val>
                                        </p:tav>
                                      </p:tavLst>
                                    </p:anim>
                                    <p:anim calcmode="lin" valueType="num">
                                      <p:cBhvr additive="base">
                                        <p:cTn id="152"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additive="base">
                                        <p:cTn id="157" dur="500" fill="hold"/>
                                        <p:tgtEl>
                                          <p:spTgt spid="98"/>
                                        </p:tgtEl>
                                        <p:attrNameLst>
                                          <p:attrName>ppt_x</p:attrName>
                                        </p:attrNameLst>
                                      </p:cBhvr>
                                      <p:tavLst>
                                        <p:tav tm="0">
                                          <p:val>
                                            <p:strVal val="#ppt_x"/>
                                          </p:val>
                                        </p:tav>
                                        <p:tav tm="100000">
                                          <p:val>
                                            <p:strVal val="#ppt_x"/>
                                          </p:val>
                                        </p:tav>
                                      </p:tavLst>
                                    </p:anim>
                                    <p:anim calcmode="lin" valueType="num">
                                      <p:cBhvr additive="base">
                                        <p:cTn id="158"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99"/>
                                        </p:tgtEl>
                                        <p:attrNameLst>
                                          <p:attrName>style.visibility</p:attrName>
                                        </p:attrNameLst>
                                      </p:cBhvr>
                                      <p:to>
                                        <p:strVal val="visible"/>
                                      </p:to>
                                    </p:set>
                                    <p:anim calcmode="lin" valueType="num">
                                      <p:cBhvr additive="base">
                                        <p:cTn id="163" dur="500" fill="hold"/>
                                        <p:tgtEl>
                                          <p:spTgt spid="99"/>
                                        </p:tgtEl>
                                        <p:attrNameLst>
                                          <p:attrName>ppt_x</p:attrName>
                                        </p:attrNameLst>
                                      </p:cBhvr>
                                      <p:tavLst>
                                        <p:tav tm="0">
                                          <p:val>
                                            <p:strVal val="#ppt_x"/>
                                          </p:val>
                                        </p:tav>
                                        <p:tav tm="100000">
                                          <p:val>
                                            <p:strVal val="#ppt_x"/>
                                          </p:val>
                                        </p:tav>
                                      </p:tavLst>
                                    </p:anim>
                                    <p:anim calcmode="lin" valueType="num">
                                      <p:cBhvr additive="base">
                                        <p:cTn id="16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6" grpId="0"/>
      <p:bldP spid="27" grpId="0"/>
      <p:bldP spid="28" grpId="0"/>
      <p:bldP spid="29" grpId="0"/>
      <p:bldP spid="30" grpId="0"/>
      <p:bldP spid="48" grpId="0" animBg="1"/>
      <p:bldP spid="49" grpId="0" animBg="1"/>
      <p:bldP spid="50" grpId="0" animBg="1"/>
      <p:bldP spid="54" grpId="0" animBg="1"/>
      <p:bldP spid="56" grpId="0" animBg="1"/>
      <p:bldP spid="5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2" grpId="0"/>
      <p:bldP spid="93" grpId="0"/>
      <p:bldP spid="95" grpId="0"/>
      <p:bldP spid="97" grpId="0"/>
      <p:bldP spid="98" grpId="0"/>
      <p:bldP spid="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55668" y="1275158"/>
            <a:ext cx="284482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p:cNvSpPr/>
          <p:nvPr/>
        </p:nvSpPr>
        <p:spPr>
          <a:xfrm>
            <a:off x="2659426" y="1275159"/>
            <a:ext cx="2575173"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Content Placeholder 2"/>
          <p:cNvSpPr txBox="1">
            <a:spLocks/>
          </p:cNvSpPr>
          <p:nvPr/>
        </p:nvSpPr>
        <p:spPr bwMode="auto">
          <a:xfrm>
            <a:off x="0" y="797540"/>
            <a:ext cx="9144000" cy="108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Si on voulait mesurer le volume d’un échantillon de liquide, on pourrait le faire de façon plus précise ou de façon moins précise. </a:t>
            </a:r>
          </a:p>
        </p:txBody>
      </p:sp>
      <p:sp>
        <p:nvSpPr>
          <p:cNvPr id="2" name="Title 1"/>
          <p:cNvSpPr>
            <a:spLocks noGrp="1"/>
          </p:cNvSpPr>
          <p:nvPr>
            <p:ph type="title"/>
          </p:nvPr>
        </p:nvSpPr>
        <p:spPr>
          <a:xfrm>
            <a:off x="0" y="260648"/>
            <a:ext cx="9144000" cy="793890"/>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Un </a:t>
            </a:r>
            <a:r>
              <a:rPr lang="en-US" dirty="0" err="1">
                <a:solidFill>
                  <a:srgbClr val="003300"/>
                </a:solidFill>
                <a:latin typeface="Times New Roman" panose="02020603050405020304" pitchFamily="18" charset="0"/>
                <a:cs typeface="Times New Roman" panose="02020603050405020304" pitchFamily="18" charset="0"/>
              </a:rPr>
              <a:t>exemple</a:t>
            </a:r>
            <a:r>
              <a:rPr lang="en-US" dirty="0">
                <a:solidFill>
                  <a:srgbClr val="003300"/>
                </a:solidFill>
                <a:latin typeface="Times New Roman" panose="02020603050405020304" pitchFamily="18" charset="0"/>
                <a:cs typeface="Times New Roman" panose="02020603050405020304" pitchFamily="18" charset="0"/>
              </a:rPr>
              <a:t> de </a:t>
            </a:r>
            <a:r>
              <a:rPr lang="en-US" dirty="0" err="1">
                <a:solidFill>
                  <a:srgbClr val="003300"/>
                </a:solidFill>
                <a:latin typeface="Times New Roman" panose="02020603050405020304" pitchFamily="18" charset="0"/>
                <a:cs typeface="Times New Roman" panose="02020603050405020304" pitchFamily="18" charset="0"/>
              </a:rPr>
              <a:t>précision</a:t>
            </a:r>
            <a:r>
              <a:rPr lang="en-US" dirty="0">
                <a:solidFill>
                  <a:srgbClr val="003300"/>
                </a:solidFill>
                <a:latin typeface="Times New Roman" panose="02020603050405020304" pitchFamily="18" charset="0"/>
                <a:cs typeface="Times New Roman" panose="02020603050405020304" pitchFamily="18" charset="0"/>
              </a:rPr>
              <a:t> versus exactitude</a:t>
            </a:r>
          </a:p>
        </p:txBody>
      </p:sp>
      <p:sp>
        <p:nvSpPr>
          <p:cNvPr id="8" name="Content Placeholder 2"/>
          <p:cNvSpPr txBox="1">
            <a:spLocks/>
          </p:cNvSpPr>
          <p:nvPr/>
        </p:nvSpPr>
        <p:spPr bwMode="auto">
          <a:xfrm>
            <a:off x="4554037" y="1991957"/>
            <a:ext cx="3135026" cy="269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Ce cylindre gradué mesure en </a:t>
            </a:r>
            <a:r>
              <a:rPr lang="fr-FR" sz="2700" kern="0" dirty="0" err="1">
                <a:solidFill>
                  <a:srgbClr val="000000"/>
                </a:solidFill>
                <a:latin typeface="Times New Roman" panose="02020603050405020304" pitchFamily="18" charset="0"/>
                <a:cs typeface="Times New Roman" panose="02020603050405020304" pitchFamily="18" charset="0"/>
              </a:rPr>
              <a:t>mL</a:t>
            </a:r>
            <a:r>
              <a:rPr lang="fr-FR" sz="2700" kern="0" dirty="0">
                <a:solidFill>
                  <a:srgbClr val="000000"/>
                </a:solidFill>
                <a:latin typeface="Times New Roman" panose="02020603050405020304" pitchFamily="18" charset="0"/>
                <a:cs typeface="Times New Roman" panose="02020603050405020304" pitchFamily="18" charset="0"/>
              </a:rPr>
              <a:t>, donc, lorsqu’on l’utilise pour mesurer un volume il est précis à ±0,01 </a:t>
            </a:r>
            <a:r>
              <a:rPr lang="fr-FR" sz="2700" kern="0" dirty="0" err="1">
                <a:solidFill>
                  <a:srgbClr val="000000"/>
                </a:solidFill>
                <a:latin typeface="Times New Roman" panose="02020603050405020304" pitchFamily="18" charset="0"/>
                <a:cs typeface="Times New Roman" panose="02020603050405020304" pitchFamily="18" charset="0"/>
              </a:rPr>
              <a:t>mL</a:t>
            </a:r>
            <a:r>
              <a:rPr lang="fr-FR" sz="2700" kern="0" dirty="0">
                <a:solidFill>
                  <a:srgbClr val="000000"/>
                </a:solidFill>
                <a:latin typeface="Times New Roman" panose="02020603050405020304" pitchFamily="18" charset="0"/>
                <a:cs typeface="Times New Roman" panose="02020603050405020304" pitchFamily="18" charset="0"/>
              </a:rPr>
              <a:t>. </a:t>
            </a:r>
          </a:p>
        </p:txBody>
      </p:sp>
      <p:sp>
        <p:nvSpPr>
          <p:cNvPr id="9" name="Content Placeholder 2"/>
          <p:cNvSpPr txBox="1">
            <a:spLocks/>
          </p:cNvSpPr>
          <p:nvPr/>
        </p:nvSpPr>
        <p:spPr bwMode="auto">
          <a:xfrm>
            <a:off x="1101548" y="1991957"/>
            <a:ext cx="3099099" cy="264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Ce micropipette mesure en </a:t>
            </a:r>
            <a:r>
              <a:rPr lang="el-GR" sz="2700" kern="0" dirty="0">
                <a:solidFill>
                  <a:srgbClr val="000000"/>
                </a:solidFill>
                <a:latin typeface="Times New Roman" panose="02020603050405020304" pitchFamily="18" charset="0"/>
                <a:cs typeface="Times New Roman" panose="02020603050405020304" pitchFamily="18" charset="0"/>
              </a:rPr>
              <a:t>μ</a:t>
            </a:r>
            <a:r>
              <a:rPr lang="en-US" sz="2700" kern="0" dirty="0">
                <a:solidFill>
                  <a:srgbClr val="000000"/>
                </a:solidFill>
                <a:latin typeface="Times New Roman" panose="02020603050405020304" pitchFamily="18" charset="0"/>
                <a:cs typeface="Times New Roman" panose="02020603050405020304" pitchFamily="18" charset="0"/>
              </a:rPr>
              <a:t>L</a:t>
            </a:r>
            <a:r>
              <a:rPr lang="fr-FR" sz="2700" kern="0" dirty="0">
                <a:solidFill>
                  <a:srgbClr val="000000"/>
                </a:solidFill>
                <a:latin typeface="Times New Roman" panose="02020603050405020304" pitchFamily="18" charset="0"/>
                <a:cs typeface="Times New Roman" panose="02020603050405020304" pitchFamily="18" charset="0"/>
              </a:rPr>
              <a:t>, donc, lorsqu’on l’utilise pour mesurer un volume il est précis à ±0,000 000 1 </a:t>
            </a:r>
            <a:r>
              <a:rPr lang="fr-FR" sz="2700" kern="0" dirty="0" err="1">
                <a:solidFill>
                  <a:srgbClr val="000000"/>
                </a:solidFill>
                <a:latin typeface="Times New Roman" panose="02020603050405020304" pitchFamily="18" charset="0"/>
                <a:cs typeface="Times New Roman" panose="02020603050405020304" pitchFamily="18" charset="0"/>
              </a:rPr>
              <a:t>mL</a:t>
            </a:r>
            <a:r>
              <a:rPr lang="fr-FR" sz="2700" kern="0" dirty="0">
                <a:solidFill>
                  <a:srgbClr val="000000"/>
                </a:solidFill>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322" t="26250" r="77725" b="2351"/>
          <a:stretch/>
        </p:blipFill>
        <p:spPr>
          <a:xfrm>
            <a:off x="7672905" y="2164773"/>
            <a:ext cx="864096" cy="4320480"/>
          </a:xfrm>
          <a:prstGeom prst="rect">
            <a:avLst/>
          </a:prstGeom>
          <a:ln>
            <a:solidFill>
              <a:srgbClr val="003300"/>
            </a:solid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688" t="33201" b="38800"/>
          <a:stretch/>
        </p:blipFill>
        <p:spPr>
          <a:xfrm rot="5400000">
            <a:off x="-1978323" y="3913129"/>
            <a:ext cx="4880543" cy="823769"/>
          </a:xfrm>
          <a:prstGeom prst="rect">
            <a:avLst/>
          </a:prstGeom>
          <a:ln>
            <a:solidFill>
              <a:srgbClr val="003300"/>
            </a:solidFill>
          </a:ln>
        </p:spPr>
      </p:pic>
      <p:cxnSp>
        <p:nvCxnSpPr>
          <p:cNvPr id="11" name="Curved Connector 10"/>
          <p:cNvCxnSpPr>
            <a:stCxn id="12" idx="2"/>
            <a:endCxn id="7" idx="1"/>
          </p:cNvCxnSpPr>
          <p:nvPr/>
        </p:nvCxnSpPr>
        <p:spPr>
          <a:xfrm rot="5400000">
            <a:off x="2126973" y="64702"/>
            <a:ext cx="155016" cy="3485065"/>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Curved Connector 20"/>
          <p:cNvCxnSpPr>
            <a:stCxn id="13" idx="2"/>
            <a:endCxn id="6" idx="0"/>
          </p:cNvCxnSpPr>
          <p:nvPr/>
        </p:nvCxnSpPr>
        <p:spPr>
          <a:xfrm rot="16200000" flipH="1">
            <a:off x="7573992" y="1633812"/>
            <a:ext cx="435048" cy="626874"/>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Content Placeholder 2"/>
          <p:cNvSpPr txBox="1">
            <a:spLocks/>
          </p:cNvSpPr>
          <p:nvPr/>
        </p:nvSpPr>
        <p:spPr bwMode="auto">
          <a:xfrm>
            <a:off x="812455" y="4606639"/>
            <a:ext cx="6746315" cy="88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Bien que la micropipette soit beaucoup plus précise, les deux peuvent être assez exacts.</a:t>
            </a:r>
          </a:p>
        </p:txBody>
      </p:sp>
      <p:cxnSp>
        <p:nvCxnSpPr>
          <p:cNvPr id="36" name="Straight Connector 35"/>
          <p:cNvCxnSpPr/>
          <p:nvPr/>
        </p:nvCxnSpPr>
        <p:spPr>
          <a:xfrm>
            <a:off x="4283968" y="2114916"/>
            <a:ext cx="0" cy="251887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a:extLst>
              <a:ext uri="{FF2B5EF4-FFF2-40B4-BE49-F238E27FC236}">
                <a16:creationId xmlns:a16="http://schemas.microsoft.com/office/drawing/2014/main" id="{0CDEECD1-1571-483B-91E4-462A70C30FFC}"/>
              </a:ext>
            </a:extLst>
          </p:cNvPr>
          <p:cNvSpPr txBox="1">
            <a:spLocks/>
          </p:cNvSpPr>
          <p:nvPr/>
        </p:nvSpPr>
        <p:spPr bwMode="auto">
          <a:xfrm>
            <a:off x="812455" y="5481939"/>
            <a:ext cx="6746315" cy="128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La précision d’une mesure dépend de la compétence de l’utilisateur et de la calibration de l’instrument. </a:t>
            </a:r>
          </a:p>
        </p:txBody>
      </p:sp>
    </p:spTree>
    <p:extLst>
      <p:ext uri="{BB962C8B-B14F-4D97-AF65-F5344CB8AC3E}">
        <p14:creationId xmlns:p14="http://schemas.microsoft.com/office/powerpoint/2010/main" val="33271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8" grpId="0"/>
      <p:bldP spid="9" grpId="0"/>
      <p:bldP spid="3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48" y="260648"/>
            <a:ext cx="9027504" cy="506197"/>
          </a:xfrm>
        </p:spPr>
        <p:txBody>
          <a:bodyPr/>
          <a:lstStyle/>
          <a:p>
            <a:pPr algn="ctr"/>
            <a:r>
              <a:rPr lang="en-US">
                <a:solidFill>
                  <a:srgbClr val="003300"/>
                </a:solidFill>
                <a:latin typeface="Times New Roman" panose="02020603050405020304" pitchFamily="18" charset="0"/>
                <a:cs typeface="Times New Roman" panose="02020603050405020304" pitchFamily="18" charset="0"/>
              </a:rPr>
              <a:t>Question </a:t>
            </a:r>
            <a:r>
              <a:rPr lang="en-US" dirty="0" err="1">
                <a:solidFill>
                  <a:srgbClr val="003300"/>
                </a:solidFill>
                <a:latin typeface="Times New Roman" panose="02020603050405020304" pitchFamily="18" charset="0"/>
                <a:cs typeface="Times New Roman" panose="02020603050405020304" pitchFamily="18" charset="0"/>
              </a:rPr>
              <a:t>pratique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4" name="Content Placeholder 2">
            <a:extLst>
              <a:ext uri="{FF2B5EF4-FFF2-40B4-BE49-F238E27FC236}">
                <a16:creationId xmlns:a16="http://schemas.microsoft.com/office/drawing/2014/main" id="{4A5DD2E6-D250-4CB9-BC84-D2A53BD5AA75}"/>
              </a:ext>
            </a:extLst>
          </p:cNvPr>
          <p:cNvSpPr txBox="1">
            <a:spLocks/>
          </p:cNvSpPr>
          <p:nvPr/>
        </p:nvSpPr>
        <p:spPr bwMode="auto">
          <a:xfrm>
            <a:off x="-24336" y="908720"/>
            <a:ext cx="9110087" cy="14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C00000"/>
                </a:solidFill>
                <a:latin typeface="Times New Roman" panose="02020603050405020304" pitchFamily="18" charset="0"/>
                <a:cs typeface="Times New Roman" panose="02020603050405020304" pitchFamily="18" charset="0"/>
              </a:rPr>
              <a:t>Question </a:t>
            </a:r>
            <a:r>
              <a:rPr lang="fr-FR" sz="2700" kern="0" dirty="0">
                <a:solidFill>
                  <a:srgbClr val="000000"/>
                </a:solidFill>
                <a:latin typeface="Times New Roman" panose="02020603050405020304" pitchFamily="18" charset="0"/>
                <a:cs typeface="Times New Roman" panose="02020603050405020304" pitchFamily="18" charset="0"/>
              </a:rPr>
              <a:t>– Si la densité de d’einsteinium est 8,84 g/cm</a:t>
            </a:r>
            <a:r>
              <a:rPr lang="fr-FR" sz="2700" kern="0" baseline="30000" dirty="0">
                <a:solidFill>
                  <a:srgbClr val="000000"/>
                </a:solidFill>
                <a:latin typeface="Times New Roman" panose="02020603050405020304" pitchFamily="18" charset="0"/>
                <a:cs typeface="Times New Roman" panose="02020603050405020304" pitchFamily="18" charset="0"/>
              </a:rPr>
              <a:t>3</a:t>
            </a:r>
            <a:r>
              <a:rPr lang="fr-FR" sz="2700" kern="0" dirty="0">
                <a:solidFill>
                  <a:srgbClr val="000000"/>
                </a:solidFill>
                <a:latin typeface="Times New Roman" panose="02020603050405020304" pitchFamily="18" charset="0"/>
                <a:cs typeface="Times New Roman" panose="02020603050405020304" pitchFamily="18" charset="0"/>
              </a:rPr>
              <a:t>, si on mesurait un échantillon d’einsteinium, quelle série de mesures serait la plus précise?  Laquelle serait la plus exacte?</a:t>
            </a:r>
          </a:p>
        </p:txBody>
      </p:sp>
      <p:sp>
        <p:nvSpPr>
          <p:cNvPr id="38" name="Content Placeholder 2">
            <a:extLst>
              <a:ext uri="{FF2B5EF4-FFF2-40B4-BE49-F238E27FC236}">
                <a16:creationId xmlns:a16="http://schemas.microsoft.com/office/drawing/2014/main" id="{78D118CD-C1B0-46B3-8022-AE9AB0D9DECE}"/>
              </a:ext>
            </a:extLst>
          </p:cNvPr>
          <p:cNvSpPr txBox="1">
            <a:spLocks/>
          </p:cNvSpPr>
          <p:nvPr/>
        </p:nvSpPr>
        <p:spPr bwMode="auto">
          <a:xfrm>
            <a:off x="2889" y="2341798"/>
            <a:ext cx="3732240" cy="195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Série #1 – </a:t>
            </a:r>
          </a:p>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	8,6 g/cm</a:t>
            </a:r>
            <a:r>
              <a:rPr lang="fr-FR" sz="2700" kern="0" baseline="30000" dirty="0">
                <a:solidFill>
                  <a:srgbClr val="000000"/>
                </a:solidFill>
                <a:latin typeface="Times New Roman" panose="02020603050405020304" pitchFamily="18" charset="0"/>
                <a:cs typeface="Times New Roman" panose="02020603050405020304" pitchFamily="18" charset="0"/>
              </a:rPr>
              <a:t>3</a:t>
            </a:r>
          </a:p>
          <a:p>
            <a:pPr marL="0" indent="0">
              <a:buNone/>
            </a:pPr>
            <a:r>
              <a:rPr lang="fr-FR" sz="2700" kern="0" baseline="3000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8,9 g/cm</a:t>
            </a:r>
            <a:r>
              <a:rPr lang="fr-FR" sz="2700" kern="0" baseline="30000" dirty="0">
                <a:solidFill>
                  <a:srgbClr val="000000"/>
                </a:solidFill>
                <a:latin typeface="Times New Roman" panose="02020603050405020304" pitchFamily="18" charset="0"/>
                <a:cs typeface="Times New Roman" panose="02020603050405020304" pitchFamily="18" charset="0"/>
              </a:rPr>
              <a:t>3</a:t>
            </a:r>
          </a:p>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	9,3 g/cm</a:t>
            </a:r>
            <a:r>
              <a:rPr lang="fr-FR" sz="2700" kern="0" baseline="30000" dirty="0">
                <a:solidFill>
                  <a:srgbClr val="000000"/>
                </a:solidFill>
                <a:latin typeface="Times New Roman" panose="02020603050405020304" pitchFamily="18" charset="0"/>
                <a:cs typeface="Times New Roman" panose="02020603050405020304" pitchFamily="18" charset="0"/>
              </a:rPr>
              <a:t>3</a:t>
            </a:r>
            <a:r>
              <a:rPr lang="fr-FR" sz="2700" kern="0" dirty="0">
                <a:solidFill>
                  <a:srgbClr val="000000"/>
                </a:solidFill>
                <a:latin typeface="Times New Roman" panose="02020603050405020304" pitchFamily="18" charset="0"/>
                <a:cs typeface="Times New Roman" panose="02020603050405020304" pitchFamily="18" charset="0"/>
              </a:rPr>
              <a:t>  </a:t>
            </a:r>
          </a:p>
        </p:txBody>
      </p:sp>
      <p:sp>
        <p:nvSpPr>
          <p:cNvPr id="39" name="Content Placeholder 2">
            <a:extLst>
              <a:ext uri="{FF2B5EF4-FFF2-40B4-BE49-F238E27FC236}">
                <a16:creationId xmlns:a16="http://schemas.microsoft.com/office/drawing/2014/main" id="{6FA73CB1-0941-4E5E-AA8C-440273E1FAF9}"/>
              </a:ext>
            </a:extLst>
          </p:cNvPr>
          <p:cNvSpPr txBox="1">
            <a:spLocks/>
          </p:cNvSpPr>
          <p:nvPr/>
        </p:nvSpPr>
        <p:spPr bwMode="auto">
          <a:xfrm>
            <a:off x="2553540" y="2341798"/>
            <a:ext cx="3732240" cy="195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Série #2 – 	</a:t>
            </a:r>
          </a:p>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	7,1 g/cm</a:t>
            </a:r>
            <a:r>
              <a:rPr lang="fr-FR" sz="2700" kern="0" baseline="30000" dirty="0">
                <a:solidFill>
                  <a:srgbClr val="000000"/>
                </a:solidFill>
                <a:latin typeface="Times New Roman" panose="02020603050405020304" pitchFamily="18" charset="0"/>
                <a:cs typeface="Times New Roman" panose="02020603050405020304" pitchFamily="18" charset="0"/>
              </a:rPr>
              <a:t>3</a:t>
            </a:r>
          </a:p>
          <a:p>
            <a:pPr marL="0" indent="0">
              <a:buNone/>
            </a:pPr>
            <a:r>
              <a:rPr lang="fr-FR" sz="2700" kern="0" baseline="3000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10,3 g/cm</a:t>
            </a:r>
            <a:r>
              <a:rPr lang="fr-FR" sz="2700" kern="0" baseline="30000" dirty="0">
                <a:solidFill>
                  <a:srgbClr val="000000"/>
                </a:solidFill>
                <a:latin typeface="Times New Roman" panose="02020603050405020304" pitchFamily="18" charset="0"/>
                <a:cs typeface="Times New Roman" panose="02020603050405020304" pitchFamily="18" charset="0"/>
              </a:rPr>
              <a:t>3</a:t>
            </a:r>
          </a:p>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	11,3 g/cm</a:t>
            </a:r>
            <a:r>
              <a:rPr lang="fr-FR" sz="2700" kern="0" baseline="30000" dirty="0">
                <a:solidFill>
                  <a:srgbClr val="000000"/>
                </a:solidFill>
                <a:latin typeface="Times New Roman" panose="02020603050405020304" pitchFamily="18" charset="0"/>
                <a:cs typeface="Times New Roman" panose="02020603050405020304" pitchFamily="18" charset="0"/>
              </a:rPr>
              <a:t>3</a:t>
            </a:r>
            <a:r>
              <a:rPr lang="fr-FR" sz="2700" kern="0" dirty="0">
                <a:solidFill>
                  <a:srgbClr val="000000"/>
                </a:solidFill>
                <a:latin typeface="Times New Roman" panose="02020603050405020304" pitchFamily="18" charset="0"/>
                <a:cs typeface="Times New Roman" panose="02020603050405020304" pitchFamily="18" charset="0"/>
              </a:rPr>
              <a:t>  </a:t>
            </a:r>
          </a:p>
        </p:txBody>
      </p:sp>
      <p:sp>
        <p:nvSpPr>
          <p:cNvPr id="40" name="Content Placeholder 2">
            <a:extLst>
              <a:ext uri="{FF2B5EF4-FFF2-40B4-BE49-F238E27FC236}">
                <a16:creationId xmlns:a16="http://schemas.microsoft.com/office/drawing/2014/main" id="{BAD8DE8D-A45B-4926-A2BD-33120A2B5768}"/>
              </a:ext>
            </a:extLst>
          </p:cNvPr>
          <p:cNvSpPr txBox="1">
            <a:spLocks/>
          </p:cNvSpPr>
          <p:nvPr/>
        </p:nvSpPr>
        <p:spPr bwMode="auto">
          <a:xfrm>
            <a:off x="5392568" y="2341798"/>
            <a:ext cx="3732240" cy="195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Série #3 – 	</a:t>
            </a:r>
          </a:p>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	9,99 g/cm</a:t>
            </a:r>
            <a:r>
              <a:rPr lang="fr-FR" sz="2700" kern="0" baseline="30000" dirty="0">
                <a:solidFill>
                  <a:srgbClr val="000000"/>
                </a:solidFill>
                <a:latin typeface="Times New Roman" panose="02020603050405020304" pitchFamily="18" charset="0"/>
                <a:cs typeface="Times New Roman" panose="02020603050405020304" pitchFamily="18" charset="0"/>
              </a:rPr>
              <a:t>3</a:t>
            </a:r>
          </a:p>
          <a:p>
            <a:pPr marL="0" indent="0">
              <a:buNone/>
            </a:pPr>
            <a:r>
              <a:rPr lang="fr-FR" sz="2700" kern="0" baseline="3000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10,00 g/cm</a:t>
            </a:r>
            <a:r>
              <a:rPr lang="fr-FR" sz="2700" kern="0" baseline="30000" dirty="0">
                <a:solidFill>
                  <a:srgbClr val="000000"/>
                </a:solidFill>
                <a:latin typeface="Times New Roman" panose="02020603050405020304" pitchFamily="18" charset="0"/>
                <a:cs typeface="Times New Roman" panose="02020603050405020304" pitchFamily="18" charset="0"/>
              </a:rPr>
              <a:t>3</a:t>
            </a:r>
          </a:p>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	10,01 g/cm</a:t>
            </a:r>
            <a:r>
              <a:rPr lang="fr-FR" sz="2700" kern="0" baseline="30000" dirty="0">
                <a:solidFill>
                  <a:srgbClr val="000000"/>
                </a:solidFill>
                <a:latin typeface="Times New Roman" panose="02020603050405020304" pitchFamily="18" charset="0"/>
                <a:cs typeface="Times New Roman" panose="02020603050405020304" pitchFamily="18" charset="0"/>
              </a:rPr>
              <a:t>3</a:t>
            </a:r>
            <a:r>
              <a:rPr lang="fr-FR" sz="2700" kern="0" dirty="0">
                <a:solidFill>
                  <a:srgbClr val="000000"/>
                </a:solidFill>
                <a:latin typeface="Times New Roman" panose="02020603050405020304" pitchFamily="18" charset="0"/>
                <a:cs typeface="Times New Roman" panose="02020603050405020304" pitchFamily="18" charset="0"/>
              </a:rPr>
              <a:t>  </a:t>
            </a:r>
          </a:p>
        </p:txBody>
      </p:sp>
      <p:sp>
        <p:nvSpPr>
          <p:cNvPr id="41" name="Content Placeholder 2">
            <a:extLst>
              <a:ext uri="{FF2B5EF4-FFF2-40B4-BE49-F238E27FC236}">
                <a16:creationId xmlns:a16="http://schemas.microsoft.com/office/drawing/2014/main" id="{1A018BE6-A0DF-454E-A465-FF8EF4E4EBF8}"/>
              </a:ext>
            </a:extLst>
          </p:cNvPr>
          <p:cNvSpPr txBox="1">
            <a:spLocks/>
          </p:cNvSpPr>
          <p:nvPr/>
        </p:nvSpPr>
        <p:spPr bwMode="auto">
          <a:xfrm>
            <a:off x="-24337" y="4653136"/>
            <a:ext cx="9110087" cy="14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3300"/>
                </a:solidFill>
                <a:latin typeface="Times New Roman" panose="02020603050405020304" pitchFamily="18" charset="0"/>
                <a:cs typeface="Times New Roman" panose="02020603050405020304" pitchFamily="18" charset="0"/>
              </a:rPr>
              <a:t>Réponse </a:t>
            </a:r>
            <a:r>
              <a:rPr lang="fr-FR" sz="2700" kern="0" dirty="0">
                <a:solidFill>
                  <a:srgbClr val="000000"/>
                </a:solidFill>
                <a:latin typeface="Times New Roman" panose="02020603050405020304" pitchFamily="18" charset="0"/>
                <a:cs typeface="Times New Roman" panose="02020603050405020304" pitchFamily="18" charset="0"/>
              </a:rPr>
              <a:t>– </a:t>
            </a:r>
          </a:p>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	La série la plus précise = Série #3</a:t>
            </a:r>
          </a:p>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	La série la plus exacte = Série #1</a:t>
            </a:r>
          </a:p>
        </p:txBody>
      </p:sp>
    </p:spTree>
    <p:extLst>
      <p:ext uri="{BB962C8B-B14F-4D97-AF65-F5344CB8AC3E}">
        <p14:creationId xmlns:p14="http://schemas.microsoft.com/office/powerpoint/2010/main" val="295809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759545" y="3773262"/>
            <a:ext cx="181450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90600" y="260648"/>
            <a:ext cx="7162800" cy="990600"/>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chiffres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9" name="Content Placeholder 2"/>
          <p:cNvSpPr txBox="1">
            <a:spLocks/>
          </p:cNvSpPr>
          <p:nvPr/>
        </p:nvSpPr>
        <p:spPr bwMode="auto">
          <a:xfrm>
            <a:off x="0" y="1251248"/>
            <a:ext cx="6174433" cy="248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Comme on le sait du PowerPoint 2.3 - dans une valeur mesurée, les chiffres significatifs sont les chiffres dont on est certain ET, en plus, un chiffre qui est incertain (le plus petit, celui le plus vers la droite dans une valeur). </a:t>
            </a:r>
          </a:p>
        </p:txBody>
      </p:sp>
      <p:sp>
        <p:nvSpPr>
          <p:cNvPr id="20" name="Content Placeholder 2"/>
          <p:cNvSpPr txBox="1">
            <a:spLocks/>
          </p:cNvSpPr>
          <p:nvPr/>
        </p:nvSpPr>
        <p:spPr bwMode="auto">
          <a:xfrm>
            <a:off x="0" y="4174075"/>
            <a:ext cx="7056785" cy="143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Les chiffres significatifs correspond à la précision de l’instrument de mesure. </a:t>
            </a:r>
          </a:p>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Ce cylindre gradué est précis jusqu’à ± 0,01 </a:t>
            </a:r>
            <a:r>
              <a:rPr lang="fr-FR" sz="2700" kern="0" dirty="0" err="1">
                <a:solidFill>
                  <a:srgbClr val="000000"/>
                </a:solidFill>
                <a:latin typeface="Times New Roman" panose="02020603050405020304" pitchFamily="18" charset="0"/>
                <a:cs typeface="Times New Roman" panose="02020603050405020304" pitchFamily="18" charset="0"/>
              </a:rPr>
              <a:t>mL</a:t>
            </a:r>
            <a:r>
              <a:rPr lang="fr-FR" sz="2700" kern="0" dirty="0">
                <a:solidFill>
                  <a:srgbClr val="000000"/>
                </a:solidFill>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634" r="17461"/>
          <a:stretch/>
        </p:blipFill>
        <p:spPr>
          <a:xfrm>
            <a:off x="7045255" y="1388951"/>
            <a:ext cx="1967145" cy="4460708"/>
          </a:xfrm>
          <a:prstGeom prst="rect">
            <a:avLst/>
          </a:prstGeom>
          <a:ln>
            <a:solidFill>
              <a:srgbClr val="003300"/>
            </a:solidFill>
          </a:ln>
        </p:spPr>
      </p:pic>
      <p:sp>
        <p:nvSpPr>
          <p:cNvPr id="21" name="Content Placeholder 2"/>
          <p:cNvSpPr txBox="1">
            <a:spLocks/>
          </p:cNvSpPr>
          <p:nvPr/>
        </p:nvSpPr>
        <p:spPr bwMode="auto">
          <a:xfrm>
            <a:off x="1853952" y="3784521"/>
            <a:ext cx="162568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700" kern="0" dirty="0">
                <a:solidFill>
                  <a:srgbClr val="000000"/>
                </a:solidFill>
                <a:latin typeface="Times New Roman" panose="02020603050405020304" pitchFamily="18" charset="0"/>
                <a:cs typeface="Times New Roman" panose="02020603050405020304" pitchFamily="18" charset="0"/>
              </a:rPr>
              <a:t>20,00 </a:t>
            </a:r>
            <a:r>
              <a:rPr lang="fr-FR" sz="2700" kern="0" dirty="0" err="1">
                <a:solidFill>
                  <a:srgbClr val="000000"/>
                </a:solidFill>
                <a:latin typeface="Times New Roman" panose="02020603050405020304" pitchFamily="18" charset="0"/>
                <a:cs typeface="Times New Roman" panose="02020603050405020304" pitchFamily="18" charset="0"/>
              </a:rPr>
              <a:t>mL</a:t>
            </a:r>
            <a:r>
              <a:rPr lang="fr-FR" sz="2700" kern="0" dirty="0">
                <a:solidFill>
                  <a:srgbClr val="000000"/>
                </a:solidFill>
                <a:latin typeface="Times New Roman" panose="02020603050405020304" pitchFamily="18" charset="0"/>
                <a:cs typeface="Times New Roman" panose="02020603050405020304" pitchFamily="18" charset="0"/>
              </a:rPr>
              <a:t>  </a:t>
            </a:r>
          </a:p>
        </p:txBody>
      </p:sp>
      <p:cxnSp>
        <p:nvCxnSpPr>
          <p:cNvPr id="23" name="Curved Connector 22"/>
          <p:cNvCxnSpPr>
            <a:cxnSpLocks/>
            <a:stCxn id="4" idx="1"/>
            <a:endCxn id="22" idx="3"/>
          </p:cNvCxnSpPr>
          <p:nvPr/>
        </p:nvCxnSpPr>
        <p:spPr>
          <a:xfrm rot="10800000" flipV="1">
            <a:off x="3574045" y="3619304"/>
            <a:ext cx="3471210" cy="381241"/>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a16="http://schemas.microsoft.com/office/drawing/2014/main" id="{D9223127-630B-454B-AB1D-D8BBA2FE7ACB}"/>
              </a:ext>
            </a:extLst>
          </p:cNvPr>
          <p:cNvSpPr txBox="1">
            <a:spLocks/>
          </p:cNvSpPr>
          <p:nvPr/>
        </p:nvSpPr>
        <p:spPr bwMode="auto">
          <a:xfrm>
            <a:off x="990600" y="5787782"/>
            <a:ext cx="7240397" cy="61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Mais comment sait-on que ça c’est sa précision?</a:t>
            </a:r>
          </a:p>
        </p:txBody>
      </p:sp>
      <p:sp>
        <p:nvSpPr>
          <p:cNvPr id="11" name="Content Placeholder 2">
            <a:extLst>
              <a:ext uri="{FF2B5EF4-FFF2-40B4-BE49-F238E27FC236}">
                <a16:creationId xmlns:a16="http://schemas.microsoft.com/office/drawing/2014/main" id="{12769351-2CD0-4ECA-A0C6-2F972F24B030}"/>
              </a:ext>
            </a:extLst>
          </p:cNvPr>
          <p:cNvSpPr txBox="1">
            <a:spLocks/>
          </p:cNvSpPr>
          <p:nvPr/>
        </p:nvSpPr>
        <p:spPr bwMode="auto">
          <a:xfrm>
            <a:off x="990600" y="6368602"/>
            <a:ext cx="7240397" cy="61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Où lit-on la surface du liquide?</a:t>
            </a:r>
          </a:p>
        </p:txBody>
      </p:sp>
    </p:spTree>
    <p:extLst>
      <p:ext uri="{BB962C8B-B14F-4D97-AF65-F5344CB8AC3E}">
        <p14:creationId xmlns:p14="http://schemas.microsoft.com/office/powerpoint/2010/main" val="266950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P spid="21"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909484" cy="1224136"/>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Comment </a:t>
            </a:r>
            <a:r>
              <a:rPr lang="en-US" dirty="0" err="1">
                <a:solidFill>
                  <a:srgbClr val="003300"/>
                </a:solidFill>
                <a:latin typeface="Times New Roman" panose="02020603050405020304" pitchFamily="18" charset="0"/>
                <a:cs typeface="Times New Roman" panose="02020603050405020304" pitchFamily="18" charset="0"/>
              </a:rPr>
              <a:t>déterminer</a:t>
            </a:r>
            <a:r>
              <a:rPr lang="en-US" dirty="0">
                <a:solidFill>
                  <a:srgbClr val="003300"/>
                </a:solidFill>
                <a:latin typeface="Times New Roman" panose="02020603050405020304" pitchFamily="18" charset="0"/>
                <a:cs typeface="Times New Roman" panose="02020603050405020304" pitchFamily="18" charset="0"/>
              </a:rPr>
              <a:t> la </a:t>
            </a:r>
            <a:r>
              <a:rPr lang="en-US" dirty="0" err="1">
                <a:solidFill>
                  <a:srgbClr val="003300"/>
                </a:solidFill>
                <a:latin typeface="Times New Roman" panose="02020603050405020304" pitchFamily="18" charset="0"/>
                <a:cs typeface="Times New Roman" panose="02020603050405020304" pitchFamily="18" charset="0"/>
              </a:rPr>
              <a:t>précision</a:t>
            </a:r>
            <a:r>
              <a:rPr lang="en-US" dirty="0">
                <a:solidFill>
                  <a:srgbClr val="003300"/>
                </a:solidFill>
                <a:latin typeface="Times New Roman" panose="02020603050405020304" pitchFamily="18" charset="0"/>
                <a:cs typeface="Times New Roman" panose="02020603050405020304" pitchFamily="18" charset="0"/>
              </a:rPr>
              <a:t> d’un instrument et le dernier </a:t>
            </a:r>
            <a:r>
              <a:rPr lang="en-US" dirty="0" err="1">
                <a:solidFill>
                  <a:srgbClr val="003300"/>
                </a:solidFill>
                <a:latin typeface="Times New Roman" panose="02020603050405020304" pitchFamily="18" charset="0"/>
                <a:cs typeface="Times New Roman" panose="02020603050405020304" pitchFamily="18" charset="0"/>
              </a:rPr>
              <a:t>chiffre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9" name="Content Placeholder 2"/>
          <p:cNvSpPr txBox="1">
            <a:spLocks/>
          </p:cNvSpPr>
          <p:nvPr/>
        </p:nvSpPr>
        <p:spPr bwMode="auto">
          <a:xfrm>
            <a:off x="-10818" y="1628800"/>
            <a:ext cx="7103098"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Dans l’image ci-contre, la mesure est entre 36 cm et 37 cm.  On sait que c’est au moins 36 cm, donc on est certain des 2 premiers chiffres.  On pourrait, probablement, estimer que la mesure est 36,5 cm.  C’est possible que la mesure est 36,4 cm ou 36,6 cm, donc ce dernier chiffre est incertain – mais quand même significatif.  Avec les deux premiers chiffres et ce dernier chiffre, la mesure ici de 36,5 cm a trois chiffres significatifs.</a:t>
            </a:r>
          </a:p>
        </p:txBody>
      </p:sp>
      <p:sp>
        <p:nvSpPr>
          <p:cNvPr id="5" name="TextBox 4"/>
          <p:cNvSpPr txBox="1"/>
          <p:nvPr/>
        </p:nvSpPr>
        <p:spPr>
          <a:xfrm>
            <a:off x="0" y="5486515"/>
            <a:ext cx="8764043" cy="1338828"/>
          </a:xfrm>
          <a:prstGeom prst="rect">
            <a:avLst/>
          </a:prstGeom>
          <a:noFill/>
        </p:spPr>
        <p:txBody>
          <a:bodyPr wrap="square" rtlCol="0">
            <a:spAutoFit/>
          </a:bodyPr>
          <a:lstStyle/>
          <a:p>
            <a:pPr marL="457200" lvl="0" indent="-457200">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Si on ne savait pas quelle règle était utilisée pour faire la mesure, on pourrait quand même supposer que le dernier chiffre dans la mesure 36,5 cm est incertain.</a:t>
            </a:r>
          </a:p>
        </p:txBody>
      </p:sp>
      <p:pic>
        <p:nvPicPr>
          <p:cNvPr id="6" name="Picture 5">
            <a:extLst>
              <a:ext uri="{FF2B5EF4-FFF2-40B4-BE49-F238E27FC236}">
                <a16:creationId xmlns:a16="http://schemas.microsoft.com/office/drawing/2014/main" id="{C3902616-D51F-4B0E-BFAD-B109B92E1F56}"/>
              </a:ext>
            </a:extLst>
          </p:cNvPr>
          <p:cNvPicPr>
            <a:picLocks noChangeAspect="1"/>
          </p:cNvPicPr>
          <p:nvPr/>
        </p:nvPicPr>
        <p:blipFill rotWithShape="1">
          <a:blip r:embed="rId2"/>
          <a:srcRect l="4654" t="4280" r="15310" b="3671"/>
          <a:stretch/>
        </p:blipFill>
        <p:spPr>
          <a:xfrm>
            <a:off x="7092280" y="2420888"/>
            <a:ext cx="2016224" cy="2454911"/>
          </a:xfrm>
          <a:prstGeom prst="rect">
            <a:avLst/>
          </a:prstGeom>
          <a:ln>
            <a:solidFill>
              <a:srgbClr val="003300"/>
            </a:solidFill>
          </a:ln>
        </p:spPr>
      </p:pic>
    </p:spTree>
    <p:extLst>
      <p:ext uri="{BB962C8B-B14F-4D97-AF65-F5344CB8AC3E}">
        <p14:creationId xmlns:p14="http://schemas.microsoft.com/office/powerpoint/2010/main" val="354553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078" y="1885961"/>
            <a:ext cx="8951409" cy="128161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369032" y="260648"/>
            <a:ext cx="8405936" cy="990600"/>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Comment lire </a:t>
            </a:r>
            <a:r>
              <a:rPr lang="en-US" dirty="0" err="1">
                <a:solidFill>
                  <a:srgbClr val="003300"/>
                </a:solidFill>
                <a:latin typeface="Times New Roman" panose="02020603050405020304" pitchFamily="18" charset="0"/>
                <a:cs typeface="Times New Roman" panose="02020603050405020304" pitchFamily="18" charset="0"/>
              </a:rPr>
              <a:t>une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échelle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correctement</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bwMode="auto">
          <a:xfrm>
            <a:off x="0" y="931144"/>
            <a:ext cx="9144000" cy="263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Souvent, un instrument de mesure est équipé avec une échelle.  Cette échelle est calibrée, ou graduée, à des intervalles réguliers.  </a:t>
            </a:r>
          </a:p>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La valeur de chacune de ces graduations non-étiquetée est égale à la différence entre les graduations étiquetées divisée par le numéro de divisions entre ces valeurs étiquetées.  </a:t>
            </a:r>
          </a:p>
        </p:txBody>
      </p:sp>
      <p:pic>
        <p:nvPicPr>
          <p:cNvPr id="3" name="Picture 2"/>
          <p:cNvPicPr>
            <a:picLocks noChangeAspect="1"/>
          </p:cNvPicPr>
          <p:nvPr/>
        </p:nvPicPr>
        <p:blipFill rotWithShape="1">
          <a:blip r:embed="rId2"/>
          <a:srcRect r="3763"/>
          <a:stretch/>
        </p:blipFill>
        <p:spPr>
          <a:xfrm>
            <a:off x="89591" y="3783726"/>
            <a:ext cx="4904112" cy="1428750"/>
          </a:xfrm>
          <a:prstGeom prst="rect">
            <a:avLst/>
          </a:prstGeom>
          <a:ln>
            <a:solidFill>
              <a:srgbClr val="003300"/>
            </a:solidFill>
          </a:ln>
        </p:spPr>
      </p:pic>
      <p:sp>
        <p:nvSpPr>
          <p:cNvPr id="9" name="Content Placeholder 2"/>
          <p:cNvSpPr txBox="1">
            <a:spLocks/>
          </p:cNvSpPr>
          <p:nvPr/>
        </p:nvSpPr>
        <p:spPr bwMode="auto">
          <a:xfrm>
            <a:off x="5120135" y="3765137"/>
            <a:ext cx="3844352" cy="1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Dans l’échelle ci-contre, il y a 10 graduations entre 6,2 et 6,3  </a:t>
            </a:r>
          </a:p>
        </p:txBody>
      </p:sp>
      <mc:AlternateContent xmlns:mc="http://schemas.openxmlformats.org/markup-compatibility/2006" xmlns:a14="http://schemas.microsoft.com/office/drawing/2010/main">
        <mc:Choice Requires="a14">
          <p:sp>
            <p:nvSpPr>
              <p:cNvPr id="10" name="Content Placeholder 2"/>
              <p:cNvSpPr txBox="1">
                <a:spLocks/>
              </p:cNvSpPr>
              <p:nvPr/>
            </p:nvSpPr>
            <p:spPr bwMode="auto">
              <a:xfrm>
                <a:off x="5364088" y="5584743"/>
                <a:ext cx="3312368" cy="8640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14:m>
                  <m:oMathPara xmlns:m="http://schemas.openxmlformats.org/officeDocument/2006/math">
                    <m:oMathParaPr>
                      <m:jc m:val="centerGroup"/>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 </m:t>
                      </m:r>
                      <m:f>
                        <m:fPr>
                          <m:ctrlPr>
                            <a:rPr lang="en-US" sz="2700" b="0" i="1" kern="0" smtClean="0">
                              <a:solidFill>
                                <a:srgbClr val="000000"/>
                              </a:solidFill>
                              <a:latin typeface="Cambria Math" panose="02040503050406030204" pitchFamily="18" charset="0"/>
                              <a:cs typeface="Times New Roman" panose="02020603050405020304" pitchFamily="18" charset="0"/>
                            </a:rPr>
                          </m:ctrlPr>
                        </m:fPr>
                        <m:num>
                          <m:d>
                            <m:dPr>
                              <m:ctrlPr>
                                <a:rPr lang="en-US" sz="2700" b="0" i="1" kern="0" smtClean="0">
                                  <a:solidFill>
                                    <a:srgbClr val="000000"/>
                                  </a:solidFill>
                                  <a:latin typeface="Cambria Math" panose="02040503050406030204" pitchFamily="18" charset="0"/>
                                  <a:cs typeface="Times New Roman" panose="02020603050405020304" pitchFamily="18" charset="0"/>
                                </a:rPr>
                              </m:ctrlPr>
                            </m:dPr>
                            <m:e>
                              <m:r>
                                <a:rPr lang="en-US" sz="2700" b="0" i="1" kern="0" smtClean="0">
                                  <a:solidFill>
                                    <a:srgbClr val="000000"/>
                                  </a:solidFill>
                                  <a:latin typeface="Cambria Math" panose="02040503050406030204" pitchFamily="18" charset="0"/>
                                  <a:cs typeface="Times New Roman" panose="02020603050405020304" pitchFamily="18" charset="0"/>
                                </a:rPr>
                                <m:t>6,3</m:t>
                              </m:r>
                            </m:e>
                          </m:d>
                          <m:r>
                            <a:rPr lang="en-US" sz="2700" b="0" i="1" kern="0" smtClean="0">
                              <a:solidFill>
                                <a:srgbClr val="000000"/>
                              </a:solidFill>
                              <a:latin typeface="Cambria Math" panose="02040503050406030204" pitchFamily="18" charset="0"/>
                              <a:cs typeface="Times New Roman" panose="02020603050405020304" pitchFamily="18" charset="0"/>
                            </a:rPr>
                            <m:t>−(6,2)</m:t>
                          </m:r>
                        </m:num>
                        <m:den>
                          <m:r>
                            <a:rPr lang="en-US" sz="2700" b="0" i="1" kern="0" smtClean="0">
                              <a:solidFill>
                                <a:srgbClr val="000000"/>
                              </a:solidFill>
                              <a:latin typeface="Cambria Math" panose="02040503050406030204" pitchFamily="18" charset="0"/>
                              <a:cs typeface="Times New Roman" panose="02020603050405020304" pitchFamily="18" charset="0"/>
                            </a:rPr>
                            <m:t>10</m:t>
                          </m:r>
                        </m:den>
                      </m:f>
                      <m:r>
                        <a:rPr lang="en-US" sz="2700" b="0" i="1" kern="0" smtClean="0">
                          <a:solidFill>
                            <a:srgbClr val="000000"/>
                          </a:solidFill>
                          <a:latin typeface="Cambria Math" panose="02040503050406030204" pitchFamily="18" charset="0"/>
                          <a:cs typeface="Times New Roman" panose="02020603050405020304" pitchFamily="18" charset="0"/>
                        </a:rPr>
                        <m:t>=0,01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0" name="Content Placeholder 2"/>
              <p:cNvSpPr txBox="1">
                <a:spLocks noRot="1" noChangeAspect="1" noMove="1" noResize="1" noEditPoints="1" noAdjustHandles="1" noChangeArrowheads="1" noChangeShapeType="1" noTextEdit="1"/>
              </p:cNvSpPr>
              <p:nvPr/>
            </p:nvSpPr>
            <p:spPr bwMode="auto">
              <a:xfrm>
                <a:off x="5364088" y="5584743"/>
                <a:ext cx="3312368" cy="864095"/>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83110" y="5356730"/>
            <a:ext cx="4917075" cy="1320120"/>
          </a:xfrm>
          <a:prstGeom prst="rect">
            <a:avLst/>
          </a:prstGeom>
          <a:ln>
            <a:solidFill>
              <a:srgbClr val="003300"/>
            </a:solidFill>
          </a:ln>
        </p:spPr>
      </p:pic>
      <p:sp>
        <p:nvSpPr>
          <p:cNvPr id="11" name="Right Arrow 10"/>
          <p:cNvSpPr/>
          <p:nvPr/>
        </p:nvSpPr>
        <p:spPr>
          <a:xfrm rot="10800000">
            <a:off x="5004426" y="5774474"/>
            <a:ext cx="182018" cy="484632"/>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5000185" y="4255785"/>
            <a:ext cx="182018" cy="484632"/>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5400000">
            <a:off x="6811610" y="4977902"/>
            <a:ext cx="273029" cy="484632"/>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188686" y="3810992"/>
            <a:ext cx="3775802" cy="127271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Rectangle 20"/>
          <p:cNvSpPr/>
          <p:nvPr/>
        </p:nvSpPr>
        <p:spPr>
          <a:xfrm>
            <a:off x="5188686" y="5356731"/>
            <a:ext cx="3775802" cy="132012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8358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777" y="956119"/>
            <a:ext cx="9073008" cy="110472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 name="Rectangle 13"/>
          <p:cNvSpPr/>
          <p:nvPr/>
        </p:nvSpPr>
        <p:spPr>
          <a:xfrm>
            <a:off x="3130392" y="5732764"/>
            <a:ext cx="1440160" cy="412946"/>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97024" y="188717"/>
            <a:ext cx="8549952" cy="990600"/>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Comment lire </a:t>
            </a:r>
            <a:r>
              <a:rPr lang="en-US" dirty="0" err="1">
                <a:solidFill>
                  <a:srgbClr val="003300"/>
                </a:solidFill>
                <a:latin typeface="Times New Roman" panose="02020603050405020304" pitchFamily="18" charset="0"/>
                <a:cs typeface="Times New Roman" panose="02020603050405020304" pitchFamily="18" charset="0"/>
              </a:rPr>
              <a:t>une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échelle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correctement</a:t>
            </a:r>
            <a:r>
              <a:rPr lang="en-US" dirty="0">
                <a:solidFill>
                  <a:srgbClr val="0033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9" name="Content Placeholder 2"/>
              <p:cNvSpPr txBox="1">
                <a:spLocks/>
              </p:cNvSpPr>
              <p:nvPr/>
            </p:nvSpPr>
            <p:spPr bwMode="auto">
              <a:xfrm>
                <a:off x="-70560" y="927184"/>
                <a:ext cx="9118684" cy="19977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Lorsqu’on lit une échelle, le dernier chiffre de la valeur mesurée devrait être </a:t>
                </a:r>
                <a14:m>
                  <m:oMath xmlns:m="http://schemas.openxmlformats.org/officeDocument/2006/math">
                    <m:f>
                      <m:fPr>
                        <m:ctrlPr>
                          <a:rPr lang="fr-FR" sz="2700" i="1" kern="0" smtClean="0">
                            <a:solidFill>
                              <a:srgbClr val="000000"/>
                            </a:solidFill>
                            <a:latin typeface="Cambria Math" panose="02040503050406030204" pitchFamily="18" charset="0"/>
                            <a:cs typeface="Times New Roman" panose="02020603050405020304" pitchFamily="18" charset="0"/>
                          </a:rPr>
                        </m:ctrlPr>
                      </m:fPr>
                      <m:num>
                        <m:r>
                          <a:rPr lang="en-US" sz="2700" b="0" i="1" kern="0" smtClean="0">
                            <a:solidFill>
                              <a:srgbClr val="000000"/>
                            </a:solidFill>
                            <a:latin typeface="Cambria Math" panose="02040503050406030204" pitchFamily="18" charset="0"/>
                            <a:cs typeface="Times New Roman" panose="02020603050405020304" pitchFamily="18" charset="0"/>
                          </a:rPr>
                          <m:t>1</m:t>
                        </m:r>
                      </m:num>
                      <m:den>
                        <m:r>
                          <a:rPr lang="en-US" sz="2700" b="0" i="1" kern="0" smtClean="0">
                            <a:solidFill>
                              <a:srgbClr val="000000"/>
                            </a:solidFill>
                            <a:latin typeface="Cambria Math" panose="02040503050406030204" pitchFamily="18" charset="0"/>
                            <a:cs typeface="Times New Roman" panose="02020603050405020304" pitchFamily="18" charset="0"/>
                          </a:rPr>
                          <m:t>10</m:t>
                        </m:r>
                      </m:den>
                    </m:f>
                  </m:oMath>
                </a14:m>
                <a:r>
                  <a:rPr lang="fr-FR" sz="2700" kern="0" dirty="0">
                    <a:solidFill>
                      <a:srgbClr val="000000"/>
                    </a:solidFill>
                    <a:latin typeface="Times New Roman" panose="02020603050405020304" pitchFamily="18" charset="0"/>
                    <a:cs typeface="Times New Roman" panose="02020603050405020304" pitchFamily="18" charset="0"/>
                  </a:rPr>
                  <a:t> de la plus petite graduation sur l’échelle.</a:t>
                </a:r>
              </a:p>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Ceci est le dernier chiffre significatif.  Il est incertain mais il peut être exprimé comme l’incertitude expérimentale.  </a:t>
                </a:r>
              </a:p>
            </p:txBody>
          </p:sp>
        </mc:Choice>
        <mc:Fallback xmlns="">
          <p:sp>
            <p:nvSpPr>
              <p:cNvPr id="9" name="Content Placeholder 2"/>
              <p:cNvSpPr txBox="1">
                <a:spLocks noRot="1" noChangeAspect="1" noMove="1" noResize="1" noEditPoints="1" noAdjustHandles="1" noChangeArrowheads="1" noChangeShapeType="1" noTextEdit="1"/>
              </p:cNvSpPr>
              <p:nvPr/>
            </p:nvSpPr>
            <p:spPr bwMode="auto">
              <a:xfrm>
                <a:off x="-70560" y="927184"/>
                <a:ext cx="9118684" cy="1997759"/>
              </a:xfrm>
              <a:prstGeom prst="rect">
                <a:avLst/>
              </a:prstGeom>
              <a:blipFill>
                <a:blip r:embed="rId2"/>
                <a:stretch>
                  <a:fillRect l="-1270" t="-3049" r="-1070" b="-79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073317" y="3384167"/>
            <a:ext cx="4972050" cy="1704975"/>
          </a:xfrm>
          <a:prstGeom prst="rect">
            <a:avLst/>
          </a:prstGeom>
          <a:ln>
            <a:solidFill>
              <a:srgbClr val="003300"/>
            </a:solidFill>
          </a:ln>
        </p:spPr>
      </p:pic>
      <p:sp>
        <p:nvSpPr>
          <p:cNvPr id="13" name="Content Placeholder 2"/>
          <p:cNvSpPr txBox="1">
            <a:spLocks/>
          </p:cNvSpPr>
          <p:nvPr/>
        </p:nvSpPr>
        <p:spPr bwMode="auto">
          <a:xfrm>
            <a:off x="0" y="5246427"/>
            <a:ext cx="878497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Si on mesurait une valeur ici, la valeur recordée devrait être </a:t>
            </a:r>
            <a:r>
              <a:rPr lang="en-CA" sz="2700" kern="0" dirty="0">
                <a:solidFill>
                  <a:srgbClr val="000000"/>
                </a:solidFill>
                <a:latin typeface="Times New Roman" panose="02020603050405020304" pitchFamily="18" charset="0"/>
                <a:cs typeface="Times New Roman" panose="02020603050405020304" pitchFamily="18" charset="0"/>
              </a:rPr>
              <a:t>6.234 ± 0.001cm, </a:t>
            </a:r>
            <a:r>
              <a:rPr lang="en-CA" sz="2700" kern="0" dirty="0" err="1">
                <a:solidFill>
                  <a:srgbClr val="000000"/>
                </a:solidFill>
                <a:latin typeface="Times New Roman" panose="02020603050405020304" pitchFamily="18" charset="0"/>
                <a:cs typeface="Times New Roman" panose="02020603050405020304" pitchFamily="18" charset="0"/>
              </a:rPr>
              <a:t>ou</a:t>
            </a:r>
            <a:r>
              <a:rPr lang="en-CA" sz="2700" kern="0" dirty="0">
                <a:solidFill>
                  <a:srgbClr val="000000"/>
                </a:solidFill>
                <a:latin typeface="Times New Roman" panose="02020603050405020304" pitchFamily="18" charset="0"/>
                <a:cs typeface="Times New Roman" panose="02020603050405020304" pitchFamily="18" charset="0"/>
              </a:rPr>
              <a:t> 6.234 cm</a:t>
            </a:r>
            <a:r>
              <a:rPr lang="fr-FR" sz="2700" kern="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76276750"/>
      </p:ext>
    </p:extLst>
  </p:cSld>
  <p:clrMapOvr>
    <a:masterClrMapping/>
  </p:clrMapOvr>
</p:sld>
</file>

<file path=ppt/theme/theme1.xml><?xml version="1.0" encoding="utf-8"?>
<a:theme xmlns:a="http://schemas.openxmlformats.org/drawingml/2006/main" name="Glowing test tubes design template">
  <a:themeElements>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Glowing test tub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wing test tubes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wing test tubes design templat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Glowing test tubes design templat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Glowing test tubes design templat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Glowing test tubes design templat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Glowing test tubes design templat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Glowing test tubes design templat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Glowing test tubes design templat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wing test tubes design templat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Glowing test tubes design templat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Glowing test tubes design templat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Glowing test tubes design templat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Glowing test tubes design template</Template>
  <TotalTime>12241</TotalTime>
  <Words>1159</Words>
  <Application>Microsoft Office PowerPoint</Application>
  <PresentationFormat>On-screen Show (4:3)</PresentationFormat>
  <Paragraphs>124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Cambria Math</vt:lpstr>
      <vt:lpstr>Times New Roman</vt:lpstr>
      <vt:lpstr>Wingdings</vt:lpstr>
      <vt:lpstr>Glowing test tubes design template</vt:lpstr>
      <vt:lpstr>Mesurer</vt:lpstr>
      <vt:lpstr>Précision versus exactitude</vt:lpstr>
      <vt:lpstr>Un exemple de précision versus exactitude</vt:lpstr>
      <vt:lpstr>Un exemple de précision versus exactitude</vt:lpstr>
      <vt:lpstr>Question pratique</vt:lpstr>
      <vt:lpstr>Les chiffres significatifs</vt:lpstr>
      <vt:lpstr>Comment déterminer la précision d’un instrument et le dernier chiffre significatif</vt:lpstr>
      <vt:lpstr>Comment lire une échelle correctement</vt:lpstr>
      <vt:lpstr>Comment lire une échelle correctement </vt:lpstr>
      <vt:lpstr>Questions pratiques –  Écrivez les mesures indiquées </vt:lpstr>
      <vt:lpstr>Questions pratiques –  Écrivez les mesures indiquées </vt:lpstr>
      <vt:lpstr>Le ménisque</vt:lpstr>
      <vt:lpstr>Questions pratiques –  Écrivez les mesures indiquées </vt:lpstr>
      <vt:lpstr>Récapitulons!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L’étude de la matière</dc:title>
  <dc:creator>Kevin Yapps</dc:creator>
  <cp:lastModifiedBy>Jeff O'Keefe</cp:lastModifiedBy>
  <cp:revision>206</cp:revision>
  <dcterms:created xsi:type="dcterms:W3CDTF">2008-02-05T06:13:14Z</dcterms:created>
  <dcterms:modified xsi:type="dcterms:W3CDTF">2020-09-19T21:49:37Z</dcterms:modified>
</cp:coreProperties>
</file>