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5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9CA39-2F1C-46C4-A85C-B8972D503DB1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AC69-4EE4-478C-BBDD-9B592A9DB5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75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63DD1-D492-3348-9EF9-A2A5839AC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2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F373A-4F75-BE43-9E13-069F1EB0AF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76C43-2E67-DB4A-AD5B-E2E7227C5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4C831-3313-DD4C-B824-E684792532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48936-2F71-BB4D-AB30-76233C2C9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64384-1899-B34D-91D7-F1577323F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D0CAC-483F-D14C-9D41-44C178068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8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C8750-463E-AA43-AA90-D49514D11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B18C8-5F2E-F24A-8E25-A01743141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0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7B8D9-3CA9-C04D-A965-2713AC66B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7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7A927-39FC-054C-99E1-0377ACBF3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8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Garamond" charset="0"/>
              </a:defRPr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Garamond" charset="0"/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charset="0"/>
              </a:defRPr>
            </a:lvl1pPr>
          </a:lstStyle>
          <a:p>
            <a:fld id="{395F9D83-AF96-7D45-BB2B-020F16658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fr.wikipedia.org/wiki/Image:R%C3%A9plicationdelADN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36613"/>
            <a:ext cx="7315200" cy="1143000"/>
          </a:xfrm>
        </p:spPr>
        <p:txBody>
          <a:bodyPr/>
          <a:lstStyle/>
          <a:p>
            <a:pPr algn="ctr" eaLnBrk="1" hangingPunct="1"/>
            <a:r>
              <a:rPr lang="fr-CA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Le cycle cellulaire et la mitose</a:t>
            </a:r>
            <a:br>
              <a:rPr lang="fr-CA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6600" b="1" dirty="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315" name="Picture 5" descr="L'image “http://piclib.nhm.ac.uk/piclib/webimages/0/33000/100/33181_med.jpg” ne peut être affichée car elle contient des erreu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44675"/>
            <a:ext cx="4537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6" name="Picture 5" descr="http://www4.ac-lille.fr/~ndpaixlille/publications/dotclear/ecrire/photo/Mitose_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0"/>
            <a:ext cx="7239000" cy="3716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Chromatides sœurs</a:t>
            </a:r>
            <a:endParaRPr lang="fr-CA" sz="2400" u="sng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400">
                <a:latin typeface="Garamond" charset="0"/>
                <a:ea typeface="ＭＳ Ｐゴシック" charset="0"/>
                <a:cs typeface="ＭＳ Ｐゴシック" charset="0"/>
              </a:rPr>
              <a:t>Chromosomes formés au cours de la réplication de l</a:t>
            </a:r>
            <a:r>
              <a:rPr lang="ja-JP" altLang="fr-CA" sz="2400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>
                <a:latin typeface="Garamond" charset="0"/>
                <a:ea typeface="ＭＳ Ｐゴシック" charset="0"/>
                <a:cs typeface="ＭＳ Ｐゴシック" charset="0"/>
              </a:rPr>
              <a:t>ADN durant l</a:t>
            </a:r>
            <a:r>
              <a:rPr lang="ja-JP" altLang="fr-CA" sz="2400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>
                <a:latin typeface="Garamond" charset="0"/>
                <a:ea typeface="ＭＳ Ｐゴシック" charset="0"/>
                <a:cs typeface="ＭＳ Ｐゴシック" charset="0"/>
              </a:rPr>
              <a:t>interphase et liées ensemble par un </a:t>
            </a:r>
            <a:r>
              <a:rPr lang="fr-CA" sz="2400" b="1" i="1">
                <a:latin typeface="Garamond" charset="0"/>
                <a:ea typeface="ＭＳ Ｐゴシック" charset="0"/>
                <a:cs typeface="ＭＳ Ｐゴシック" charset="0"/>
              </a:rPr>
              <a:t>centromère</a:t>
            </a:r>
            <a:endParaRPr lang="fr-CA" sz="2400" b="1" i="1" u="sng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Centromère</a:t>
            </a:r>
          </a:p>
          <a:p>
            <a:pPr eaLnBrk="1" hangingPunct="1">
              <a:lnSpc>
                <a:spcPct val="90000"/>
              </a:lnSpc>
            </a:pPr>
            <a:r>
              <a:rPr lang="fr-CA" sz="2400">
                <a:latin typeface="Garamond" charset="0"/>
                <a:ea typeface="ＭＳ Ｐゴシック" charset="0"/>
                <a:cs typeface="ＭＳ Ｐゴシック" charset="0"/>
              </a:rPr>
              <a:t>Structure unissant deux chromatides sœurs</a:t>
            </a:r>
          </a:p>
        </p:txBody>
      </p:sp>
      <p:pic>
        <p:nvPicPr>
          <p:cNvPr id="27651" name="Picture 5" descr="http://www.moe.gov.sg/edsoftware/ir/files/bio-meiosis/glossary/centrom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42037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http://img.tfd.com/dorland/arm_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2371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Line 10"/>
          <p:cNvSpPr>
            <a:spLocks noChangeShapeType="1"/>
          </p:cNvSpPr>
          <p:nvPr/>
        </p:nvSpPr>
        <p:spPr bwMode="auto">
          <a:xfrm flipH="1">
            <a:off x="4859338" y="3284538"/>
            <a:ext cx="14414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1"/>
          <p:cNvSpPr>
            <a:spLocks noChangeShapeType="1"/>
          </p:cNvSpPr>
          <p:nvPr/>
        </p:nvSpPr>
        <p:spPr bwMode="auto">
          <a:xfrm flipH="1">
            <a:off x="5435600" y="3284538"/>
            <a:ext cx="86518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6300788" y="2924175"/>
            <a:ext cx="237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/>
              <a:t>Chromatides sœurs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http://www.mnhn.fr/mnhn/oseb/these/figures/fig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5" y="1268760"/>
            <a:ext cx="45815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Les phases de la mitose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8084" y="4221088"/>
            <a:ext cx="1172116" cy="369332"/>
          </a:xfrm>
          <a:prstGeom prst="rect">
            <a:avLst/>
          </a:prstGeom>
          <a:solidFill>
            <a:srgbClr val="F8F8F8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3178084" y="422108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Prophase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5686" y="4280195"/>
            <a:ext cx="712283" cy="179042"/>
          </a:xfrm>
          <a:prstGeom prst="rect">
            <a:avLst/>
          </a:prstGeom>
          <a:solidFill>
            <a:srgbClr val="F8F8F8"/>
          </a:solidFill>
          <a:ln>
            <a:solidFill>
              <a:srgbClr val="F8F8F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762119" y="5085184"/>
            <a:ext cx="1172116" cy="369332"/>
          </a:xfrm>
          <a:prstGeom prst="rect">
            <a:avLst/>
          </a:prstGeom>
          <a:solidFill>
            <a:srgbClr val="F8F8F8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3762119" y="2636912"/>
            <a:ext cx="1172116" cy="369332"/>
          </a:xfrm>
          <a:prstGeom prst="rect">
            <a:avLst/>
          </a:prstGeom>
          <a:solidFill>
            <a:srgbClr val="F8F8F8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3176061" y="3429000"/>
            <a:ext cx="1172116" cy="369332"/>
          </a:xfrm>
          <a:prstGeom prst="rect">
            <a:avLst/>
          </a:prstGeom>
          <a:solidFill>
            <a:srgbClr val="F8F8F8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4348177" y="3817309"/>
            <a:ext cx="1172116" cy="369332"/>
          </a:xfrm>
          <a:prstGeom prst="rect">
            <a:avLst/>
          </a:prstGeom>
          <a:solidFill>
            <a:srgbClr val="F8F8F8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113405" y="3429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Métaphase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750046" y="263691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Anaphase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4303293" y="38262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Télophase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3724398" y="508518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Interphase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0" y="1843951"/>
            <a:ext cx="221086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C00000"/>
                </a:solidFill>
              </a:rPr>
              <a:t>P</a:t>
            </a:r>
            <a:r>
              <a:rPr lang="en-CA" sz="3200" dirty="0" smtClean="0"/>
              <a:t>rophase</a:t>
            </a:r>
          </a:p>
          <a:p>
            <a:endParaRPr lang="en-CA" sz="3200" dirty="0"/>
          </a:p>
          <a:p>
            <a:r>
              <a:rPr lang="en-CA" sz="3200" dirty="0" err="1" smtClean="0">
                <a:solidFill>
                  <a:srgbClr val="C00000"/>
                </a:solidFill>
              </a:rPr>
              <a:t>M</a:t>
            </a:r>
            <a:r>
              <a:rPr lang="en-CA" sz="3200" dirty="0" err="1" smtClean="0"/>
              <a:t>étaphase</a:t>
            </a:r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>
                <a:solidFill>
                  <a:srgbClr val="C00000"/>
                </a:solidFill>
              </a:rPr>
              <a:t>A</a:t>
            </a:r>
            <a:r>
              <a:rPr lang="en-CA" sz="3200" dirty="0" smtClean="0"/>
              <a:t>naphase</a:t>
            </a:r>
          </a:p>
          <a:p>
            <a:endParaRPr lang="en-CA" sz="3200" dirty="0"/>
          </a:p>
          <a:p>
            <a:r>
              <a:rPr lang="en-CA" sz="3200" dirty="0" err="1" smtClean="0">
                <a:solidFill>
                  <a:srgbClr val="C00000"/>
                </a:solidFill>
              </a:rPr>
              <a:t>T</a:t>
            </a:r>
            <a:r>
              <a:rPr lang="en-CA" sz="3200" dirty="0" err="1" smtClean="0"/>
              <a:t>élophase</a:t>
            </a:r>
            <a:endParaRPr lang="en-CA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Début de la prophase</a:t>
            </a:r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dirty="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836613"/>
            <a:ext cx="7239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Les chromosomes se condensent en forme de « X » et sont visibles au microscope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Le nucléole disparaît et la membrane nucléaire se brise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400" b="1" i="1" dirty="0">
                <a:latin typeface="Garamond" charset="0"/>
                <a:ea typeface="ＭＳ Ｐゴシック" charset="0"/>
                <a:cs typeface="ＭＳ Ｐゴシック" charset="0"/>
              </a:rPr>
              <a:t>fibres fusoriales</a:t>
            </a: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,  qui sont des structures constituées de protéines qui ressemblent à des tubes, se forment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400" b="1" i="1" dirty="0">
                <a:latin typeface="Garamond" charset="0"/>
                <a:ea typeface="ＭＳ Ｐゴシック" charset="0"/>
                <a:cs typeface="ＭＳ Ｐゴシック" charset="0"/>
              </a:rPr>
              <a:t>centrioles</a:t>
            </a: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, qui se retrouvent aux pôles opposées de la cellule, étirent les </a:t>
            </a:r>
            <a:r>
              <a:rPr lang="fr-CA" sz="2400" b="1" i="1" dirty="0">
                <a:latin typeface="Garamond" charset="0"/>
                <a:ea typeface="ＭＳ Ｐゴシック" charset="0"/>
                <a:cs typeface="ＭＳ Ｐゴシック" charset="0"/>
              </a:rPr>
              <a:t>fibres fusoriales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89363"/>
            <a:ext cx="381635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Fin de la prophase</a:t>
            </a:r>
            <a:r>
              <a:rPr lang="fr-CA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fr-CA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4000" dirty="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908050"/>
            <a:ext cx="7239000" cy="4525963"/>
          </a:xfrm>
        </p:spPr>
        <p:txBody>
          <a:bodyPr/>
          <a:lstStyle/>
          <a:p>
            <a:pPr eaLnBrk="1" hangingPunct="1"/>
            <a:r>
              <a:rPr lang="fr-CA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b="1" i="1" dirty="0">
                <a:latin typeface="Garamond" charset="0"/>
                <a:ea typeface="ＭＳ Ｐゴシック" charset="0"/>
                <a:cs typeface="ＭＳ Ｐゴシック" charset="0"/>
              </a:rPr>
              <a:t>chromosomes</a:t>
            </a:r>
            <a:r>
              <a:rPr lang="fr-CA" dirty="0">
                <a:latin typeface="Garamond" charset="0"/>
                <a:ea typeface="ＭＳ Ｐゴシック" charset="0"/>
                <a:cs typeface="ＭＳ Ｐゴシック" charset="0"/>
              </a:rPr>
              <a:t> s</a:t>
            </a:r>
            <a:r>
              <a:rPr lang="ja-JP" altLang="fr-CA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Garamond" charset="0"/>
                <a:ea typeface="ＭＳ Ｐゴシック" charset="0"/>
                <a:cs typeface="ＭＳ Ｐゴシック" charset="0"/>
              </a:rPr>
              <a:t>attachent aux </a:t>
            </a:r>
            <a:r>
              <a:rPr lang="fr-CA" b="1" i="1" dirty="0">
                <a:latin typeface="Garamond" charset="0"/>
                <a:ea typeface="ＭＳ Ｐゴシック" charset="0"/>
                <a:cs typeface="ＭＳ Ｐゴシック" charset="0"/>
              </a:rPr>
              <a:t>fibres fusoriales</a:t>
            </a:r>
            <a:r>
              <a:rPr lang="fr-CA" dirty="0">
                <a:latin typeface="Garamond" charset="0"/>
                <a:ea typeface="ＭＳ Ｐゴシック" charset="0"/>
                <a:cs typeface="ＭＳ Ｐゴシック" charset="0"/>
              </a:rPr>
              <a:t> par leur </a:t>
            </a:r>
            <a:r>
              <a:rPr lang="fr-CA" b="1" i="1" dirty="0">
                <a:latin typeface="Garamond" charset="0"/>
                <a:ea typeface="ＭＳ Ｐゴシック" charset="0"/>
                <a:cs typeface="ＭＳ Ｐゴシック" charset="0"/>
              </a:rPr>
              <a:t>centromère</a:t>
            </a:r>
            <a:endParaRPr lang="fr-CA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CA" dirty="0">
                <a:latin typeface="Garamond" charset="0"/>
                <a:ea typeface="ＭＳ Ｐゴシック" charset="0"/>
                <a:cs typeface="ＭＳ Ｐゴシック" charset="0"/>
              </a:rPr>
              <a:t>La </a:t>
            </a:r>
            <a:r>
              <a:rPr lang="fr-CA" b="1" i="1" dirty="0">
                <a:latin typeface="Garamond" charset="0"/>
                <a:ea typeface="ＭＳ Ｐゴシック" charset="0"/>
                <a:cs typeface="ＭＳ Ｐゴシック" charset="0"/>
              </a:rPr>
              <a:t>membrane nucléaire</a:t>
            </a:r>
            <a:r>
              <a:rPr lang="fr-CA" dirty="0">
                <a:latin typeface="Garamond" charset="0"/>
                <a:ea typeface="ＭＳ Ｐゴシック" charset="0"/>
                <a:cs typeface="ＭＳ Ｐゴシック" charset="0"/>
              </a:rPr>
              <a:t> disparaît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403225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315200" cy="1143000"/>
          </a:xfrm>
        </p:spPr>
        <p:txBody>
          <a:bodyPr/>
          <a:lstStyle/>
          <a:p>
            <a:pPr algn="ctr" eaLnBrk="1" hangingPunct="1"/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Métaphase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908050"/>
            <a:ext cx="7239000" cy="172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CA" sz="28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800" b="1" i="1" dirty="0">
                <a:latin typeface="Garamond" charset="0"/>
                <a:ea typeface="ＭＳ Ｐゴシック" charset="0"/>
                <a:cs typeface="ＭＳ Ｐゴシック" charset="0"/>
              </a:rPr>
              <a:t>fibres fusoriales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 étirent les </a:t>
            </a:r>
            <a:r>
              <a:rPr lang="fr-CA" sz="2800" b="1" i="1" dirty="0">
                <a:latin typeface="Garamond" charset="0"/>
                <a:ea typeface="ＭＳ Ｐゴシック" charset="0"/>
                <a:cs typeface="ＭＳ Ｐゴシック" charset="0"/>
              </a:rPr>
              <a:t>chromosomes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 en forme de « X » </a:t>
            </a:r>
          </a:p>
          <a:p>
            <a:pPr eaLnBrk="1" hangingPunct="1">
              <a:lnSpc>
                <a:spcPct val="80000"/>
              </a:lnSpc>
            </a:pP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800" b="1" i="1" dirty="0">
                <a:latin typeface="Garamond" charset="0"/>
                <a:ea typeface="ＭＳ Ｐゴシック" charset="0"/>
                <a:cs typeface="ＭＳ Ｐゴシック" charset="0"/>
              </a:rPr>
              <a:t>chromosomes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 se placent en une ligne au centre de la cellule</a:t>
            </a:r>
          </a:p>
        </p:txBody>
      </p:sp>
      <p:pic>
        <p:nvPicPr>
          <p:cNvPr id="31748" name="Picture 5" descr="http://www.riaxin.com/images/cells/cd4tFren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1"/>
          <a:stretch>
            <a:fillRect/>
          </a:stretch>
        </p:blipFill>
        <p:spPr bwMode="auto">
          <a:xfrm>
            <a:off x="2555875" y="2924175"/>
            <a:ext cx="45354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315200" cy="796925"/>
          </a:xfrm>
        </p:spPr>
        <p:txBody>
          <a:bodyPr/>
          <a:lstStyle/>
          <a:p>
            <a:pPr algn="ctr" eaLnBrk="1" hangingPunct="1"/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Anaphase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404813"/>
            <a:ext cx="7239000" cy="3273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CA" sz="28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800" b="1" i="1" dirty="0">
                <a:latin typeface="Garamond" charset="0"/>
                <a:ea typeface="ＭＳ Ｐゴシック" charset="0"/>
                <a:cs typeface="ＭＳ Ｐゴシック" charset="0"/>
              </a:rPr>
              <a:t>fibres fusoriales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 se contractent et rétrécissent, séparant les centromères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800" b="1" i="1" dirty="0">
                <a:latin typeface="Garamond" charset="0"/>
                <a:ea typeface="ＭＳ Ｐゴシック" charset="0"/>
                <a:cs typeface="ＭＳ Ｐゴシック" charset="0"/>
              </a:rPr>
              <a:t>chromatides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 sœurs se déplacent vers les pôles opposés de la cellule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Maintenant, chaque chromatide sœur est considérée comme </a:t>
            </a:r>
            <a:r>
              <a:rPr lang="fr-CA" sz="2800" u="sng" dirty="0">
                <a:latin typeface="Garamond" charset="0"/>
                <a:ea typeface="ＭＳ Ｐゴシック" charset="0"/>
                <a:cs typeface="ＭＳ Ｐゴシック" charset="0"/>
              </a:rPr>
              <a:t>un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800" b="1" i="1" dirty="0">
                <a:latin typeface="Garamond" charset="0"/>
                <a:ea typeface="ＭＳ Ｐゴシック" charset="0"/>
                <a:cs typeface="ＭＳ Ｐゴシック" charset="0"/>
              </a:rPr>
              <a:t>chromosome</a:t>
            </a:r>
          </a:p>
        </p:txBody>
      </p:sp>
      <p:pic>
        <p:nvPicPr>
          <p:cNvPr id="32772" name="Picture 5" descr="http://upload.wikimedia.org/wikipedia/commons/5/5d/Schanaph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25838"/>
            <a:ext cx="2757488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377113" cy="652463"/>
          </a:xfrm>
        </p:spPr>
        <p:txBody>
          <a:bodyPr/>
          <a:lstStyle/>
          <a:p>
            <a:pPr algn="ctr" eaLnBrk="1" hangingPunct="1"/>
            <a:r>
              <a:rPr lang="fr-CA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Télophase</a:t>
            </a:r>
            <a:r>
              <a:rPr lang="fr-CA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fr-CA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4000" dirty="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620713"/>
            <a:ext cx="7239000" cy="4525962"/>
          </a:xfrm>
        </p:spPr>
        <p:txBody>
          <a:bodyPr/>
          <a:lstStyle/>
          <a:p>
            <a:pPr eaLnBrk="1" hangingPunct="1"/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Un ensemble complet de </a:t>
            </a:r>
            <a:r>
              <a:rPr lang="fr-CA" sz="2800" b="1" i="1" dirty="0">
                <a:latin typeface="Garamond" charset="0"/>
                <a:ea typeface="ＭＳ Ｐゴシック" charset="0"/>
                <a:cs typeface="ＭＳ Ｐゴシック" charset="0"/>
              </a:rPr>
              <a:t>chromosomes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 se retrouve à chaque pôle de la cellule</a:t>
            </a:r>
          </a:p>
          <a:p>
            <a:pPr eaLnBrk="1" hangingPunct="1"/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Les fibres fusoriales disparaissent </a:t>
            </a:r>
          </a:p>
          <a:p>
            <a:pPr eaLnBrk="1" hangingPunct="1"/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Une membrane nucléaire se forme de chaque ensemble de chromosomes</a:t>
            </a:r>
          </a:p>
          <a:p>
            <a:pPr eaLnBrk="1" hangingPunct="1"/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Un nucléole apparaît dans les noyaux respectifs</a:t>
            </a:r>
          </a:p>
        </p:txBody>
      </p:sp>
      <p:pic>
        <p:nvPicPr>
          <p:cNvPr id="33796" name="Picture 9" descr="http://upload.wikimedia.org/wikipedia/commons/1/12/Schteloph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16338"/>
            <a:ext cx="239236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La </a:t>
            </a:r>
            <a:r>
              <a:rPr lang="fr-CA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cytocinèse</a:t>
            </a:r>
            <a:r>
              <a:rPr lang="fr-CA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fr-CA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4000" dirty="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196975"/>
            <a:ext cx="7239000" cy="4525963"/>
          </a:xfrm>
        </p:spPr>
        <p:txBody>
          <a:bodyPr/>
          <a:lstStyle/>
          <a:p>
            <a:pPr eaLnBrk="1" hangingPunct="1"/>
            <a:r>
              <a:rPr lang="fr-CA">
                <a:latin typeface="Garamond" charset="0"/>
                <a:ea typeface="ＭＳ Ｐゴシック" charset="0"/>
                <a:cs typeface="ＭＳ Ｐゴシック" charset="0"/>
              </a:rPr>
              <a:t>Étape finale du cycle cellulaire au cours de laquelle les deux noyaux et le contenu cellulaire sont répartis en deux cellules filles</a:t>
            </a:r>
          </a:p>
          <a:p>
            <a:pPr eaLnBrk="1" hangingPunct="1"/>
            <a:r>
              <a:rPr lang="fr-CA">
                <a:latin typeface="Garamond" charset="0"/>
                <a:ea typeface="ＭＳ Ｐゴシック" charset="0"/>
                <a:cs typeface="ＭＳ Ｐゴシック" charset="0"/>
              </a:rPr>
              <a:t>La membrane cellulaire se « pince » afin de diviser le cytoplasme et les organites de la cellule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5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La cytocinèse</a:t>
            </a:r>
          </a:p>
        </p:txBody>
      </p:sp>
      <p:pic>
        <p:nvPicPr>
          <p:cNvPr id="35843" name="Picture 5" descr="http://focus.hms.harvard.edu/2003/March21_2003/bleb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6"/>
          <a:stretch>
            <a:fillRect/>
          </a:stretch>
        </p:blipFill>
        <p:spPr bwMode="auto">
          <a:xfrm>
            <a:off x="6335713" y="0"/>
            <a:ext cx="2808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ent-Up Arrow 1"/>
          <p:cNvSpPr/>
          <p:nvPr/>
        </p:nvSpPr>
        <p:spPr>
          <a:xfrm rot="5400000">
            <a:off x="2285504" y="2259111"/>
            <a:ext cx="4824536" cy="327588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467600" cy="884238"/>
          </a:xfrm>
        </p:spPr>
        <p:txBody>
          <a:bodyPr/>
          <a:lstStyle/>
          <a:p>
            <a:pPr algn="ctr" eaLnBrk="1" hangingPunct="1"/>
            <a:r>
              <a:rPr lang="fr-CA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Boulengerula</a:t>
            </a:r>
            <a:r>
              <a:rPr lang="fr-CA" b="1" i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 taitanus</a:t>
            </a:r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4339" name="Picture 5" descr="http://www.naturalhistorymag.com/0706/images/Boulenger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3588"/>
            <a:ext cx="8027987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b="1">
                <a:latin typeface="Garamond" charset="0"/>
                <a:ea typeface="ＭＳ Ｐゴシック" charset="0"/>
                <a:cs typeface="ＭＳ Ｐゴシック" charset="0"/>
              </a:rPr>
              <a:t>Les dents de </a:t>
            </a:r>
            <a:r>
              <a:rPr lang="fr-CA" b="1" i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B. taitanus</a:t>
            </a:r>
          </a:p>
        </p:txBody>
      </p:sp>
      <p:pic>
        <p:nvPicPr>
          <p:cNvPr id="15363" name="Picture 5" descr="http://www.umich.edu/news/Releases/2006/Apr06/img/SKINFEED4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00213"/>
            <a:ext cx="400050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Le remplacement et le développement des cellules</a:t>
            </a:r>
            <a:br>
              <a:rPr lang="fr-CA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3200" b="1" i="1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125538"/>
            <a:ext cx="6192838" cy="5349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5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Le cycle cellulaire</a:t>
            </a:r>
            <a:br>
              <a:rPr lang="fr-CA" sz="5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5400" b="1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981075"/>
            <a:ext cx="7239000" cy="4525963"/>
          </a:xfrm>
        </p:spPr>
        <p:txBody>
          <a:bodyPr/>
          <a:lstStyle/>
          <a:p>
            <a:pPr eaLnBrk="1" hangingPunct="1"/>
            <a:r>
              <a:rPr lang="fr-CA" sz="4000">
                <a:latin typeface="Garamond" charset="0"/>
                <a:ea typeface="ＭＳ Ｐゴシック" charset="0"/>
                <a:cs typeface="ＭＳ Ｐゴシック" charset="0"/>
              </a:rPr>
              <a:t>est divisé en trois parties</a:t>
            </a:r>
            <a:endParaRPr lang="en-US" sz="4000">
              <a:latin typeface="Garamond" charset="0"/>
              <a:ea typeface="ＭＳ Ｐゴシック" charset="0"/>
              <a:cs typeface="ＭＳ Ｐゴシック" charset="0"/>
            </a:endParaRPr>
          </a:p>
          <a:p>
            <a:pPr lvl="2" eaLnBrk="1" hangingPunct="1"/>
            <a:r>
              <a:rPr lang="fr-CA" sz="4000">
                <a:latin typeface="Garamond" charset="0"/>
                <a:ea typeface="ＭＳ Ｐゴシック" charset="0"/>
              </a:rPr>
              <a:t>l</a:t>
            </a:r>
            <a:r>
              <a:rPr lang="ja-JP" altLang="fr-CA" sz="4000">
                <a:latin typeface="Garamond" charset="0"/>
                <a:ea typeface="ＭＳ Ｐゴシック" charset="0"/>
              </a:rPr>
              <a:t>’</a:t>
            </a:r>
            <a:r>
              <a:rPr lang="fr-CA" sz="4000">
                <a:latin typeface="Garamond" charset="0"/>
                <a:ea typeface="ＭＳ Ｐゴシック" charset="0"/>
              </a:rPr>
              <a:t>interphase</a:t>
            </a:r>
          </a:p>
          <a:p>
            <a:pPr lvl="2" eaLnBrk="1" hangingPunct="1"/>
            <a:r>
              <a:rPr lang="fr-CA" sz="4000">
                <a:latin typeface="Garamond" charset="0"/>
                <a:ea typeface="ＭＳ Ｐゴシック" charset="0"/>
              </a:rPr>
              <a:t>la mitose</a:t>
            </a:r>
          </a:p>
          <a:p>
            <a:pPr lvl="2" eaLnBrk="1" hangingPunct="1"/>
            <a:r>
              <a:rPr lang="fr-CA" sz="4000">
                <a:latin typeface="Garamond" charset="0"/>
                <a:ea typeface="ＭＳ Ｐゴシック" charset="0"/>
              </a:rPr>
              <a:t>cytocinèse</a:t>
            </a:r>
            <a:endParaRPr lang="en-US" sz="4000">
              <a:latin typeface="Garamond" charset="0"/>
              <a:ea typeface="ＭＳ Ｐゴシック" charset="0"/>
            </a:endParaRPr>
          </a:p>
          <a:p>
            <a:pPr eaLnBrk="1" hangingPunct="1"/>
            <a:endParaRPr lang="fr-CA" sz="40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116632"/>
            <a:ext cx="7315200" cy="1143000"/>
          </a:xfrm>
        </p:spPr>
        <p:txBody>
          <a:bodyPr/>
          <a:lstStyle/>
          <a:p>
            <a:pPr algn="ctr" eaLnBrk="1" hangingPunct="1"/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interphase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CA" sz="1800" b="1" i="1" u="sng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fr-CA" sz="3200" dirty="0" smtClean="0">
                <a:latin typeface="Garamond" charset="0"/>
                <a:ea typeface="ＭＳ Ｐゴシック" charset="0"/>
              </a:rPr>
              <a:t>Point importants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Garamond" charset="0"/>
                <a:ea typeface="ＭＳ Ｐゴシック" charset="0"/>
              </a:rPr>
              <a:t>l</a:t>
            </a:r>
            <a:r>
              <a:rPr lang="ja-JP" altLang="fr-CA" sz="3200" dirty="0">
                <a:latin typeface="Garamond" charset="0"/>
                <a:ea typeface="ＭＳ Ｐゴシック" charset="0"/>
              </a:rPr>
              <a:t>’</a:t>
            </a:r>
            <a:r>
              <a:rPr lang="fr-CA" sz="3200" dirty="0">
                <a:latin typeface="Garamond" charset="0"/>
                <a:ea typeface="ＭＳ Ｐゴシック" charset="0"/>
              </a:rPr>
              <a:t>étape la plus longue de la vie </a:t>
            </a:r>
            <a:r>
              <a:rPr lang="fr-CA" sz="3200" dirty="0" smtClean="0">
                <a:latin typeface="Garamond" charset="0"/>
                <a:ea typeface="ＭＳ Ｐゴシック" charset="0"/>
              </a:rPr>
              <a:t>cellulaire</a:t>
            </a:r>
            <a:endParaRPr lang="fr-CA" sz="3200" dirty="0">
              <a:latin typeface="Garamond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CA" sz="3200" dirty="0">
                <a:latin typeface="Garamond" charset="0"/>
                <a:ea typeface="ＭＳ Ｐゴシック" charset="0"/>
              </a:rPr>
              <a:t>partie où la cellule accomplie ses fonctions dans l</a:t>
            </a:r>
            <a:r>
              <a:rPr lang="ja-JP" altLang="fr-CA" sz="3200" dirty="0">
                <a:latin typeface="Garamond" charset="0"/>
                <a:ea typeface="ＭＳ Ｐゴシック" charset="0"/>
              </a:rPr>
              <a:t>’</a:t>
            </a:r>
            <a:r>
              <a:rPr lang="fr-CA" sz="3200" dirty="0">
                <a:latin typeface="Garamond" charset="0"/>
                <a:ea typeface="ＭＳ Ｐゴシック" charset="0"/>
              </a:rPr>
              <a:t>organisme</a:t>
            </a:r>
          </a:p>
          <a:p>
            <a:pPr lvl="2" eaLnBrk="1" hangingPunct="1">
              <a:lnSpc>
                <a:spcPct val="80000"/>
              </a:lnSpc>
            </a:pPr>
            <a:r>
              <a:rPr lang="fr-CA" sz="3200" dirty="0">
                <a:latin typeface="Garamond" charset="0"/>
                <a:ea typeface="ＭＳ Ｐゴシック" charset="0"/>
              </a:rPr>
              <a:t>durant cette phase, tout le contenu du cytoplasme est doublé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452" y="44624"/>
            <a:ext cx="7315200" cy="864096"/>
          </a:xfrm>
        </p:spPr>
        <p:txBody>
          <a:bodyPr/>
          <a:lstStyle/>
          <a:p>
            <a:pPr algn="ctr" eaLnBrk="1" hangingPunct="1"/>
            <a:r>
              <a:rPr lang="fr-CA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Interphase</a:t>
            </a:r>
            <a:endParaRPr lang="fr-CA" sz="3600" b="1" dirty="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764704"/>
            <a:ext cx="7992888" cy="583264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Description plus détaillée,</a:t>
            </a:r>
          </a:p>
          <a:p>
            <a:pPr marL="0" indent="0" eaLnBrk="1" hangingPunct="1">
              <a:buNone/>
            </a:pPr>
            <a:r>
              <a:rPr lang="fr-CA" sz="25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1. Croissance </a:t>
            </a:r>
            <a:r>
              <a:rPr lang="fr-CA" sz="25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et </a:t>
            </a:r>
            <a:r>
              <a:rPr lang="fr-CA" sz="25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préparation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cellule augmente sa taille et fabrique les protéines et les molécules nécessaires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certains organites commencent à se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dédoubler</a:t>
            </a:r>
          </a:p>
          <a:p>
            <a:pPr marL="0" indent="0" eaLnBrk="1" hangingPunct="1">
              <a:buNone/>
            </a:pPr>
            <a:r>
              <a:rPr lang="fr-CA" sz="25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2. Réplication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</a:t>
            </a:r>
            <a:r>
              <a:rPr lang="ja-JP" alt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ADN fait une copie d</a:t>
            </a:r>
            <a:r>
              <a:rPr lang="ja-JP" alt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elle-même</a:t>
            </a:r>
          </a:p>
          <a:p>
            <a:pPr marL="0" indent="0" eaLnBrk="1" hangingPunct="1">
              <a:buNone/>
            </a:pPr>
            <a:r>
              <a:rPr lang="fr-CA" sz="25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3. </a:t>
            </a:r>
            <a:r>
              <a:rPr lang="fr-CA" sz="2500" b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</a:t>
            </a:r>
            <a:r>
              <a:rPr lang="fr-CA" sz="2500" b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Croissance </a:t>
            </a:r>
            <a:r>
              <a:rPr lang="fr-CA" sz="2500" b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et la préparation </a:t>
            </a:r>
            <a:r>
              <a:rPr lang="fr-CA" sz="25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continuent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production des protéines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continue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chromatine contenant l</a:t>
            </a:r>
            <a:r>
              <a:rPr lang="ja-JP" alt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ADN répliquée est enroulée de façon simple pour faciliter la production de l</a:t>
            </a:r>
            <a:r>
              <a:rPr lang="ja-JP" alt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ARN qui contribue dans la production des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protéines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mitochondrie et les chloroplastes se dupliqu</a:t>
            </a:r>
            <a:r>
              <a:rPr lang="fr-CA" sz="2500" dirty="0">
                <a:latin typeface="Garamond" charset="0"/>
                <a:ea typeface="ＭＳ Ｐゴシック" charset="0"/>
              </a:rPr>
              <a:t>ent</a:t>
            </a:r>
          </a:p>
          <a:p>
            <a:pPr marL="0" indent="0" eaLnBrk="1" hangingPunct="1">
              <a:buNone/>
            </a:pPr>
            <a:endParaRPr lang="en-US" sz="25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fr-CA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315200" cy="417512"/>
          </a:xfrm>
        </p:spPr>
        <p:txBody>
          <a:bodyPr/>
          <a:lstStyle/>
          <a:p>
            <a:pPr eaLnBrk="1" hangingPunct="1"/>
            <a:r>
              <a:rPr lang="fr-CA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Interphase, la réplication</a:t>
            </a:r>
            <a:r>
              <a:rPr lang="fr-CA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fr-CA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4000" b="1" dirty="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620713"/>
            <a:ext cx="7239000" cy="4525962"/>
          </a:xfrm>
        </p:spPr>
        <p:txBody>
          <a:bodyPr/>
          <a:lstStyle/>
          <a:p>
            <a:pPr lvl="1" eaLnBrk="1" hangingPunct="1"/>
            <a:r>
              <a:rPr lang="fr-CA" sz="2400" b="1">
                <a:latin typeface="Garamond" charset="0"/>
                <a:ea typeface="ＭＳ Ｐゴシック" charset="0"/>
              </a:rPr>
              <a:t>Étape 1 :  Un enzyme sépare les côtés de l</a:t>
            </a:r>
            <a:r>
              <a:rPr lang="ja-JP" altLang="fr-CA" sz="2400" b="1">
                <a:latin typeface="Garamond" charset="0"/>
                <a:ea typeface="ＭＳ Ｐゴシック" charset="0"/>
              </a:rPr>
              <a:t>’</a:t>
            </a:r>
            <a:r>
              <a:rPr lang="fr-CA" sz="2400" b="1">
                <a:latin typeface="Garamond" charset="0"/>
                <a:ea typeface="ＭＳ Ｐゴシック" charset="0"/>
              </a:rPr>
              <a:t>ADN</a:t>
            </a:r>
          </a:p>
          <a:p>
            <a:pPr lvl="1" eaLnBrk="1" hangingPunct="1"/>
            <a:r>
              <a:rPr lang="fr-CA" sz="2400" b="1">
                <a:latin typeface="Garamond" charset="0"/>
                <a:ea typeface="ＭＳ Ｐゴシック" charset="0"/>
              </a:rPr>
              <a:t>Étape 2 :  De nouvelles bases se joignent aux bases originales de l</a:t>
            </a:r>
            <a:r>
              <a:rPr lang="ja-JP" altLang="fr-CA" sz="2400" b="1">
                <a:latin typeface="Garamond" charset="0"/>
                <a:ea typeface="ＭＳ Ｐゴシック" charset="0"/>
              </a:rPr>
              <a:t>’</a:t>
            </a:r>
            <a:r>
              <a:rPr lang="fr-CA" sz="2400" b="1">
                <a:latin typeface="Garamond" charset="0"/>
                <a:ea typeface="ＭＳ Ｐゴシック" charset="0"/>
              </a:rPr>
              <a:t>ADN</a:t>
            </a:r>
          </a:p>
          <a:p>
            <a:pPr lvl="1" eaLnBrk="1" hangingPunct="1"/>
            <a:r>
              <a:rPr lang="fr-CA" sz="2400" b="1">
                <a:latin typeface="Garamond" charset="0"/>
                <a:ea typeface="ＭＳ Ｐゴシック" charset="0"/>
              </a:rPr>
              <a:t>Étape 3 :  Il y a production de deux nouvelles molécules d</a:t>
            </a:r>
            <a:r>
              <a:rPr lang="ja-JP" altLang="fr-CA" sz="2400" b="1">
                <a:latin typeface="Garamond" charset="0"/>
                <a:ea typeface="ＭＳ Ｐゴシック" charset="0"/>
              </a:rPr>
              <a:t>’</a:t>
            </a:r>
            <a:r>
              <a:rPr lang="fr-CA" sz="2400" b="1">
                <a:latin typeface="Garamond" charset="0"/>
                <a:ea typeface="ＭＳ Ｐゴシック" charset="0"/>
              </a:rPr>
              <a:t>ADN identiques</a:t>
            </a:r>
            <a:endParaRPr lang="en-US" sz="2400" b="1">
              <a:latin typeface="Garamond" charset="0"/>
              <a:ea typeface="ＭＳ Ｐゴシック" charset="0"/>
            </a:endParaRPr>
          </a:p>
          <a:p>
            <a:pPr eaLnBrk="1" hangingPunct="1"/>
            <a:endParaRPr lang="fr-CA" sz="2400" b="1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2" name="Picture 5" descr="R%C3%A9plicationdelADN">
            <a:hlinkClick r:id="rId2" tooltip="RéplicationdelADN.p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897188"/>
            <a:ext cx="619283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2124075" y="4797425"/>
            <a:ext cx="1584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042988" y="458152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 b="1"/>
              <a:t>Étape 1</a:t>
            </a: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2268538" y="638175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1187450" y="616585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 b="1"/>
              <a:t>Étape 2</a:t>
            </a: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>
            <a:off x="6156325" y="278130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7164388" y="2492375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 b="1"/>
              <a:t>Étape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7138987" cy="490538"/>
          </a:xfrm>
        </p:spPr>
        <p:txBody>
          <a:bodyPr/>
          <a:lstStyle/>
          <a:p>
            <a:pPr algn="ctr" eaLnBrk="1" hangingPunct="1"/>
            <a:r>
              <a:rPr lang="fr-CA" sz="5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La mitose</a:t>
            </a:r>
            <a:r>
              <a:rPr lang="fr-CA" sz="540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fr-CA" sz="540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540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765175"/>
            <a:ext cx="7239000" cy="4525963"/>
          </a:xfrm>
        </p:spPr>
        <p:txBody>
          <a:bodyPr/>
          <a:lstStyle/>
          <a:p>
            <a:pPr eaLnBrk="1" hangingPunct="1"/>
            <a:r>
              <a:rPr lang="fr-CA" sz="3600">
                <a:latin typeface="Garamond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sz="3600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3600">
                <a:latin typeface="Garamond" charset="0"/>
                <a:ea typeface="ＭＳ Ｐゴシック" charset="0"/>
                <a:cs typeface="ＭＳ Ｐゴシック" charset="0"/>
              </a:rPr>
              <a:t>étape la plus courte du cycle cellulaire</a:t>
            </a:r>
          </a:p>
          <a:p>
            <a:pPr eaLnBrk="1" hangingPunct="1"/>
            <a:r>
              <a:rPr lang="fr-CA" sz="3600">
                <a:latin typeface="Garamond" charset="0"/>
                <a:ea typeface="ＭＳ Ｐゴシック" charset="0"/>
                <a:cs typeface="ＭＳ Ｐゴシック" charset="0"/>
              </a:rPr>
              <a:t>Le contenu du noyau d</a:t>
            </a:r>
            <a:r>
              <a:rPr lang="ja-JP" altLang="fr-CA" sz="3600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3600">
                <a:latin typeface="Garamond" charset="0"/>
                <a:ea typeface="ＭＳ Ｐゴシック" charset="0"/>
                <a:cs typeface="ＭＳ Ｐゴシック" charset="0"/>
              </a:rPr>
              <a:t>une cellule se divise</a:t>
            </a:r>
          </a:p>
          <a:p>
            <a:pPr lvl="2" eaLnBrk="1" hangingPunct="1"/>
            <a:r>
              <a:rPr lang="fr-CA" sz="3600">
                <a:latin typeface="Garamond" charset="0"/>
                <a:ea typeface="ＭＳ Ｐゴシック" charset="0"/>
              </a:rPr>
              <a:t>Ces noyaux contiennent la même information </a:t>
            </a:r>
          </a:p>
          <a:p>
            <a:pPr eaLnBrk="1" hangingPunct="1"/>
            <a:r>
              <a:rPr lang="fr-CA" sz="3600">
                <a:latin typeface="Garamond" charset="0"/>
                <a:ea typeface="ＭＳ Ｐゴシック" charset="0"/>
                <a:cs typeface="ＭＳ Ｐゴシック" charset="0"/>
              </a:rPr>
              <a:t>Il y a production de deux cellules filles identiques à la cellule mère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sed Leaves design template">
  <a:themeElements>
    <a:clrScheme name="Pressed Leaves design templat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Pressed Leaves design 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sed Leav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Pressed Leaves design template</Template>
  <TotalTime>575</TotalTime>
  <Words>399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Garamond</vt:lpstr>
      <vt:lpstr>Times New Roman</vt:lpstr>
      <vt:lpstr>Wingdings</vt:lpstr>
      <vt:lpstr>Pressed Leaves design template</vt:lpstr>
      <vt:lpstr>Le cycle cellulaire et la mitose </vt:lpstr>
      <vt:lpstr>Boulengerula taitanus </vt:lpstr>
      <vt:lpstr>Les dents de B. taitanus</vt:lpstr>
      <vt:lpstr>Le remplacement et le développement des cellules </vt:lpstr>
      <vt:lpstr>Le cycle cellulaire </vt:lpstr>
      <vt:lpstr>L’interphase</vt:lpstr>
      <vt:lpstr>Interphase</vt:lpstr>
      <vt:lpstr>Interphase, la réplication </vt:lpstr>
      <vt:lpstr>La mitose </vt:lpstr>
      <vt:lpstr>PowerPoint Presentation</vt:lpstr>
      <vt:lpstr>PowerPoint Presentation</vt:lpstr>
      <vt:lpstr>Les phases de la mitose</vt:lpstr>
      <vt:lpstr>Début de la prophase </vt:lpstr>
      <vt:lpstr>Fin de la prophase </vt:lpstr>
      <vt:lpstr>Métaphase</vt:lpstr>
      <vt:lpstr>Anaphase</vt:lpstr>
      <vt:lpstr>Télophase </vt:lpstr>
      <vt:lpstr>La cytocinèse  </vt:lpstr>
      <vt:lpstr>La cytocinèse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Yapps</dc:creator>
  <cp:lastModifiedBy>Jeff O'Keefe</cp:lastModifiedBy>
  <cp:revision>25</cp:revision>
  <dcterms:created xsi:type="dcterms:W3CDTF">2009-11-04T20:54:41Z</dcterms:created>
  <dcterms:modified xsi:type="dcterms:W3CDTF">2014-12-01T15:39:04Z</dcterms:modified>
</cp:coreProperties>
</file>