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1"/>
  </p:notesMasterIdLst>
  <p:sldIdLst>
    <p:sldId id="258" r:id="rId2"/>
    <p:sldId id="257" r:id="rId3"/>
    <p:sldId id="259" r:id="rId4"/>
    <p:sldId id="260" r:id="rId5"/>
    <p:sldId id="261" r:id="rId6"/>
    <p:sldId id="256" r:id="rId7"/>
    <p:sldId id="282" r:id="rId8"/>
    <p:sldId id="283" r:id="rId9"/>
    <p:sldId id="265" r:id="rId10"/>
    <p:sldId id="268" r:id="rId11"/>
    <p:sldId id="269" r:id="rId12"/>
    <p:sldId id="284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9CA39-2F1C-46C4-A85C-B8972D503DB1}" type="datetimeFigureOut">
              <a:rPr lang="en-CA" smtClean="0"/>
              <a:t>2014-11-27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AC69-4EE4-478C-BBDD-9B592A9DB5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75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63DD1-D492-3348-9EF9-A2A5839AC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2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F373A-4F75-BE43-9E13-069F1EB0AF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76C43-2E67-DB4A-AD5B-E2E7227C5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4C831-3313-DD4C-B824-E684792532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48936-2F71-BB4D-AB30-76233C2C9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64384-1899-B34D-91D7-F1577323F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D0CAC-483F-D14C-9D41-44C178068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C8750-463E-AA43-AA90-D49514D11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B18C8-5F2E-F24A-8E25-A01743141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0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7B8D9-3CA9-C04D-A965-2713AC66B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7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7A927-39FC-054C-99E1-0377ACBF3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8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Garamond" charset="0"/>
              </a:defRPr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Garamond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charset="0"/>
              </a:defRPr>
            </a:lvl1pPr>
          </a:lstStyle>
          <a:p>
            <a:fld id="{395F9D83-AF96-7D45-BB2B-020F16658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fr.wikipedia.org/wiki/Image:R%C3%A9plicationdelADN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36613"/>
            <a:ext cx="7315200" cy="1143000"/>
          </a:xfrm>
        </p:spPr>
        <p:txBody>
          <a:bodyPr/>
          <a:lstStyle/>
          <a:p>
            <a:pPr algn="ctr" eaLnBrk="1" hangingPunct="1"/>
            <a:r>
              <a:rPr lang="fr-CA" sz="66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Le cycle cellulaire et la mitose</a:t>
            </a:r>
            <a:br>
              <a:rPr lang="fr-CA" sz="66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6600" b="1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315" name="Picture 5" descr="L'image “http://piclib.nhm.ac.uk/piclib/webimages/0/33000/100/33181_med.jpg” ne peut être affichée car elle contient des erreu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44675"/>
            <a:ext cx="4537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7138987" cy="490538"/>
          </a:xfrm>
        </p:spPr>
        <p:txBody>
          <a:bodyPr/>
          <a:lstStyle/>
          <a:p>
            <a:pPr algn="ctr" eaLnBrk="1" hangingPunct="1"/>
            <a:r>
              <a:rPr lang="fr-CA" sz="5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La mitose</a:t>
            </a:r>
            <a:r>
              <a:rPr lang="fr-CA" sz="540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fr-CA" sz="540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540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765175"/>
            <a:ext cx="7920879" cy="5184105"/>
          </a:xfrm>
        </p:spPr>
        <p:txBody>
          <a:bodyPr/>
          <a:lstStyle/>
          <a:p>
            <a:pPr eaLnBrk="1" hangingPunct="1"/>
            <a:r>
              <a:rPr lang="fr-CA" sz="3600" dirty="0">
                <a:latin typeface="Garamond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sz="3600" dirty="0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3600" dirty="0">
                <a:latin typeface="Garamond" charset="0"/>
                <a:ea typeface="ＭＳ Ｐゴシック" charset="0"/>
                <a:cs typeface="ＭＳ Ｐゴシック" charset="0"/>
              </a:rPr>
              <a:t>étape la plus </a:t>
            </a:r>
            <a:r>
              <a:rPr lang="fr-CA" sz="36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36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36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3600" dirty="0">
                <a:latin typeface="Garamond" charset="0"/>
                <a:ea typeface="ＭＳ Ｐゴシック" charset="0"/>
                <a:cs typeface="ＭＳ Ｐゴシック" charset="0"/>
              </a:rPr>
              <a:t>du cycle cellulaire</a:t>
            </a:r>
          </a:p>
          <a:p>
            <a:pPr eaLnBrk="1" hangingPunct="1"/>
            <a:r>
              <a:rPr lang="fr-CA" sz="3600" dirty="0">
                <a:latin typeface="Garamond" charset="0"/>
                <a:ea typeface="ＭＳ Ｐゴシック" charset="0"/>
                <a:cs typeface="ＭＳ Ｐゴシック" charset="0"/>
              </a:rPr>
              <a:t>Le contenu du noyau d</a:t>
            </a:r>
            <a:r>
              <a:rPr lang="ja-JP" altLang="fr-CA" sz="3600" dirty="0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3600" dirty="0">
                <a:latin typeface="Garamond" charset="0"/>
                <a:ea typeface="ＭＳ Ｐゴシック" charset="0"/>
                <a:cs typeface="ＭＳ Ｐゴシック" charset="0"/>
              </a:rPr>
              <a:t>une cellule se divise</a:t>
            </a:r>
          </a:p>
          <a:p>
            <a:pPr lvl="2" eaLnBrk="1" hangingPunct="1"/>
            <a:r>
              <a:rPr lang="fr-CA" sz="3600" dirty="0">
                <a:latin typeface="Garamond" charset="0"/>
                <a:ea typeface="ＭＳ Ｐゴシック" charset="0"/>
              </a:rPr>
              <a:t>Ces noyaux contiennent la même information </a:t>
            </a:r>
          </a:p>
          <a:p>
            <a:pPr eaLnBrk="1" hangingPunct="1"/>
            <a:r>
              <a:rPr lang="fr-CA" sz="3600" dirty="0">
                <a:latin typeface="Garamond" charset="0"/>
                <a:ea typeface="ＭＳ Ｐゴシック" charset="0"/>
                <a:cs typeface="ＭＳ Ｐゴシック" charset="0"/>
              </a:rPr>
              <a:t>Il y a production de </a:t>
            </a:r>
            <a:r>
              <a:rPr lang="fr-CA" sz="3600" dirty="0" smtClean="0">
                <a:latin typeface="Garamond" charset="0"/>
                <a:ea typeface="ＭＳ Ｐゴシック" charset="0"/>
                <a:cs typeface="ＭＳ Ｐゴシック" charset="0"/>
              </a:rPr>
              <a:t>deux </a:t>
            </a:r>
            <a:r>
              <a:rPr lang="fr-CA" sz="36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	</a:t>
            </a:r>
            <a:r>
              <a:rPr lang="fr-CA" sz="36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3600" dirty="0">
                <a:latin typeface="Garamond" charset="0"/>
                <a:ea typeface="ＭＳ Ｐゴシック" charset="0"/>
                <a:cs typeface="ＭＳ Ｐゴシック" charset="0"/>
              </a:rPr>
              <a:t>identiques à </a:t>
            </a:r>
            <a:r>
              <a:rPr lang="fr-CA" sz="3600" dirty="0" smtClean="0">
                <a:latin typeface="Garamond" charset="0"/>
                <a:ea typeface="ＭＳ Ｐゴシック" charset="0"/>
                <a:cs typeface="ＭＳ Ｐゴシック" charset="0"/>
              </a:rPr>
              <a:t>la </a:t>
            </a:r>
            <a:r>
              <a:rPr lang="fr-CA" sz="36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			</a:t>
            </a:r>
            <a:endParaRPr lang="fr-CA" sz="36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0"/>
            <a:ext cx="8280920" cy="3716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Chromatides sœurs</a:t>
            </a:r>
            <a:endParaRPr lang="fr-CA" sz="2400" u="sng" dirty="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Chromosomes formés au cours de 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la 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     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de 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l’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durant l</a:t>
            </a:r>
            <a:r>
              <a:rPr lang="ja-JP" altLang="fr-CA" sz="2400" dirty="0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interphase et liées ensemble par un </a:t>
            </a:r>
            <a:r>
              <a:rPr lang="fr-CA" sz="2400" b="1" i="1" dirty="0">
                <a:latin typeface="Garamond" charset="0"/>
                <a:ea typeface="ＭＳ Ｐゴシック" charset="0"/>
                <a:cs typeface="ＭＳ Ｐゴシック" charset="0"/>
              </a:rPr>
              <a:t>centromère</a:t>
            </a:r>
            <a:endParaRPr lang="fr-CA" sz="2400" b="1" i="1" u="sng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Centromère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Structure </a:t>
            </a:r>
            <a:r>
              <a:rPr lang="fr-CA" sz="24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 deux 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			</a:t>
            </a:r>
            <a:endParaRPr lang="fr-CA" sz="24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1" name="Picture 5" descr="http://www.moe.gov.sg/edsoftware/ir/files/bio-meiosis/glossary/centrom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46942"/>
            <a:ext cx="3456384" cy="376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http://img.tfd.com/dorland/arm_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2371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Line 10"/>
          <p:cNvSpPr>
            <a:spLocks noChangeShapeType="1"/>
          </p:cNvSpPr>
          <p:nvPr/>
        </p:nvSpPr>
        <p:spPr bwMode="auto">
          <a:xfrm flipH="1">
            <a:off x="4859338" y="3284538"/>
            <a:ext cx="14414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1"/>
          <p:cNvSpPr>
            <a:spLocks noChangeShapeType="1"/>
          </p:cNvSpPr>
          <p:nvPr/>
        </p:nvSpPr>
        <p:spPr bwMode="auto">
          <a:xfrm flipH="1">
            <a:off x="5435600" y="3284538"/>
            <a:ext cx="8651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6300788" y="2924175"/>
            <a:ext cx="237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/>
              <a:t>Chromatides sœurs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http://www.mnhn.fr/mnhn/oseb/these/figures/fig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5" y="1268760"/>
            <a:ext cx="45815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Les phases de la mitose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8084" y="4221088"/>
            <a:ext cx="1172116" cy="369332"/>
          </a:xfrm>
          <a:prstGeom prst="rect">
            <a:avLst/>
          </a:prstGeom>
          <a:solidFill>
            <a:srgbClr val="F8F8F8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505686" y="4280195"/>
            <a:ext cx="712283" cy="179042"/>
          </a:xfrm>
          <a:prstGeom prst="rect">
            <a:avLst/>
          </a:prstGeom>
          <a:solidFill>
            <a:srgbClr val="F8F8F8"/>
          </a:solidFill>
          <a:ln>
            <a:solidFill>
              <a:srgbClr val="F8F8F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762119" y="5085184"/>
            <a:ext cx="1172116" cy="369332"/>
          </a:xfrm>
          <a:prstGeom prst="rect">
            <a:avLst/>
          </a:prstGeom>
          <a:solidFill>
            <a:srgbClr val="F8F8F8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3762119" y="2636912"/>
            <a:ext cx="1172116" cy="369332"/>
          </a:xfrm>
          <a:prstGeom prst="rect">
            <a:avLst/>
          </a:prstGeom>
          <a:solidFill>
            <a:srgbClr val="F8F8F8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3176061" y="3429000"/>
            <a:ext cx="1172116" cy="369332"/>
          </a:xfrm>
          <a:prstGeom prst="rect">
            <a:avLst/>
          </a:prstGeom>
          <a:solidFill>
            <a:srgbClr val="F8F8F8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348177" y="3817309"/>
            <a:ext cx="1172116" cy="369332"/>
          </a:xfrm>
          <a:prstGeom prst="rect">
            <a:avLst/>
          </a:prstGeom>
          <a:solidFill>
            <a:srgbClr val="F8F8F8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Connector 3"/>
          <p:cNvCxnSpPr/>
          <p:nvPr/>
        </p:nvCxnSpPr>
        <p:spPr>
          <a:xfrm>
            <a:off x="7028656" y="3006244"/>
            <a:ext cx="18002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28656" y="3607961"/>
            <a:ext cx="18002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28656" y="4221088"/>
            <a:ext cx="18002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28656" y="4869160"/>
            <a:ext cx="18002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7315200" cy="648072"/>
          </a:xfrm>
        </p:spPr>
        <p:txBody>
          <a:bodyPr/>
          <a:lstStyle/>
          <a:p>
            <a:pPr algn="ctr" eaLnBrk="1" hangingPunct="1"/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Début de la </a:t>
            </a:r>
            <a:r>
              <a:rPr lang="fr-CA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prophase</a:t>
            </a:r>
            <a:endParaRPr lang="fr-CA" dirty="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620688"/>
            <a:ext cx="784887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Les chromosomes 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se 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en forme 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de 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 et sont </a:t>
            </a:r>
            <a:r>
              <a:rPr lang="fr-CA" sz="24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.</a:t>
            </a:r>
            <a:endParaRPr lang="fr-CA" sz="24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Le 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 et la membrane nucléaire se brise.</a:t>
            </a:r>
            <a:endParaRPr lang="fr-CA" sz="24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4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,  </a:t>
            </a: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qui sont des structures constituées de protéines qui ressemblent à des tubes, </a:t>
            </a:r>
            <a:r>
              <a:rPr lang="fr-CA" sz="24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endParaRPr lang="fr-CA" sz="24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, </a:t>
            </a: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qui se retrouvent 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aux </a:t>
            </a:r>
            <a:r>
              <a:rPr lang="fr-CA" sz="24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de la cellule, </a:t>
            </a:r>
            <a:r>
              <a:rPr lang="fr-CA" sz="24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4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400" b="1" i="1" dirty="0">
                <a:latin typeface="Garamond" charset="0"/>
                <a:ea typeface="ＭＳ Ｐゴシック" charset="0"/>
                <a:cs typeface="ＭＳ Ｐゴシック" charset="0"/>
              </a:rPr>
              <a:t>fibres fusoriales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3096344" cy="223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4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Fin de la prophase</a:t>
            </a: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400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908050"/>
            <a:ext cx="8136904" cy="4525963"/>
          </a:xfrm>
        </p:spPr>
        <p:txBody>
          <a:bodyPr/>
          <a:lstStyle/>
          <a:p>
            <a:pPr eaLnBrk="1" hangingPunct="1"/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dirty="0" smtClean="0">
                <a:latin typeface="Garamond" charset="0"/>
                <a:ea typeface="ＭＳ Ｐゴシック" charset="0"/>
                <a:cs typeface="ＭＳ Ｐゴシック" charset="0"/>
              </a:rPr>
              <a:t> aux </a:t>
            </a:r>
            <a:r>
              <a:rPr lang="fr-CA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dirty="0" smtClean="0">
                <a:latin typeface="Garamond" charset="0"/>
                <a:ea typeface="ＭＳ Ｐゴシック" charset="0"/>
                <a:cs typeface="ＭＳ Ｐゴシック" charset="0"/>
              </a:rPr>
              <a:t>par leur </a:t>
            </a:r>
            <a:r>
              <a:rPr lang="fr-CA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latin typeface="Garamond" charset="0"/>
                <a:ea typeface="ＭＳ Ｐゴシック" charset="0"/>
                <a:cs typeface="ＭＳ Ｐゴシック" charset="0"/>
              </a:rPr>
              <a:t>.</a:t>
            </a:r>
            <a:endParaRPr lang="fr-CA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La </a:t>
            </a:r>
            <a:r>
              <a:rPr lang="fr-CA" b="1" i="1" dirty="0">
                <a:latin typeface="Garamond" charset="0"/>
                <a:ea typeface="ＭＳ Ｐゴシック" charset="0"/>
                <a:cs typeface="ＭＳ Ｐゴシック" charset="0"/>
              </a:rPr>
              <a:t>membrane </a:t>
            </a:r>
            <a:r>
              <a:rPr lang="fr-CA" b="1" i="1" dirty="0" smtClean="0">
                <a:latin typeface="Garamond" charset="0"/>
                <a:ea typeface="ＭＳ Ｐゴシック" charset="0"/>
                <a:cs typeface="ＭＳ Ｐゴシック" charset="0"/>
              </a:rPr>
              <a:t>nucléaire</a:t>
            </a:r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latin typeface="Garamond" charset="0"/>
                <a:ea typeface="ＭＳ Ｐゴシック" charset="0"/>
                <a:cs typeface="ＭＳ Ｐゴシック" charset="0"/>
              </a:rPr>
              <a:t>.</a:t>
            </a:r>
            <a:endParaRPr lang="fr-CA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403225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315200" cy="1143000"/>
          </a:xfrm>
        </p:spPr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Métaphase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908050"/>
            <a:ext cx="7239000" cy="172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CA" sz="28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800" b="1" i="1" dirty="0">
                <a:latin typeface="Garamond" charset="0"/>
                <a:ea typeface="ＭＳ Ｐゴシック" charset="0"/>
                <a:cs typeface="ＭＳ Ｐゴシック" charset="0"/>
              </a:rPr>
              <a:t>fibres fusoriales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8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en 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forme de « X » </a:t>
            </a:r>
          </a:p>
          <a:p>
            <a:pPr eaLnBrk="1" hangingPunct="1">
              <a:lnSpc>
                <a:spcPct val="80000"/>
              </a:lnSpc>
            </a:pP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se placent en une </a:t>
            </a:r>
            <a:endParaRPr lang="fr-CA" sz="2800" dirty="0" smtClean="0">
              <a:latin typeface="Garamond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sz="28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au centre de la cellule</a:t>
            </a:r>
          </a:p>
        </p:txBody>
      </p:sp>
      <p:pic>
        <p:nvPicPr>
          <p:cNvPr id="31748" name="Picture 5" descr="http://www.riaxin.com/images/cells/cd4tFren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1"/>
          <a:stretch>
            <a:fillRect/>
          </a:stretch>
        </p:blipFill>
        <p:spPr bwMode="auto">
          <a:xfrm>
            <a:off x="2555875" y="2924175"/>
            <a:ext cx="45354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315200" cy="796925"/>
          </a:xfrm>
        </p:spPr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Anaphase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404813"/>
            <a:ext cx="8064896" cy="3273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CA" sz="28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800" b="1" i="1" dirty="0">
                <a:latin typeface="Garamond" charset="0"/>
                <a:ea typeface="ＭＳ Ｐゴシック" charset="0"/>
                <a:cs typeface="ＭＳ Ｐゴシック" charset="0"/>
              </a:rPr>
              <a:t>fibres fusoriales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 se contractent 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et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rétrécissent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, </a:t>
            </a:r>
            <a:r>
              <a:rPr lang="fr-CA" sz="28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endParaRPr lang="fr-CA" sz="28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</a:t>
            </a:r>
            <a:r>
              <a:rPr lang="fr-CA" sz="2800" u="sng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vers 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pôles opposés de la cellule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Maintenant, 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chaque chromatide sœur 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est considérée comme 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un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b="1" i="1" dirty="0" smtClean="0">
                <a:latin typeface="Garamond" charset="0"/>
                <a:ea typeface="ＭＳ Ｐゴシック" charset="0"/>
                <a:cs typeface="ＭＳ Ｐゴシック" charset="0"/>
              </a:rPr>
              <a:t>chromosome</a:t>
            </a:r>
            <a:endParaRPr lang="fr-CA" sz="2800" b="1" i="1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2" name="Picture 5" descr="http://upload.wikimedia.org/wikipedia/commons/5/5d/Schanaph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25838"/>
            <a:ext cx="2757488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377113" cy="652463"/>
          </a:xfrm>
        </p:spPr>
        <p:txBody>
          <a:bodyPr/>
          <a:lstStyle/>
          <a:p>
            <a:pPr algn="ctr" eaLnBrk="1" hangingPunct="1"/>
            <a:r>
              <a:rPr lang="fr-CA" sz="4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Télophase</a:t>
            </a: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400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620713"/>
            <a:ext cx="7239000" cy="4525962"/>
          </a:xfrm>
        </p:spPr>
        <p:txBody>
          <a:bodyPr/>
          <a:lstStyle/>
          <a:p>
            <a:pPr eaLnBrk="1" hangingPunct="1"/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Un ensemble complet de </a:t>
            </a:r>
            <a:r>
              <a:rPr lang="fr-CA" sz="2800" b="1" i="1" dirty="0">
                <a:latin typeface="Garamond" charset="0"/>
                <a:ea typeface="ＭＳ Ｐゴシック" charset="0"/>
                <a:cs typeface="ＭＳ Ｐゴシック" charset="0"/>
              </a:rPr>
              <a:t>chromosomes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 se retrouve à chaque pôle de la cellule</a:t>
            </a:r>
          </a:p>
          <a:p>
            <a:pPr eaLnBrk="1" hangingPunct="1"/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Les fibres 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fusoriales 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endParaRPr lang="fr-CA" sz="28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Une 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eaLnBrk="1" hangingPunct="1">
              <a:buNone/>
            </a:pP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se forme de chaque ensemble de chromosomes</a:t>
            </a:r>
          </a:p>
          <a:p>
            <a:pPr eaLnBrk="1" hangingPunct="1"/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Un </a:t>
            </a:r>
            <a:r>
              <a:rPr lang="fr-CA" sz="2800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sz="2800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dirty="0">
                <a:latin typeface="Garamond" charset="0"/>
                <a:ea typeface="ＭＳ Ｐゴシック" charset="0"/>
                <a:cs typeface="ＭＳ Ｐゴシック" charset="0"/>
              </a:rPr>
              <a:t>apparaît dans les noyaux respectifs</a:t>
            </a:r>
          </a:p>
        </p:txBody>
      </p:sp>
      <p:pic>
        <p:nvPicPr>
          <p:cNvPr id="33796" name="Picture 9" descr="http://upload.wikimedia.org/wikipedia/commons/1/12/Schteloph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69" y="4012870"/>
            <a:ext cx="2172498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4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La cytocinèse </a:t>
            </a: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400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975"/>
            <a:ext cx="7992888" cy="4525963"/>
          </a:xfrm>
        </p:spPr>
        <p:txBody>
          <a:bodyPr/>
          <a:lstStyle/>
          <a:p>
            <a:pPr eaLnBrk="1" hangingPunct="1"/>
            <a:r>
              <a:rPr lang="fr-CA" dirty="0" smtClean="0">
                <a:latin typeface="Garamond" charset="0"/>
                <a:ea typeface="ＭＳ Ｐゴシック" charset="0"/>
                <a:cs typeface="ＭＳ Ｐゴシック" charset="0"/>
              </a:rPr>
              <a:t>Étape </a:t>
            </a:r>
            <a:r>
              <a:rPr lang="fr-CA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du cycle cellulaire au cours de laquelle les deux noyaux et le contenu cellulaire sont répartis en deux cellules filles</a:t>
            </a:r>
          </a:p>
          <a:p>
            <a:pPr eaLnBrk="1" hangingPunct="1"/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La membrane cellulaire </a:t>
            </a:r>
            <a:r>
              <a:rPr lang="fr-CA" dirty="0" smtClean="0">
                <a:latin typeface="Garamond" charset="0"/>
                <a:ea typeface="ＭＳ Ｐゴシック" charset="0"/>
                <a:cs typeface="ＭＳ Ｐゴシック" charset="0"/>
              </a:rPr>
              <a:t>se </a:t>
            </a:r>
            <a:r>
              <a:rPr lang="fr-CA" u="sng" dirty="0" smtClean="0">
                <a:latin typeface="Garamond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latin typeface="Garamond" charset="0"/>
                <a:ea typeface="ＭＳ Ｐゴシック" charset="0"/>
                <a:cs typeface="ＭＳ Ｐゴシック" charset="0"/>
              </a:rPr>
              <a:t> fin </a:t>
            </a:r>
            <a:r>
              <a:rPr lang="fr-CA" dirty="0">
                <a:latin typeface="Garamond" charset="0"/>
                <a:ea typeface="ＭＳ Ｐゴシック" charset="0"/>
                <a:cs typeface="ＭＳ Ｐゴシック" charset="0"/>
              </a:rPr>
              <a:t>de diviser le cytoplasme et les organites de la cellule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5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La cytocinèse</a:t>
            </a:r>
          </a:p>
        </p:txBody>
      </p:sp>
      <p:pic>
        <p:nvPicPr>
          <p:cNvPr id="35843" name="Picture 5" descr="http://focus.hms.harvard.edu/2003/March21_2003/bleb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6"/>
          <a:stretch>
            <a:fillRect/>
          </a:stretch>
        </p:blipFill>
        <p:spPr bwMode="auto">
          <a:xfrm>
            <a:off x="6335713" y="0"/>
            <a:ext cx="2808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nt-Up Arrow 1"/>
          <p:cNvSpPr/>
          <p:nvPr/>
        </p:nvSpPr>
        <p:spPr>
          <a:xfrm rot="5400000">
            <a:off x="2285504" y="2259111"/>
            <a:ext cx="4824536" cy="327588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467600" cy="884238"/>
          </a:xfrm>
        </p:spPr>
        <p:txBody>
          <a:bodyPr/>
          <a:lstStyle/>
          <a:p>
            <a:pPr algn="ctr" eaLnBrk="1" hangingPunct="1"/>
            <a:r>
              <a:rPr lang="fr-CA" b="1" i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Boulengerula taitanus</a:t>
            </a:r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4339" name="Picture 5" descr="http://www.naturalhistorymag.com/0706/images/Boulenger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3588"/>
            <a:ext cx="8027987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b="1">
                <a:latin typeface="Garamond" charset="0"/>
                <a:ea typeface="ＭＳ Ｐゴシック" charset="0"/>
                <a:cs typeface="ＭＳ Ｐゴシック" charset="0"/>
              </a:rPr>
              <a:t>Les dents de </a:t>
            </a:r>
            <a:r>
              <a:rPr lang="fr-CA" b="1" i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B. taitanus</a:t>
            </a:r>
          </a:p>
        </p:txBody>
      </p:sp>
      <p:pic>
        <p:nvPicPr>
          <p:cNvPr id="15363" name="Picture 5" descr="http://www.umich.edu/news/Releases/2006/Apr06/img/SKINFEED4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40005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Le remplacement et le développement des cellules</a:t>
            </a:r>
            <a:br>
              <a:rPr lang="fr-CA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3200" b="1" i="1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125538"/>
            <a:ext cx="6192838" cy="5349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5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Le cycle cellulaire</a:t>
            </a:r>
            <a:br>
              <a:rPr lang="fr-CA" sz="5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5400" b="1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981075"/>
            <a:ext cx="72390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4000" dirty="0">
                <a:latin typeface="Garamond" charset="0"/>
                <a:ea typeface="ＭＳ Ｐゴシック" charset="0"/>
                <a:cs typeface="ＭＳ Ｐゴシック" charset="0"/>
              </a:rPr>
              <a:t>est divisé en trois </a:t>
            </a:r>
            <a:r>
              <a:rPr lang="fr-CA" sz="4000" dirty="0" smtClean="0">
                <a:latin typeface="Garamond" charset="0"/>
                <a:ea typeface="ＭＳ Ｐゴシック" charset="0"/>
                <a:cs typeface="ＭＳ Ｐゴシック" charset="0"/>
              </a:rPr>
              <a:t>parties,</a:t>
            </a:r>
            <a:endParaRPr lang="fr-CA" sz="3600" u="sng" dirty="0">
              <a:latin typeface="Garamond" charset="0"/>
              <a:ea typeface="ＭＳ Ｐゴシック" charset="0"/>
            </a:endParaRPr>
          </a:p>
          <a:p>
            <a:pPr lvl="2" eaLnBrk="1" hangingPunct="1"/>
            <a:r>
              <a:rPr lang="fr-CA" sz="4000" dirty="0" smtClean="0">
                <a:latin typeface="Garamond" charset="0"/>
                <a:ea typeface="ＭＳ Ｐゴシック" charset="0"/>
              </a:rPr>
              <a:t> </a:t>
            </a:r>
            <a:r>
              <a:rPr lang="fr-CA" sz="4000" u="sng" dirty="0" smtClean="0">
                <a:latin typeface="Garamond" charset="0"/>
                <a:ea typeface="ＭＳ Ｐゴシック" charset="0"/>
              </a:rPr>
              <a:t>				</a:t>
            </a:r>
            <a:endParaRPr lang="fr-CA" sz="4000" dirty="0" smtClean="0">
              <a:latin typeface="Garamond" charset="0"/>
              <a:ea typeface="ＭＳ Ｐゴシック" charset="0"/>
            </a:endParaRPr>
          </a:p>
          <a:p>
            <a:pPr lvl="2" eaLnBrk="1" hangingPunct="1"/>
            <a:r>
              <a:rPr lang="fr-CA" sz="4000" dirty="0" smtClean="0">
                <a:latin typeface="Garamond" charset="0"/>
                <a:ea typeface="ＭＳ Ｐゴシック" charset="0"/>
              </a:rPr>
              <a:t> </a:t>
            </a:r>
            <a:r>
              <a:rPr lang="fr-CA" sz="4000" u="sng" dirty="0" smtClean="0">
                <a:latin typeface="Garamond" charset="0"/>
                <a:ea typeface="ＭＳ Ｐゴシック" charset="0"/>
              </a:rPr>
              <a:t>				</a:t>
            </a:r>
            <a:endParaRPr lang="fr-CA" sz="4000" dirty="0">
              <a:latin typeface="Garamond" charset="0"/>
              <a:ea typeface="ＭＳ Ｐゴシック" charset="0"/>
            </a:endParaRPr>
          </a:p>
          <a:p>
            <a:pPr lvl="2" eaLnBrk="1" hangingPunct="1"/>
            <a:r>
              <a:rPr lang="fr-CA" sz="4000" dirty="0" smtClean="0">
                <a:latin typeface="Garamond" charset="0"/>
                <a:ea typeface="ＭＳ Ｐゴシック" charset="0"/>
              </a:rPr>
              <a:t> </a:t>
            </a:r>
            <a:r>
              <a:rPr lang="fr-CA" sz="4000" u="sng" dirty="0" smtClean="0">
                <a:latin typeface="Garamond" charset="0"/>
                <a:ea typeface="ＭＳ Ｐゴシック" charset="0"/>
              </a:rPr>
              <a:t>				</a:t>
            </a:r>
            <a:endParaRPr lang="en-US" sz="4000" dirty="0">
              <a:latin typeface="Garamond" charset="0"/>
              <a:ea typeface="ＭＳ Ｐゴシック" charset="0"/>
            </a:endParaRPr>
          </a:p>
          <a:p>
            <a:pPr eaLnBrk="1" hangingPunct="1"/>
            <a:endParaRPr lang="fr-CA" sz="40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6" name="Picture 5" descr="http://www4.ac-lille.fr/~ndpaixlille/publications/dotclear/ecrire/photo/Mitose_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116632"/>
            <a:ext cx="7315200" cy="1143000"/>
          </a:xfrm>
        </p:spPr>
        <p:txBody>
          <a:bodyPr/>
          <a:lstStyle/>
          <a:p>
            <a:pPr algn="ctr" eaLnBrk="1" hangingPunct="1"/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interphase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CA" sz="1800" b="1" i="1" u="sng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fr-CA" sz="3200" dirty="0" smtClean="0">
                <a:latin typeface="Garamond" charset="0"/>
                <a:ea typeface="ＭＳ Ｐゴシック" charset="0"/>
              </a:rPr>
              <a:t>Point importants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Garamond" charset="0"/>
                <a:ea typeface="ＭＳ Ｐゴシック" charset="0"/>
              </a:rPr>
              <a:t>l</a:t>
            </a:r>
            <a:r>
              <a:rPr lang="ja-JP" altLang="fr-CA" sz="3200" dirty="0">
                <a:latin typeface="Garamond" charset="0"/>
                <a:ea typeface="ＭＳ Ｐゴシック" charset="0"/>
              </a:rPr>
              <a:t>’</a:t>
            </a:r>
            <a:r>
              <a:rPr lang="fr-CA" sz="3200" dirty="0">
                <a:latin typeface="Garamond" charset="0"/>
                <a:ea typeface="ＭＳ Ｐゴシック" charset="0"/>
              </a:rPr>
              <a:t>étape la </a:t>
            </a:r>
            <a:r>
              <a:rPr lang="fr-CA" sz="3200" dirty="0" smtClean="0">
                <a:latin typeface="Garamond" charset="0"/>
                <a:ea typeface="ＭＳ Ｐゴシック" charset="0"/>
              </a:rPr>
              <a:t>plus </a:t>
            </a:r>
            <a:r>
              <a:rPr lang="fr-CA" sz="3200" u="sng" dirty="0" smtClean="0">
                <a:latin typeface="Garamond" charset="0"/>
                <a:ea typeface="ＭＳ Ｐゴシック" charset="0"/>
              </a:rPr>
              <a:t>                           </a:t>
            </a:r>
            <a:r>
              <a:rPr lang="fr-CA" sz="3200" dirty="0" smtClean="0">
                <a:latin typeface="Garamond" charset="0"/>
                <a:ea typeface="ＭＳ Ｐゴシック" charset="0"/>
              </a:rPr>
              <a:t> </a:t>
            </a:r>
            <a:r>
              <a:rPr lang="fr-CA" sz="3200" dirty="0">
                <a:latin typeface="Garamond" charset="0"/>
                <a:ea typeface="ＭＳ Ｐゴシック" charset="0"/>
              </a:rPr>
              <a:t>de la vie </a:t>
            </a:r>
            <a:r>
              <a:rPr lang="fr-CA" sz="3200" dirty="0" smtClean="0">
                <a:latin typeface="Garamond" charset="0"/>
                <a:ea typeface="ＭＳ Ｐゴシック" charset="0"/>
              </a:rPr>
              <a:t>cellulaire</a:t>
            </a:r>
            <a:endParaRPr lang="fr-CA" sz="3200" dirty="0">
              <a:latin typeface="Garamond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CA" sz="3200" dirty="0">
                <a:latin typeface="Garamond" charset="0"/>
                <a:ea typeface="ＭＳ Ｐゴシック" charset="0"/>
              </a:rPr>
              <a:t>partie où la cellule accomplie </a:t>
            </a:r>
            <a:r>
              <a:rPr lang="fr-CA" sz="3200" dirty="0" smtClean="0">
                <a:latin typeface="Garamond" charset="0"/>
                <a:ea typeface="ＭＳ Ｐゴシック" charset="0"/>
              </a:rPr>
              <a:t>ses 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fr-CA" sz="3200" u="sng" dirty="0">
                <a:latin typeface="Garamond" charset="0"/>
                <a:ea typeface="ＭＳ Ｐゴシック" charset="0"/>
              </a:rPr>
              <a:t> </a:t>
            </a:r>
            <a:r>
              <a:rPr lang="fr-CA" sz="3200" u="sng" dirty="0" smtClean="0">
                <a:latin typeface="Garamond" charset="0"/>
                <a:ea typeface="ＭＳ Ｐゴシック" charset="0"/>
              </a:rPr>
              <a:t>                         </a:t>
            </a:r>
            <a:r>
              <a:rPr lang="fr-CA" sz="3200" dirty="0" smtClean="0">
                <a:latin typeface="Garamond" charset="0"/>
                <a:ea typeface="ＭＳ Ｐゴシック" charset="0"/>
              </a:rPr>
              <a:t> </a:t>
            </a:r>
            <a:r>
              <a:rPr lang="fr-CA" sz="3200" dirty="0">
                <a:latin typeface="Garamond" charset="0"/>
                <a:ea typeface="ＭＳ Ｐゴシック" charset="0"/>
              </a:rPr>
              <a:t>dans l</a:t>
            </a:r>
            <a:r>
              <a:rPr lang="ja-JP" altLang="fr-CA" sz="3200" dirty="0">
                <a:latin typeface="Garamond" charset="0"/>
                <a:ea typeface="ＭＳ Ｐゴシック" charset="0"/>
              </a:rPr>
              <a:t>’</a:t>
            </a:r>
            <a:r>
              <a:rPr lang="fr-CA" sz="3200" dirty="0">
                <a:latin typeface="Garamond" charset="0"/>
                <a:ea typeface="ＭＳ Ｐゴシック" charset="0"/>
              </a:rPr>
              <a:t>organisme</a:t>
            </a:r>
          </a:p>
          <a:p>
            <a:pPr lvl="2" eaLnBrk="1" hangingPunct="1">
              <a:lnSpc>
                <a:spcPct val="80000"/>
              </a:lnSpc>
            </a:pPr>
            <a:r>
              <a:rPr lang="fr-CA" sz="3200" dirty="0">
                <a:latin typeface="Garamond" charset="0"/>
                <a:ea typeface="ＭＳ Ｐゴシック" charset="0"/>
              </a:rPr>
              <a:t>durant cette phase, tout </a:t>
            </a:r>
            <a:r>
              <a:rPr lang="fr-CA" sz="3200" dirty="0" smtClean="0">
                <a:latin typeface="Garamond" charset="0"/>
                <a:ea typeface="ＭＳ Ｐゴシック" charset="0"/>
              </a:rPr>
              <a:t>le </a:t>
            </a:r>
            <a:r>
              <a:rPr lang="fr-CA" sz="3200" u="sng" dirty="0" smtClean="0">
                <a:latin typeface="Garamond" charset="0"/>
                <a:ea typeface="ＭＳ Ｐゴシック" charset="0"/>
              </a:rPr>
              <a:t>                        </a:t>
            </a:r>
            <a:r>
              <a:rPr lang="fr-CA" sz="3200" dirty="0" smtClean="0">
                <a:latin typeface="Garamond" charset="0"/>
                <a:ea typeface="ＭＳ Ｐゴシック" charset="0"/>
              </a:rPr>
              <a:t> </a:t>
            </a:r>
            <a:r>
              <a:rPr lang="fr-CA" sz="3200" dirty="0">
                <a:latin typeface="Garamond" charset="0"/>
                <a:ea typeface="ＭＳ Ｐゴシック" charset="0"/>
              </a:rPr>
              <a:t>du cytoplasme </a:t>
            </a:r>
            <a:r>
              <a:rPr lang="fr-CA" sz="3200" dirty="0" smtClean="0">
                <a:latin typeface="Garamond" charset="0"/>
                <a:ea typeface="ＭＳ Ｐゴシック" charset="0"/>
              </a:rPr>
              <a:t>est </a:t>
            </a:r>
            <a:r>
              <a:rPr lang="fr-CA" sz="3200" u="sng" dirty="0" smtClean="0">
                <a:latin typeface="Garamond" charset="0"/>
                <a:ea typeface="ＭＳ Ｐゴシック" charset="0"/>
              </a:rPr>
              <a:t>                           .</a:t>
            </a:r>
            <a:endParaRPr lang="fr-CA" sz="3200" dirty="0">
              <a:latin typeface="Garamon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452" y="44624"/>
            <a:ext cx="7315200" cy="864096"/>
          </a:xfrm>
        </p:spPr>
        <p:txBody>
          <a:bodyPr/>
          <a:lstStyle/>
          <a:p>
            <a:pPr algn="ctr" eaLnBrk="1" hangingPunct="1"/>
            <a:r>
              <a:rPr lang="fr-CA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Interphase</a:t>
            </a:r>
            <a:endParaRPr lang="fr-CA" sz="3600" b="1" dirty="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764704"/>
            <a:ext cx="8064896" cy="583264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Description plus détaillée,</a:t>
            </a:r>
          </a:p>
          <a:p>
            <a:pPr marL="0" indent="0" eaLnBrk="1" hangingPunct="1">
              <a:buNone/>
            </a:pPr>
            <a:r>
              <a:rPr lang="fr-CA" sz="25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1. Croissance </a:t>
            </a:r>
            <a:r>
              <a:rPr lang="fr-CA" sz="25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et </a:t>
            </a:r>
            <a:r>
              <a:rPr lang="fr-CA" sz="25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préparation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 cellule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            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        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et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        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</a:t>
            </a:r>
          </a:p>
          <a:p>
            <a:pPr marL="0" indent="0" eaLnBrk="1" hangingPunct="1">
              <a:buNone/>
            </a:pP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             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et les molécules nécessaires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certains organites commencent à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se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         .</a:t>
            </a:r>
            <a:endParaRPr lang="fr-CA" sz="25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fr-CA" sz="25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2. Réplication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</a:t>
            </a:r>
            <a:r>
              <a:rPr lang="ja-JP" alt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altLang="ja-JP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altLang="ja-JP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fait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une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                 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</a:t>
            </a:r>
            <a:r>
              <a:rPr lang="ja-JP" alt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elle-même</a:t>
            </a:r>
          </a:p>
          <a:p>
            <a:pPr marL="0" indent="0" eaLnBrk="1" hangingPunct="1">
              <a:buNone/>
            </a:pPr>
            <a:r>
              <a:rPr lang="fr-CA" sz="25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3. La </a:t>
            </a:r>
            <a:r>
              <a:rPr lang="fr-CA" sz="25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Croissance et </a:t>
            </a:r>
            <a:r>
              <a:rPr lang="fr-CA" sz="25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préparation continuent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production des protéines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continue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chromatine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contenant l’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répliquée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est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      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 façon simple pour faciliter la production de l</a:t>
            </a:r>
            <a:r>
              <a:rPr lang="ja-JP" alt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ARN qui contribue dans la production des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protéines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mitochondrie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et les chloroplastes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se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           .</a:t>
            </a:r>
            <a:endParaRPr lang="fr-CA" sz="2500" dirty="0">
              <a:latin typeface="Garamond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5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fr-CA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315200" cy="417512"/>
          </a:xfrm>
        </p:spPr>
        <p:txBody>
          <a:bodyPr/>
          <a:lstStyle/>
          <a:p>
            <a:pPr eaLnBrk="1" hangingPunct="1"/>
            <a:r>
              <a:rPr lang="fr-C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Interphase, La réplication</a:t>
            </a:r>
            <a:r>
              <a:rPr lang="fr-CA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fr-CA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</a:br>
            <a:endParaRPr lang="fr-CA" sz="4000" b="1" dirty="0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07883"/>
            <a:ext cx="8568951" cy="2055018"/>
          </a:xfrm>
        </p:spPr>
        <p:txBody>
          <a:bodyPr/>
          <a:lstStyle/>
          <a:p>
            <a:pPr lvl="1" eaLnBrk="1" hangingPunct="1"/>
            <a:r>
              <a:rPr lang="fr-CA" sz="2400" b="1" dirty="0">
                <a:latin typeface="Garamond" charset="0"/>
                <a:ea typeface="ＭＳ Ｐゴシック" charset="0"/>
              </a:rPr>
              <a:t>Étape 1 :  Un </a:t>
            </a:r>
            <a:r>
              <a:rPr lang="fr-CA" sz="2400" b="1" u="sng" dirty="0">
                <a:latin typeface="Garamond" charset="0"/>
                <a:ea typeface="ＭＳ Ｐゴシック" charset="0"/>
              </a:rPr>
              <a:t>	</a:t>
            </a:r>
            <a:r>
              <a:rPr lang="fr-CA" sz="2400" b="1" u="sng" dirty="0" smtClean="0">
                <a:latin typeface="Garamond" charset="0"/>
                <a:ea typeface="ＭＳ Ｐゴシック" charset="0"/>
              </a:rPr>
              <a:t>	</a:t>
            </a:r>
            <a:r>
              <a:rPr lang="fr-CA" sz="2400" b="1" dirty="0" smtClean="0">
                <a:latin typeface="Garamond" charset="0"/>
                <a:ea typeface="ＭＳ Ｐゴシック" charset="0"/>
              </a:rPr>
              <a:t> </a:t>
            </a:r>
            <a:r>
              <a:rPr lang="fr-CA" sz="2400" b="1" dirty="0">
                <a:latin typeface="Garamond" charset="0"/>
                <a:ea typeface="ＭＳ Ｐゴシック" charset="0"/>
              </a:rPr>
              <a:t>sépare les côtés de l</a:t>
            </a:r>
            <a:r>
              <a:rPr lang="ja-JP" altLang="fr-CA" sz="2400" b="1" dirty="0" smtClean="0">
                <a:latin typeface="Garamond" charset="0"/>
                <a:ea typeface="ＭＳ Ｐゴシック" charset="0"/>
              </a:rPr>
              <a:t>’</a:t>
            </a:r>
            <a:r>
              <a:rPr lang="fr-CA" altLang="ja-JP" sz="2400" b="1" u="sng" dirty="0">
                <a:latin typeface="Garamond" charset="0"/>
                <a:ea typeface="ＭＳ Ｐゴシック" charset="0"/>
              </a:rPr>
              <a:t>	</a:t>
            </a:r>
            <a:r>
              <a:rPr lang="fr-CA" altLang="ja-JP" sz="2400" b="1" u="sng" dirty="0" smtClean="0">
                <a:latin typeface="Garamond" charset="0"/>
                <a:ea typeface="ＭＳ Ｐゴシック" charset="0"/>
              </a:rPr>
              <a:t>	</a:t>
            </a:r>
            <a:endParaRPr lang="fr-CA" sz="2400" b="1" dirty="0">
              <a:latin typeface="Garamond" charset="0"/>
              <a:ea typeface="ＭＳ Ｐゴシック" charset="0"/>
            </a:endParaRPr>
          </a:p>
          <a:p>
            <a:pPr lvl="1" eaLnBrk="1" hangingPunct="1"/>
            <a:r>
              <a:rPr lang="fr-CA" sz="2400" b="1" dirty="0">
                <a:latin typeface="Garamond" charset="0"/>
                <a:ea typeface="ＭＳ Ｐゴシック" charset="0"/>
              </a:rPr>
              <a:t>Étape 2 :  De nouvelles </a:t>
            </a:r>
            <a:r>
              <a:rPr lang="fr-CA" sz="2400" b="1" u="sng" dirty="0">
                <a:latin typeface="Garamond" charset="0"/>
                <a:ea typeface="ＭＳ Ｐゴシック" charset="0"/>
              </a:rPr>
              <a:t>	</a:t>
            </a:r>
            <a:r>
              <a:rPr lang="fr-CA" sz="2400" b="1" u="sng" dirty="0" smtClean="0">
                <a:latin typeface="Garamond" charset="0"/>
                <a:ea typeface="ＭＳ Ｐゴシック" charset="0"/>
              </a:rPr>
              <a:t>	</a:t>
            </a:r>
            <a:r>
              <a:rPr lang="fr-CA" sz="2400" b="1" dirty="0" smtClean="0">
                <a:latin typeface="Garamond" charset="0"/>
                <a:ea typeface="ＭＳ Ｐゴシック" charset="0"/>
              </a:rPr>
              <a:t> </a:t>
            </a:r>
            <a:r>
              <a:rPr lang="fr-CA" sz="2400" b="1" dirty="0">
                <a:latin typeface="Garamond" charset="0"/>
                <a:ea typeface="ＭＳ Ｐゴシック" charset="0"/>
              </a:rPr>
              <a:t>se joignent aux bases originales de l</a:t>
            </a:r>
            <a:r>
              <a:rPr lang="ja-JP" altLang="fr-CA" sz="2400" b="1" dirty="0">
                <a:latin typeface="Garamond" charset="0"/>
                <a:ea typeface="ＭＳ Ｐゴシック" charset="0"/>
              </a:rPr>
              <a:t>’</a:t>
            </a:r>
            <a:r>
              <a:rPr lang="fr-CA" sz="2400" b="1" dirty="0">
                <a:latin typeface="Garamond" charset="0"/>
                <a:ea typeface="ＭＳ Ｐゴシック" charset="0"/>
              </a:rPr>
              <a:t>ADN</a:t>
            </a:r>
          </a:p>
          <a:p>
            <a:pPr lvl="1" eaLnBrk="1" hangingPunct="1"/>
            <a:r>
              <a:rPr lang="fr-CA" sz="2400" b="1" dirty="0">
                <a:latin typeface="Garamond" charset="0"/>
                <a:ea typeface="ＭＳ Ｐゴシック" charset="0"/>
              </a:rPr>
              <a:t>Étape 3 :  Il y a production de </a:t>
            </a:r>
            <a:r>
              <a:rPr lang="fr-CA" sz="2400" b="1" u="sng" dirty="0">
                <a:latin typeface="Garamond" charset="0"/>
                <a:ea typeface="ＭＳ Ｐゴシック" charset="0"/>
              </a:rPr>
              <a:t>	</a:t>
            </a:r>
            <a:r>
              <a:rPr lang="fr-CA" sz="2400" b="1" u="sng" dirty="0" smtClean="0">
                <a:latin typeface="Garamond" charset="0"/>
                <a:ea typeface="ＭＳ Ｐゴシック" charset="0"/>
              </a:rPr>
              <a:t>			</a:t>
            </a:r>
            <a:r>
              <a:rPr lang="fr-CA" sz="2400" b="1" dirty="0" smtClean="0">
                <a:latin typeface="Garamond" charset="0"/>
                <a:ea typeface="ＭＳ Ｐゴシック" charset="0"/>
              </a:rPr>
              <a:t> </a:t>
            </a:r>
            <a:r>
              <a:rPr lang="fr-CA" sz="2400" b="1" dirty="0">
                <a:latin typeface="Garamond" charset="0"/>
                <a:ea typeface="ＭＳ Ｐゴシック" charset="0"/>
              </a:rPr>
              <a:t>nouvelles molécules d</a:t>
            </a:r>
            <a:r>
              <a:rPr lang="ja-JP" altLang="fr-CA" sz="2400" b="1" dirty="0">
                <a:latin typeface="Garamond" charset="0"/>
                <a:ea typeface="ＭＳ Ｐゴシック" charset="0"/>
              </a:rPr>
              <a:t>’</a:t>
            </a:r>
            <a:r>
              <a:rPr lang="fr-CA" sz="2400" b="1" dirty="0">
                <a:latin typeface="Garamond" charset="0"/>
                <a:ea typeface="ＭＳ Ｐゴシック" charset="0"/>
              </a:rPr>
              <a:t>ADN </a:t>
            </a:r>
            <a:r>
              <a:rPr lang="fr-CA" sz="2400" b="1" u="sng" dirty="0">
                <a:latin typeface="Garamond" charset="0"/>
                <a:ea typeface="ＭＳ Ｐゴシック" charset="0"/>
              </a:rPr>
              <a:t>	</a:t>
            </a:r>
            <a:r>
              <a:rPr lang="fr-CA" sz="2400" b="1" u="sng" dirty="0" smtClean="0">
                <a:latin typeface="Garamond" charset="0"/>
                <a:ea typeface="ＭＳ Ｐゴシック" charset="0"/>
              </a:rPr>
              <a:t>			</a:t>
            </a:r>
            <a:endParaRPr lang="en-US" sz="2400" b="1" dirty="0">
              <a:latin typeface="Garamond" charset="0"/>
              <a:ea typeface="ＭＳ Ｐゴシック" charset="0"/>
            </a:endParaRPr>
          </a:p>
          <a:p>
            <a:pPr eaLnBrk="1" hangingPunct="1"/>
            <a:endParaRPr lang="fr-CA" sz="2400" b="1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2" name="Picture 5" descr="R%C3%A9plicationdelADN">
            <a:hlinkClick r:id="rId2" tooltip="RéplicationdelADN.p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7" y="2910125"/>
            <a:ext cx="6192837" cy="3960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2124075" y="4797425"/>
            <a:ext cx="1584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042988" y="458152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 b="1"/>
              <a:t>Étape 1</a:t>
            </a: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2268538" y="638175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1187450" y="616585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 b="1"/>
              <a:t>Étape 2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>
            <a:off x="6156325" y="278130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7164388" y="2492375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 b="1"/>
              <a:t>Étape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sed Leaves design template">
  <a:themeElements>
    <a:clrScheme name="Pressed Leaves design templat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Pressed Leaves design 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sed Leav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Pressed Leaves design template</Template>
  <TotalTime>800</TotalTime>
  <Words>227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Garamond</vt:lpstr>
      <vt:lpstr>Times New Roman</vt:lpstr>
      <vt:lpstr>Wingdings</vt:lpstr>
      <vt:lpstr>Pressed Leaves design template</vt:lpstr>
      <vt:lpstr>Le cycle cellulaire et la mitose </vt:lpstr>
      <vt:lpstr>Boulengerula taitanus </vt:lpstr>
      <vt:lpstr>Les dents de B. taitanus</vt:lpstr>
      <vt:lpstr>Le remplacement et le développement des cellules </vt:lpstr>
      <vt:lpstr>Le cycle cellulaire </vt:lpstr>
      <vt:lpstr>PowerPoint Presentation</vt:lpstr>
      <vt:lpstr>L’interphase</vt:lpstr>
      <vt:lpstr>Interphase</vt:lpstr>
      <vt:lpstr>Interphase, La réplication </vt:lpstr>
      <vt:lpstr>La mitose </vt:lpstr>
      <vt:lpstr>PowerPoint Presentation</vt:lpstr>
      <vt:lpstr>Les phases de la mitose</vt:lpstr>
      <vt:lpstr>Début de la prophase</vt:lpstr>
      <vt:lpstr>Fin de la prophase </vt:lpstr>
      <vt:lpstr>Métaphase</vt:lpstr>
      <vt:lpstr>Anaphase</vt:lpstr>
      <vt:lpstr>Télophase </vt:lpstr>
      <vt:lpstr>La cytocinèse  </vt:lpstr>
      <vt:lpstr>La cytocinèse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Yapps</dc:creator>
  <cp:lastModifiedBy>Jeff O'Keefe</cp:lastModifiedBy>
  <cp:revision>28</cp:revision>
  <dcterms:created xsi:type="dcterms:W3CDTF">2009-11-04T20:54:41Z</dcterms:created>
  <dcterms:modified xsi:type="dcterms:W3CDTF">2014-11-27T15:50:15Z</dcterms:modified>
</cp:coreProperties>
</file>