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4" r:id="rId8"/>
    <p:sldId id="260" r:id="rId9"/>
    <p:sldId id="263" r:id="rId10"/>
    <p:sldId id="266" r:id="rId11"/>
    <p:sldId id="267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BD00005-1B71-0A4F-BF65-4FCED05984E4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0F92882B-77E8-CC43-A520-21ACF183C9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0005-1B71-0A4F-BF65-4FCED05984E4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882B-77E8-CC43-A520-21ACF183C9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0005-1B71-0A4F-BF65-4FCED05984E4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882B-77E8-CC43-A520-21ACF183C9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0005-1B71-0A4F-BF65-4FCED05984E4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882B-77E8-CC43-A520-21ACF183C93B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BD00005-1B71-0A4F-BF65-4FCED05984E4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882B-77E8-CC43-A520-21ACF183C93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0005-1B71-0A4F-BF65-4FCED05984E4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882B-77E8-CC43-A520-21ACF183C9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0005-1B71-0A4F-BF65-4FCED05984E4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882B-77E8-CC43-A520-21ACF183C93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D00005-1B71-0A4F-BF65-4FCED05984E4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882B-77E8-CC43-A520-21ACF183C93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0005-1B71-0A4F-BF65-4FCED05984E4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882B-77E8-CC43-A520-21ACF183C9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BD00005-1B71-0A4F-BF65-4FCED05984E4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882B-77E8-CC43-A520-21ACF183C9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BD00005-1B71-0A4F-BF65-4FCED05984E4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882B-77E8-CC43-A520-21ACF183C93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EBD00005-1B71-0A4F-BF65-4FCED05984E4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0F92882B-77E8-CC43-A520-21ACF183C9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PowerPoint 2.4a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système</a:t>
            </a:r>
            <a:r>
              <a:rPr lang="en-US" dirty="0" smtClean="0"/>
              <a:t> </a:t>
            </a:r>
            <a:r>
              <a:rPr lang="en-US" dirty="0" err="1" smtClean="0"/>
              <a:t>cardiovasculaire</a:t>
            </a:r>
            <a:r>
              <a:rPr lang="en-US" dirty="0" smtClean="0"/>
              <a:t> et </a:t>
            </a:r>
            <a:r>
              <a:rPr lang="en-US" dirty="0" err="1" smtClean="0"/>
              <a:t>l’appareil</a:t>
            </a:r>
            <a:r>
              <a:rPr lang="en-US" dirty="0" smtClean="0"/>
              <a:t> </a:t>
            </a:r>
            <a:r>
              <a:rPr lang="en-US" dirty="0" err="1" smtClean="0"/>
              <a:t>respiratoire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3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r="22185"/>
          <a:stretch/>
        </p:blipFill>
        <p:spPr>
          <a:xfrm>
            <a:off x="5413150" y="1241419"/>
            <a:ext cx="3707702" cy="5393306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28" name="Rectangle 27"/>
          <p:cNvSpPr/>
          <p:nvPr/>
        </p:nvSpPr>
        <p:spPr>
          <a:xfrm>
            <a:off x="5426732" y="5810596"/>
            <a:ext cx="3707701" cy="1056319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0" y="1241419"/>
            <a:ext cx="5352997" cy="5393306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2577446" y="5616080"/>
            <a:ext cx="1721219" cy="384721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9270" y="2107590"/>
            <a:ext cx="838738" cy="3132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0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L’appareil</a:t>
            </a:r>
            <a:r>
              <a:rPr lang="en-US" dirty="0" smtClean="0"/>
              <a:t> </a:t>
            </a:r>
            <a:r>
              <a:rPr lang="en-US" dirty="0" err="1" smtClean="0"/>
              <a:t>respiratoire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218" y="2165159"/>
            <a:ext cx="152958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Cavité</a:t>
            </a:r>
            <a:r>
              <a:rPr lang="en-US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nasale</a:t>
            </a:r>
            <a:endParaRPr lang="en-US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512" y="2478971"/>
            <a:ext cx="103425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épiglotte</a:t>
            </a:r>
            <a:endParaRPr lang="en-US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324" y="2798279"/>
            <a:ext cx="8066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larynx</a:t>
            </a:r>
            <a:endParaRPr lang="en-US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794" y="3131537"/>
            <a:ext cx="115768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œ</a:t>
            </a:r>
            <a:r>
              <a:rPr lang="en-US" sz="19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sophage</a:t>
            </a:r>
            <a:endParaRPr lang="en-US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694" y="3976102"/>
            <a:ext cx="96853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bronche</a:t>
            </a:r>
            <a:endParaRPr lang="en-US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30" y="4487771"/>
            <a:ext cx="151836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Poumon</a:t>
            </a:r>
            <a:r>
              <a:rPr lang="en-US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droit</a:t>
            </a:r>
            <a:endParaRPr lang="en-US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453" y="4876861"/>
            <a:ext cx="122501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bronchiole</a:t>
            </a:r>
            <a:endParaRPr lang="en-US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65059" y="5598604"/>
            <a:ext cx="174599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Poumon</a:t>
            </a:r>
            <a:r>
              <a:rPr lang="en-US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gauche</a:t>
            </a:r>
            <a:endParaRPr lang="en-US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048" y="3502934"/>
            <a:ext cx="88517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trachée</a:t>
            </a:r>
            <a:endParaRPr lang="en-US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11256" y="1997521"/>
            <a:ext cx="485646" cy="333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32313" y="1997521"/>
            <a:ext cx="98296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pharynx</a:t>
            </a:r>
            <a:endParaRPr lang="en-US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218" y="6298714"/>
            <a:ext cx="3410422" cy="3003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8230" y="6206600"/>
            <a:ext cx="517802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2.31 Les structures de </a:t>
            </a:r>
            <a:r>
              <a:rPr lang="en-US" sz="19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l’appareil</a:t>
            </a:r>
            <a:r>
              <a:rPr lang="en-US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respiratoire</a:t>
            </a:r>
            <a:endParaRPr lang="en-US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694728" y="4680130"/>
            <a:ext cx="277792" cy="277792"/>
          </a:xfrm>
          <a:prstGeom prst="ellipse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21" idx="0"/>
          </p:cNvCxnSpPr>
          <p:nvPr/>
        </p:nvCxnSpPr>
        <p:spPr>
          <a:xfrm flipV="1">
            <a:off x="2833624" y="1241419"/>
            <a:ext cx="2579526" cy="3438711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1" idx="4"/>
          </p:cNvCxnSpPr>
          <p:nvPr/>
        </p:nvCxnSpPr>
        <p:spPr>
          <a:xfrm>
            <a:off x="2833624" y="4957922"/>
            <a:ext cx="2579526" cy="1910178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64816" y="5729327"/>
            <a:ext cx="36696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2.32 </a:t>
            </a:r>
            <a:r>
              <a:rPr lang="en-US" sz="17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Alvéoles</a:t>
            </a:r>
            <a:r>
              <a:rPr lang="en-US" sz="1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agrandies</a:t>
            </a:r>
            <a:r>
              <a:rPr lang="en-US" sz="1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17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L’échange</a:t>
            </a:r>
            <a:r>
              <a:rPr lang="en-US" sz="1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gazeux</a:t>
            </a:r>
            <a:r>
              <a:rPr lang="en-US" sz="1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7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produit</a:t>
            </a:r>
            <a:r>
              <a:rPr lang="en-US" sz="1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17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l’endroit</a:t>
            </a:r>
            <a:r>
              <a:rPr lang="en-US" sz="1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où</a:t>
            </a:r>
            <a:r>
              <a:rPr lang="en-US" sz="1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17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alvéoles</a:t>
            </a:r>
            <a:r>
              <a:rPr lang="en-US" sz="1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les </a:t>
            </a:r>
            <a:r>
              <a:rPr lang="en-US" sz="17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capillaires</a:t>
            </a:r>
            <a:r>
              <a:rPr lang="en-US" sz="1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les </a:t>
            </a:r>
            <a:r>
              <a:rPr lang="en-US" sz="17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vaisseaux</a:t>
            </a:r>
            <a:r>
              <a:rPr lang="en-US" sz="1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sanguine se </a:t>
            </a:r>
            <a:r>
              <a:rPr lang="en-US" sz="17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rencontrent</a:t>
            </a:r>
            <a:r>
              <a:rPr lang="en-US" sz="1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7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69328" y="5420882"/>
            <a:ext cx="553024" cy="370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267001" y="1356916"/>
            <a:ext cx="553024" cy="370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404457" y="2863692"/>
            <a:ext cx="989119" cy="319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175493" y="3047046"/>
            <a:ext cx="811753" cy="319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327894" y="3369060"/>
            <a:ext cx="754195" cy="3057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47861" y="5221346"/>
            <a:ext cx="634228" cy="414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627405" y="5413562"/>
            <a:ext cx="71045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veine</a:t>
            </a:r>
            <a:endParaRPr lang="en-US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88287" y="1182885"/>
            <a:ext cx="97975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alvéoles</a:t>
            </a:r>
            <a:endParaRPr lang="en-US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62325" y="2762940"/>
            <a:ext cx="122501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bronchiole</a:t>
            </a:r>
            <a:endParaRPr lang="en-US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50526" y="5149149"/>
            <a:ext cx="114165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Sac </a:t>
            </a:r>
          </a:p>
          <a:p>
            <a:pPr algn="ctr"/>
            <a:r>
              <a:rPr lang="en-US" sz="19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alvéolaire</a:t>
            </a:r>
            <a:endParaRPr lang="en-US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30488" y="3235218"/>
            <a:ext cx="118173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capillaires</a:t>
            </a:r>
            <a:endParaRPr lang="en-US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92635" y="2912602"/>
            <a:ext cx="73770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artère</a:t>
            </a:r>
            <a:endParaRPr lang="en-US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13150" y="1241419"/>
            <a:ext cx="3707702" cy="5616581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4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  <p:bldP spid="26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trajet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l’aire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entre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’appareil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respiratoire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6225" y="1757602"/>
            <a:ext cx="8595360" cy="2182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Bouche/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nasale</a:t>
            </a:r>
            <a:r>
              <a:rPr lang="en-US" sz="4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→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air entre par </a:t>
            </a:r>
            <a:r>
              <a:rPr lang="en-US" sz="4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→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larynx </a:t>
            </a:r>
            <a:r>
              <a:rPr lang="en-US" sz="4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→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trachée</a:t>
            </a:r>
            <a:r>
              <a:rPr lang="en-US" sz="4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→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Bronches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4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→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dans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les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poumons</a:t>
            </a:r>
            <a:r>
              <a:rPr lang="en-US" sz="4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→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bronchioles </a:t>
            </a:r>
            <a:r>
              <a:rPr lang="en-US" sz="4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→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alvéoles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239625"/>
            <a:ext cx="8595360" cy="6587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Inhalation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4648296"/>
            <a:ext cx="8595360" cy="2242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Bouche/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nasale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←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air entre par 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←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larynx 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←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trachée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←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Bronches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←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dans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les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poumons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←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bronchioles 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←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alvéoles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3992679"/>
            <a:ext cx="8595360" cy="6587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Expiration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55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77480"/>
          </a:xfrm>
        </p:spPr>
        <p:txBody>
          <a:bodyPr/>
          <a:lstStyle/>
          <a:p>
            <a:pPr algn="ctr"/>
            <a:r>
              <a:rPr lang="en-US" dirty="0" err="1" smtClean="0"/>
              <a:t>Récapitulons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5" name="Picture 4" descr="http://www.urgomedical.fr/var/ezflow_site/storage/images/media/images/schema-01-petit/1773-1-eng-GB/schema-01-peti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68" y="1718278"/>
            <a:ext cx="3707427" cy="39962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r="22185" b="12354"/>
          <a:stretch/>
        </p:blipFill>
        <p:spPr>
          <a:xfrm>
            <a:off x="5278660" y="1295401"/>
            <a:ext cx="3707702" cy="4727030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33" name="Rectangle 32"/>
          <p:cNvSpPr/>
          <p:nvPr/>
        </p:nvSpPr>
        <p:spPr>
          <a:xfrm>
            <a:off x="5534838" y="5474864"/>
            <a:ext cx="553024" cy="370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132511" y="1410898"/>
            <a:ext cx="553024" cy="370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269967" y="2917674"/>
            <a:ext cx="989119" cy="319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041003" y="3101028"/>
            <a:ext cx="811753" cy="319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193404" y="3423042"/>
            <a:ext cx="754195" cy="3057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313371" y="5275328"/>
            <a:ext cx="634228" cy="414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492915" y="5467544"/>
            <a:ext cx="71045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veine</a:t>
            </a:r>
            <a:endParaRPr lang="en-US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53797" y="1236867"/>
            <a:ext cx="97975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alvéoles</a:t>
            </a:r>
            <a:endParaRPr lang="en-US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27835" y="2816922"/>
            <a:ext cx="122501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bronchiole</a:t>
            </a:r>
            <a:endParaRPr lang="en-US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16036" y="5203131"/>
            <a:ext cx="114165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Sac </a:t>
            </a:r>
          </a:p>
          <a:p>
            <a:pPr algn="ctr"/>
            <a:r>
              <a:rPr lang="en-US" sz="19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alvéolaire</a:t>
            </a:r>
            <a:endParaRPr lang="en-US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95998" y="3289200"/>
            <a:ext cx="118173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capillaires</a:t>
            </a:r>
            <a:endParaRPr lang="en-US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58145" y="2966584"/>
            <a:ext cx="73770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artère</a:t>
            </a:r>
            <a:endParaRPr lang="en-US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278660" y="1295401"/>
            <a:ext cx="3707702" cy="4712281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881996" y="3232175"/>
            <a:ext cx="277792" cy="277792"/>
          </a:xfrm>
          <a:prstGeom prst="ellipse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50" idx="0"/>
          </p:cNvCxnSpPr>
          <p:nvPr/>
        </p:nvCxnSpPr>
        <p:spPr>
          <a:xfrm flipV="1">
            <a:off x="3020892" y="1323913"/>
            <a:ext cx="2251566" cy="1908262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0" idx="4"/>
          </p:cNvCxnSpPr>
          <p:nvPr/>
        </p:nvCxnSpPr>
        <p:spPr>
          <a:xfrm>
            <a:off x="3020892" y="3509967"/>
            <a:ext cx="2219005" cy="2512464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4"/>
          <a:srcRect b="5705"/>
          <a:stretch/>
        </p:blipFill>
        <p:spPr>
          <a:xfrm>
            <a:off x="18230" y="1241419"/>
            <a:ext cx="5352997" cy="5085639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99" name="Rectangle 98"/>
          <p:cNvSpPr/>
          <p:nvPr/>
        </p:nvSpPr>
        <p:spPr>
          <a:xfrm>
            <a:off x="2577446" y="5616080"/>
            <a:ext cx="1721219" cy="384721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479270" y="2107590"/>
            <a:ext cx="838738" cy="3132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36218" y="2165159"/>
            <a:ext cx="152958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Cavité</a:t>
            </a:r>
            <a:r>
              <a:rPr lang="en-US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nasale</a:t>
            </a:r>
            <a:endParaRPr lang="en-US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512" y="2478971"/>
            <a:ext cx="103425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épiglotte</a:t>
            </a:r>
            <a:endParaRPr lang="en-US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95324" y="2798279"/>
            <a:ext cx="8066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larynx</a:t>
            </a:r>
            <a:endParaRPr lang="en-US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19794" y="3131537"/>
            <a:ext cx="115768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œ</a:t>
            </a:r>
            <a:r>
              <a:rPr lang="en-US" sz="19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sophage</a:t>
            </a:r>
            <a:endParaRPr lang="en-US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21694" y="3976102"/>
            <a:ext cx="96853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bronche</a:t>
            </a:r>
            <a:endParaRPr lang="en-US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8230" y="4487771"/>
            <a:ext cx="151836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Poumon</a:t>
            </a:r>
            <a:r>
              <a:rPr lang="en-US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droit</a:t>
            </a:r>
            <a:endParaRPr lang="en-US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93453" y="4876861"/>
            <a:ext cx="122501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bronchiole</a:t>
            </a:r>
            <a:endParaRPr lang="en-US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565059" y="5598604"/>
            <a:ext cx="174599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Poumon</a:t>
            </a:r>
            <a:r>
              <a:rPr lang="en-US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gauche</a:t>
            </a:r>
            <a:endParaRPr lang="en-US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56048" y="3502934"/>
            <a:ext cx="88517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trachée</a:t>
            </a:r>
            <a:endParaRPr lang="en-US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3611256" y="1997521"/>
            <a:ext cx="485646" cy="333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3532313" y="1997521"/>
            <a:ext cx="98296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pharynx</a:t>
            </a:r>
            <a:endParaRPr lang="en-US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2694728" y="4680130"/>
            <a:ext cx="277792" cy="277792"/>
          </a:xfrm>
          <a:prstGeom prst="ellipse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Connector 114"/>
          <p:cNvCxnSpPr>
            <a:stCxn id="114" idx="0"/>
          </p:cNvCxnSpPr>
          <p:nvPr/>
        </p:nvCxnSpPr>
        <p:spPr>
          <a:xfrm flipV="1">
            <a:off x="2833624" y="1387515"/>
            <a:ext cx="2520245" cy="3292615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14" idx="4"/>
          </p:cNvCxnSpPr>
          <p:nvPr/>
        </p:nvCxnSpPr>
        <p:spPr>
          <a:xfrm>
            <a:off x="2833624" y="4957922"/>
            <a:ext cx="2513805" cy="1093021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8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50" grpId="0" animBg="1"/>
      <p:bldP spid="50" grpId="1" animBg="1"/>
      <p:bldP spid="99" grpId="0" animBg="1"/>
      <p:bldP spid="100" grpId="0" animBg="1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 animBg="1"/>
      <p:bldP spid="111" grpId="0"/>
      <p:bldP spid="1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Le </a:t>
            </a:r>
            <a:r>
              <a:rPr lang="en-US" sz="6000" dirty="0" err="1" smtClean="0"/>
              <a:t>coeur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Un </a:t>
            </a:r>
            <a:r>
              <a:rPr lang="en-US" sz="3600" dirty="0" err="1" smtClean="0"/>
              <a:t>organe</a:t>
            </a:r>
            <a:r>
              <a:rPr lang="en-US" sz="3600" dirty="0" smtClean="0"/>
              <a:t> </a:t>
            </a:r>
            <a:r>
              <a:rPr lang="en-US" sz="3600" dirty="0" err="1" smtClean="0"/>
              <a:t>musculaire</a:t>
            </a:r>
            <a:r>
              <a:rPr lang="en-US" sz="3600" dirty="0" smtClean="0"/>
              <a:t> qui </a:t>
            </a:r>
            <a:r>
              <a:rPr lang="en-US" sz="3600" dirty="0" err="1" smtClean="0"/>
              <a:t>pompe</a:t>
            </a:r>
            <a:r>
              <a:rPr lang="en-US" sz="3600" dirty="0" smtClean="0"/>
              <a:t> le sang </a:t>
            </a:r>
            <a:r>
              <a:rPr lang="en-US" sz="3600" dirty="0" err="1" smtClean="0"/>
              <a:t>à</a:t>
            </a:r>
            <a:r>
              <a:rPr lang="en-US" sz="3600" dirty="0" smtClean="0"/>
              <a:t> travers le corps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2463800"/>
            <a:ext cx="7385050" cy="4328598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274075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" y="231647"/>
            <a:ext cx="8591550" cy="10668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Les </a:t>
            </a:r>
            <a:r>
              <a:rPr lang="en-US" sz="4800" b="1" dirty="0" err="1" smtClean="0"/>
              <a:t>chambres</a:t>
            </a:r>
            <a:r>
              <a:rPr lang="en-US" sz="4800" b="1" dirty="0" smtClean="0"/>
              <a:t> du </a:t>
            </a:r>
            <a:r>
              <a:rPr lang="en-US" sz="4800" b="1" dirty="0" err="1" smtClean="0"/>
              <a:t>Cœur</a:t>
            </a:r>
            <a:r>
              <a:rPr lang="en-US" sz="4800" b="1" dirty="0" smtClean="0"/>
              <a:t>,</a:t>
            </a:r>
            <a:br>
              <a:rPr lang="en-US" sz="4800" b="1" dirty="0" smtClean="0"/>
            </a:br>
            <a:r>
              <a:rPr lang="en-US" sz="4800" b="1" dirty="0" smtClean="0"/>
              <a:t>Les </a:t>
            </a:r>
            <a:r>
              <a:rPr lang="en-US" sz="4800" b="1" dirty="0" err="1" smtClean="0">
                <a:solidFill>
                  <a:srgbClr val="003300"/>
                </a:solidFill>
              </a:rPr>
              <a:t>oreillettes</a:t>
            </a:r>
            <a:r>
              <a:rPr lang="en-US" sz="4800" b="1" dirty="0" smtClean="0"/>
              <a:t> et les </a:t>
            </a:r>
            <a:r>
              <a:rPr lang="en-US" sz="4800" b="1" dirty="0" err="1" smtClean="0">
                <a:solidFill>
                  <a:srgbClr val="C00000"/>
                </a:solidFill>
              </a:rPr>
              <a:t>ventricules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1972795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err="1" smtClean="0">
                <a:solidFill>
                  <a:srgbClr val="003300"/>
                </a:solidFill>
              </a:rPr>
              <a:t>Oreillettes</a:t>
            </a:r>
            <a:r>
              <a:rPr lang="en-US" sz="3600" dirty="0" smtClean="0"/>
              <a:t>: </a:t>
            </a:r>
            <a:r>
              <a:rPr lang="en-US" sz="3600" dirty="0" err="1" smtClean="0"/>
              <a:t>permettent</a:t>
            </a:r>
            <a:r>
              <a:rPr lang="en-US" sz="3600" dirty="0" smtClean="0"/>
              <a:t> au sang </a:t>
            </a:r>
            <a:r>
              <a:rPr lang="en-US" sz="3600" dirty="0" err="1" smtClean="0"/>
              <a:t>d’entrer</a:t>
            </a:r>
            <a:r>
              <a:rPr lang="en-US" sz="3600" dirty="0" smtClean="0"/>
              <a:t> </a:t>
            </a:r>
            <a:r>
              <a:rPr lang="en-US" sz="3600" dirty="0" err="1" smtClean="0"/>
              <a:t>dans</a:t>
            </a:r>
            <a:r>
              <a:rPr lang="en-US" sz="3600" dirty="0" smtClean="0"/>
              <a:t> le </a:t>
            </a:r>
            <a:r>
              <a:rPr lang="en-US" sz="3600" dirty="0" err="1" smtClean="0"/>
              <a:t>coeur</a:t>
            </a:r>
            <a:endParaRPr lang="en-US" sz="3600" dirty="0" smtClean="0"/>
          </a:p>
          <a:p>
            <a:r>
              <a:rPr lang="en-US" sz="3600" dirty="0" err="1" smtClean="0">
                <a:solidFill>
                  <a:srgbClr val="C00000"/>
                </a:solidFill>
              </a:rPr>
              <a:t>Ventricules</a:t>
            </a:r>
            <a:r>
              <a:rPr lang="en-US" sz="3600" dirty="0" smtClean="0"/>
              <a:t>: </a:t>
            </a:r>
            <a:r>
              <a:rPr lang="en-US" sz="3600" dirty="0" err="1" smtClean="0"/>
              <a:t>pompent</a:t>
            </a:r>
            <a:r>
              <a:rPr lang="en-US" sz="3600" dirty="0" smtClean="0"/>
              <a:t> le sang en </a:t>
            </a:r>
            <a:r>
              <a:rPr lang="en-US" sz="3600" dirty="0" err="1" smtClean="0"/>
              <a:t>dehors</a:t>
            </a:r>
            <a:r>
              <a:rPr lang="en-US" sz="3600" dirty="0" smtClean="0"/>
              <a:t> du </a:t>
            </a:r>
            <a:r>
              <a:rPr lang="en-US" sz="3600" dirty="0" err="1" smtClean="0"/>
              <a:t>coeur</a:t>
            </a:r>
            <a:r>
              <a:rPr lang="en-US" sz="3600" dirty="0" smtClean="0"/>
              <a:t> </a:t>
            </a:r>
          </a:p>
          <a:p>
            <a:r>
              <a:rPr lang="en-US" sz="3600" b="1" i="1" dirty="0" smtClean="0"/>
              <a:t>Les </a:t>
            </a:r>
            <a:r>
              <a:rPr lang="en-US" sz="3600" b="1" i="1" dirty="0" err="1"/>
              <a:t>v</a:t>
            </a:r>
            <a:r>
              <a:rPr lang="en-US" sz="3600" b="1" i="1" dirty="0" err="1" smtClean="0"/>
              <a:t>alvules</a:t>
            </a:r>
            <a:r>
              <a:rPr lang="en-US" sz="3600" b="1" i="1" dirty="0" smtClean="0"/>
              <a:t> </a:t>
            </a:r>
            <a:r>
              <a:rPr lang="en-US" sz="3600" dirty="0" err="1" smtClean="0"/>
              <a:t>permettent</a:t>
            </a:r>
            <a:r>
              <a:rPr lang="en-US" sz="3600" dirty="0" smtClean="0"/>
              <a:t> au sang de </a:t>
            </a:r>
            <a:r>
              <a:rPr lang="en-US" sz="3600" dirty="0" err="1" smtClean="0"/>
              <a:t>circuler</a:t>
            </a:r>
            <a:r>
              <a:rPr lang="en-US" sz="3600" dirty="0" smtClean="0"/>
              <a:t> </a:t>
            </a:r>
            <a:r>
              <a:rPr lang="en-US" sz="3600" dirty="0" err="1" smtClean="0"/>
              <a:t>dans</a:t>
            </a:r>
            <a:r>
              <a:rPr lang="en-US" sz="3600" dirty="0" smtClean="0"/>
              <a:t> </a:t>
            </a:r>
            <a:r>
              <a:rPr lang="en-US" sz="3600" dirty="0" err="1" smtClean="0"/>
              <a:t>une</a:t>
            </a:r>
            <a:r>
              <a:rPr lang="en-US" sz="3600" dirty="0" smtClean="0"/>
              <a:t> </a:t>
            </a:r>
            <a:r>
              <a:rPr lang="en-US" sz="3600" dirty="0" err="1" smtClean="0"/>
              <a:t>seule</a:t>
            </a:r>
            <a:r>
              <a:rPr lang="en-US" sz="3600" dirty="0" smtClean="0"/>
              <a:t> direction</a:t>
            </a:r>
            <a:endParaRPr lang="en-US" sz="36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295" y="3306444"/>
            <a:ext cx="5947410" cy="34859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17866" y="3605668"/>
            <a:ext cx="1252728" cy="182880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17866" y="3788548"/>
            <a:ext cx="1252728" cy="182880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17865" y="4893061"/>
            <a:ext cx="1351099" cy="18288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17866" y="5075941"/>
            <a:ext cx="1351099" cy="15108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4" idx="1"/>
          </p:cNvCxnSpPr>
          <p:nvPr/>
        </p:nvCxnSpPr>
        <p:spPr>
          <a:xfrm flipH="1">
            <a:off x="2770496" y="3697108"/>
            <a:ext cx="2547370" cy="1378833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1"/>
          </p:cNvCxnSpPr>
          <p:nvPr/>
        </p:nvCxnSpPr>
        <p:spPr>
          <a:xfrm flipH="1">
            <a:off x="3657600" y="3879988"/>
            <a:ext cx="1660266" cy="1013073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1"/>
          </p:cNvCxnSpPr>
          <p:nvPr/>
        </p:nvCxnSpPr>
        <p:spPr>
          <a:xfrm flipH="1">
            <a:off x="3903260" y="4984501"/>
            <a:ext cx="1414605" cy="48825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1"/>
          </p:cNvCxnSpPr>
          <p:nvPr/>
        </p:nvCxnSpPr>
        <p:spPr>
          <a:xfrm flipH="1">
            <a:off x="3370997" y="5151484"/>
            <a:ext cx="1946869" cy="75465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317866" y="4590889"/>
            <a:ext cx="1351099" cy="151086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17866" y="4743288"/>
            <a:ext cx="1988945" cy="165669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17867" y="5363140"/>
            <a:ext cx="1323974" cy="17444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317867" y="5533203"/>
            <a:ext cx="2227838" cy="162199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20" idx="1"/>
          </p:cNvCxnSpPr>
          <p:nvPr/>
        </p:nvCxnSpPr>
        <p:spPr>
          <a:xfrm flipH="1">
            <a:off x="3903260" y="4666432"/>
            <a:ext cx="1414606" cy="409509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1" idx="1"/>
          </p:cNvCxnSpPr>
          <p:nvPr/>
        </p:nvCxnSpPr>
        <p:spPr>
          <a:xfrm flipH="1">
            <a:off x="3657600" y="4826123"/>
            <a:ext cx="1660266" cy="49634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2" idx="1"/>
          </p:cNvCxnSpPr>
          <p:nvPr/>
        </p:nvCxnSpPr>
        <p:spPr>
          <a:xfrm flipH="1">
            <a:off x="2919369" y="5450360"/>
            <a:ext cx="2398498" cy="317597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3212983" y="5405306"/>
            <a:ext cx="2104882" cy="23443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0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Le </a:t>
            </a:r>
            <a:r>
              <a:rPr lang="en-US" sz="4800" b="1" dirty="0" err="1" smtClean="0"/>
              <a:t>système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cardiovasculaire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 smtClean="0"/>
              <a:t>Les </a:t>
            </a:r>
            <a:r>
              <a:rPr lang="en-US" sz="3200" b="1" dirty="0" err="1" smtClean="0"/>
              <a:t>vaisseaux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sanguins</a:t>
            </a:r>
            <a:r>
              <a:rPr lang="en-US" sz="3200" b="1" dirty="0" smtClean="0"/>
              <a:t> </a:t>
            </a:r>
            <a:r>
              <a:rPr lang="en-US" sz="3200" dirty="0" err="1" smtClean="0"/>
              <a:t>sont</a:t>
            </a:r>
            <a:r>
              <a:rPr lang="en-US" sz="3200" dirty="0" smtClean="0"/>
              <a:t> en </a:t>
            </a:r>
            <a:r>
              <a:rPr lang="en-US" sz="3200" dirty="0" err="1" smtClean="0"/>
              <a:t>trois</a:t>
            </a:r>
            <a:r>
              <a:rPr lang="en-US" sz="3200" dirty="0" smtClean="0"/>
              <a:t> </a:t>
            </a:r>
            <a:r>
              <a:rPr lang="en-US" sz="3200" dirty="0" err="1" smtClean="0"/>
              <a:t>catégories</a:t>
            </a:r>
            <a:endParaRPr lang="en-US" sz="3200" b="1" dirty="0" smtClean="0"/>
          </a:p>
          <a:p>
            <a:r>
              <a:rPr lang="en-US" sz="3200" b="1" u="sng" dirty="0" smtClean="0"/>
              <a:t>Les </a:t>
            </a:r>
            <a:r>
              <a:rPr lang="en-US" sz="3200" b="1" u="sng" dirty="0" err="1" smtClean="0"/>
              <a:t>artères</a:t>
            </a:r>
            <a:r>
              <a:rPr lang="en-US" sz="3200" b="1" u="sng" dirty="0" smtClean="0"/>
              <a:t> (et </a:t>
            </a:r>
            <a:r>
              <a:rPr lang="en-US" sz="3200" b="1" u="sng" dirty="0" err="1" smtClean="0"/>
              <a:t>artérioles</a:t>
            </a:r>
            <a:r>
              <a:rPr lang="en-US" sz="3200" b="1" u="sng" dirty="0" smtClean="0"/>
              <a:t>)</a:t>
            </a:r>
          </a:p>
          <a:p>
            <a:pPr lvl="1"/>
            <a:r>
              <a:rPr lang="en-US" sz="3000" dirty="0" err="1"/>
              <a:t>t</a:t>
            </a:r>
            <a:r>
              <a:rPr lang="en-US" sz="3000" dirty="0" err="1" smtClean="0"/>
              <a:t>ransportent</a:t>
            </a:r>
            <a:r>
              <a:rPr lang="en-US" sz="3000" dirty="0" smtClean="0"/>
              <a:t> le sang </a:t>
            </a:r>
            <a:r>
              <a:rPr lang="en-US" sz="3000" dirty="0" err="1" smtClean="0"/>
              <a:t>oxygéné</a:t>
            </a:r>
            <a:r>
              <a:rPr lang="en-US" sz="3000" dirty="0" smtClean="0"/>
              <a:t> </a:t>
            </a:r>
            <a:endParaRPr lang="en-US" sz="3000" dirty="0"/>
          </a:p>
          <a:p>
            <a:pPr marL="170752" lvl="1" indent="0">
              <a:buNone/>
            </a:pPr>
            <a:r>
              <a:rPr lang="en-US" sz="3000" dirty="0" smtClean="0"/>
              <a:t>du </a:t>
            </a:r>
            <a:r>
              <a:rPr lang="en-US" sz="3000" dirty="0" err="1" smtClean="0"/>
              <a:t>coeur</a:t>
            </a:r>
            <a:r>
              <a:rPr lang="en-US" sz="3000" dirty="0" smtClean="0"/>
              <a:t> aux </a:t>
            </a:r>
            <a:r>
              <a:rPr lang="en-US" sz="3000" dirty="0" err="1" smtClean="0"/>
              <a:t>differentes</a:t>
            </a:r>
            <a:r>
              <a:rPr lang="en-US" sz="3000" dirty="0" smtClean="0"/>
              <a:t> parties </a:t>
            </a:r>
          </a:p>
          <a:p>
            <a:pPr marL="170752" lvl="1" indent="0">
              <a:buNone/>
            </a:pPr>
            <a:r>
              <a:rPr lang="en-US" sz="3000" dirty="0" smtClean="0"/>
              <a:t>du corps</a:t>
            </a:r>
          </a:p>
          <a:p>
            <a:r>
              <a:rPr lang="en-US" sz="3200" b="1" u="sng" dirty="0" smtClean="0"/>
              <a:t>Les </a:t>
            </a:r>
            <a:r>
              <a:rPr lang="en-US" sz="3200" b="1" u="sng" dirty="0" err="1" smtClean="0"/>
              <a:t>capillaires</a:t>
            </a:r>
            <a:endParaRPr lang="en-US" sz="3200" b="1" u="sng" dirty="0" smtClean="0"/>
          </a:p>
          <a:p>
            <a:pPr lvl="1"/>
            <a:r>
              <a:rPr lang="en-US" sz="3000" dirty="0" smtClean="0"/>
              <a:t>un </a:t>
            </a:r>
            <a:r>
              <a:rPr lang="en-US" sz="3000" dirty="0" err="1" smtClean="0"/>
              <a:t>réseau</a:t>
            </a:r>
            <a:r>
              <a:rPr lang="en-US" sz="3000" dirty="0" smtClean="0"/>
              <a:t> de </a:t>
            </a:r>
            <a:r>
              <a:rPr lang="en-US" sz="3000" dirty="0" err="1" smtClean="0"/>
              <a:t>petits</a:t>
            </a:r>
            <a:r>
              <a:rPr lang="en-US" sz="3000" dirty="0" smtClean="0"/>
              <a:t> </a:t>
            </a:r>
            <a:r>
              <a:rPr lang="en-US" sz="3000" dirty="0" err="1" smtClean="0"/>
              <a:t>vaisseaux</a:t>
            </a:r>
            <a:r>
              <a:rPr lang="en-US" sz="3000" dirty="0" smtClean="0"/>
              <a:t> </a:t>
            </a:r>
            <a:r>
              <a:rPr lang="en-US" sz="3000" dirty="0" err="1" smtClean="0"/>
              <a:t>sanguins</a:t>
            </a:r>
            <a:endParaRPr lang="en-US" sz="3000" dirty="0"/>
          </a:p>
          <a:p>
            <a:pPr lvl="1"/>
            <a:r>
              <a:rPr lang="en-US" sz="3000" dirty="0"/>
              <a:t>l</a:t>
            </a:r>
            <a:r>
              <a:rPr lang="en-US" sz="3000" dirty="0" smtClean="0"/>
              <a:t>iaison entre </a:t>
            </a:r>
            <a:r>
              <a:rPr lang="en-US" sz="3000" dirty="0" err="1" smtClean="0"/>
              <a:t>veines</a:t>
            </a:r>
            <a:r>
              <a:rPr lang="en-US" sz="3000" dirty="0" smtClean="0"/>
              <a:t> et </a:t>
            </a:r>
            <a:r>
              <a:rPr lang="en-US" sz="3000" dirty="0" err="1" smtClean="0"/>
              <a:t>artères</a:t>
            </a:r>
            <a:endParaRPr lang="en-US" sz="3000" dirty="0" smtClean="0"/>
          </a:p>
          <a:p>
            <a:r>
              <a:rPr lang="en-US" sz="3200" b="1" u="sng" dirty="0"/>
              <a:t>Les </a:t>
            </a:r>
            <a:r>
              <a:rPr lang="en-US" sz="3200" b="1" u="sng" dirty="0" err="1"/>
              <a:t>veines</a:t>
            </a:r>
            <a:r>
              <a:rPr lang="en-US" sz="3200" b="1" u="sng" dirty="0"/>
              <a:t> (et les </a:t>
            </a:r>
            <a:r>
              <a:rPr lang="en-US" sz="3200" b="1" u="sng" dirty="0" err="1"/>
              <a:t>veinules</a:t>
            </a:r>
            <a:r>
              <a:rPr lang="en-US" sz="3200" b="1" u="sng" dirty="0"/>
              <a:t>)</a:t>
            </a:r>
          </a:p>
          <a:p>
            <a:pPr lvl="1"/>
            <a:r>
              <a:rPr lang="en-US" sz="3000" dirty="0" err="1"/>
              <a:t>transportent</a:t>
            </a:r>
            <a:r>
              <a:rPr lang="en-US" sz="3000" dirty="0"/>
              <a:t> le sang </a:t>
            </a:r>
            <a:r>
              <a:rPr lang="en-US" sz="3000" dirty="0" err="1"/>
              <a:t>désoxygéné</a:t>
            </a:r>
            <a:r>
              <a:rPr lang="en-US" sz="3000" dirty="0"/>
              <a:t> </a:t>
            </a:r>
          </a:p>
          <a:p>
            <a:pPr marL="170752" lvl="1" indent="0">
              <a:buNone/>
            </a:pPr>
            <a:r>
              <a:rPr lang="en-US" sz="3000" dirty="0" err="1"/>
              <a:t>vers</a:t>
            </a:r>
            <a:r>
              <a:rPr lang="en-US" sz="3000" dirty="0"/>
              <a:t> le </a:t>
            </a:r>
            <a:r>
              <a:rPr lang="en-US" sz="3000" dirty="0" err="1"/>
              <a:t>coeur</a:t>
            </a:r>
            <a:endParaRPr lang="en-US" sz="3000" dirty="0"/>
          </a:p>
          <a:p>
            <a:pPr lvl="1"/>
            <a:endParaRPr lang="en-US" sz="3000" dirty="0"/>
          </a:p>
        </p:txBody>
      </p:sp>
      <p:pic>
        <p:nvPicPr>
          <p:cNvPr id="4" name="Picture 3" descr="http://clement.blaudeau.free.fr/www/images/capillair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1000" r="5750" b="4500"/>
          <a:stretch/>
        </p:blipFill>
        <p:spPr bwMode="auto">
          <a:xfrm rot="5400000">
            <a:off x="5634292" y="3191827"/>
            <a:ext cx="3928745" cy="2028825"/>
          </a:xfrm>
          <a:prstGeom prst="rect">
            <a:avLst/>
          </a:prstGeom>
          <a:noFill/>
          <a:ln w="9525" cap="flat" cmpd="sng" algn="ctr">
            <a:solidFill>
              <a:srgbClr val="5B9BD5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Curved Connector 5"/>
          <p:cNvCxnSpPr/>
          <p:nvPr/>
        </p:nvCxnSpPr>
        <p:spPr>
          <a:xfrm>
            <a:off x="6126480" y="3236976"/>
            <a:ext cx="2596896" cy="841248"/>
          </a:xfrm>
          <a:prstGeom prst="curvedConnector3">
            <a:avLst>
              <a:gd name="adj1" fmla="val 33098"/>
            </a:avLst>
          </a:prstGeom>
          <a:ln w="38100">
            <a:solidFill>
              <a:srgbClr val="00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flipV="1">
            <a:off x="6126480" y="4297679"/>
            <a:ext cx="2596896" cy="402337"/>
          </a:xfrm>
          <a:prstGeom prst="curvedConnector3">
            <a:avLst>
              <a:gd name="adj1" fmla="val 30282"/>
            </a:avLst>
          </a:prstGeom>
          <a:ln w="38100">
            <a:solidFill>
              <a:srgbClr val="00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84048" y="3236976"/>
            <a:ext cx="5742432" cy="237744"/>
          </a:xfrm>
          <a:prstGeom prst="line">
            <a:avLst/>
          </a:prstGeom>
          <a:ln w="38100">
            <a:solidFill>
              <a:srgbClr val="00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84048" y="4694650"/>
            <a:ext cx="5669566" cy="44989"/>
          </a:xfrm>
          <a:prstGeom prst="line">
            <a:avLst/>
          </a:prstGeom>
          <a:ln w="38100">
            <a:solidFill>
              <a:srgbClr val="00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71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6170"/>
            <a:ext cx="9162642" cy="5091830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985278" y="825894"/>
            <a:ext cx="477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Échangeur</a:t>
            </a:r>
            <a:r>
              <a:rPr lang="en-US" sz="4400" dirty="0" smtClean="0"/>
              <a:t> </a:t>
            </a:r>
            <a:r>
              <a:rPr lang="en-US" sz="4400" dirty="0" err="1" smtClean="0"/>
              <a:t>routier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3273552" y="1956816"/>
            <a:ext cx="1013419" cy="369332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73551" y="1935855"/>
            <a:ext cx="99418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artériole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47744" y="3133344"/>
            <a:ext cx="1013419" cy="369332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47743" y="3112383"/>
            <a:ext cx="10871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capillaire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34324" y="4326684"/>
            <a:ext cx="1013419" cy="369332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91230" y="4305723"/>
            <a:ext cx="89960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valvule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23688" y="4771734"/>
            <a:ext cx="1834687" cy="379538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23688" y="4771734"/>
            <a:ext cx="183468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Tunique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23685" y="5266568"/>
            <a:ext cx="183468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77136" y="5246080"/>
            <a:ext cx="202155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Tunique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moyenne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23686" y="5739913"/>
            <a:ext cx="183468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623688" y="5734721"/>
            <a:ext cx="202155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Tunique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1252" y="5969003"/>
            <a:ext cx="89290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28158" y="5948042"/>
            <a:ext cx="73770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artère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79013" y="5974575"/>
            <a:ext cx="71045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279013" y="5948041"/>
            <a:ext cx="71045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veine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34766" y="2341037"/>
            <a:ext cx="89290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128068" y="2320076"/>
            <a:ext cx="89960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veinule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249" y="6439420"/>
            <a:ext cx="8670844" cy="380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08650" y="6493781"/>
            <a:ext cx="8587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2.27</a:t>
            </a:r>
            <a:r>
              <a:rPr lang="en-US" dirty="0" smtClean="0"/>
              <a:t> Les </a:t>
            </a:r>
            <a:r>
              <a:rPr lang="en-US" dirty="0" err="1" smtClean="0"/>
              <a:t>parois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</a:t>
            </a:r>
            <a:r>
              <a:rPr lang="en-US" dirty="0" err="1" smtClean="0"/>
              <a:t>artère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beaucoup plus </a:t>
            </a:r>
            <a:r>
              <a:rPr lang="en-US" dirty="0" err="1" smtClean="0"/>
              <a:t>épaisses</a:t>
            </a:r>
            <a:r>
              <a:rPr lang="en-US" dirty="0" smtClean="0"/>
              <a:t> que </a:t>
            </a:r>
            <a:r>
              <a:rPr lang="en-US" dirty="0" err="1" smtClean="0"/>
              <a:t>celles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</a:t>
            </a:r>
            <a:r>
              <a:rPr lang="en-US" dirty="0" err="1" smtClean="0"/>
              <a:t>veine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01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9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92597"/>
            <a:ext cx="8591550" cy="6713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err="1" smtClean="0"/>
              <a:t>Qu’est-ce</a:t>
            </a:r>
            <a:r>
              <a:rPr lang="en-US" sz="4400" b="1" dirty="0" smtClean="0"/>
              <a:t> qui compose le sang?</a:t>
            </a:r>
            <a:endParaRPr lang="en-US" sz="4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74320" y="1298447"/>
            <a:ext cx="4100910" cy="5466191"/>
          </a:xfrm>
        </p:spPr>
        <p:txBody>
          <a:bodyPr>
            <a:normAutofit lnSpcReduction="10000"/>
          </a:bodyPr>
          <a:lstStyle/>
          <a:p>
            <a:r>
              <a:rPr lang="en-US" sz="3200" b="1" i="1" dirty="0" smtClean="0">
                <a:solidFill>
                  <a:srgbClr val="003300"/>
                </a:solidFill>
              </a:rPr>
              <a:t>Plasma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/>
              </a:rPr>
              <a:t> eau, </a:t>
            </a:r>
            <a:r>
              <a:rPr lang="en-US" sz="3200" dirty="0" err="1" smtClean="0">
                <a:sym typeface="Wingdings"/>
              </a:rPr>
              <a:t>protéine</a:t>
            </a:r>
            <a:r>
              <a:rPr lang="en-US" sz="3200" dirty="0" smtClean="0">
                <a:sym typeface="Wingdings"/>
              </a:rPr>
              <a:t>, </a:t>
            </a:r>
            <a:r>
              <a:rPr lang="en-US" sz="3200" dirty="0" err="1" smtClean="0">
                <a:sym typeface="Wingdings"/>
              </a:rPr>
              <a:t>minéraux</a:t>
            </a:r>
            <a:r>
              <a:rPr lang="en-US" sz="3200" dirty="0" smtClean="0">
                <a:sym typeface="Wingdings"/>
              </a:rPr>
              <a:t> et </a:t>
            </a:r>
            <a:r>
              <a:rPr lang="en-US" sz="3200" dirty="0" err="1" smtClean="0">
                <a:sym typeface="Wingdings"/>
              </a:rPr>
              <a:t>sels</a:t>
            </a:r>
            <a:r>
              <a:rPr lang="en-US" sz="3200" dirty="0" smtClean="0">
                <a:sym typeface="Wingdings"/>
              </a:rPr>
              <a:t> </a:t>
            </a:r>
            <a:r>
              <a:rPr lang="en-US" sz="3200" dirty="0" err="1" smtClean="0">
                <a:sym typeface="Wingdings"/>
              </a:rPr>
              <a:t>dissouts</a:t>
            </a:r>
            <a:endParaRPr lang="en-US" sz="3200" dirty="0" smtClean="0">
              <a:sym typeface="Wingdings"/>
            </a:endParaRPr>
          </a:p>
          <a:p>
            <a:r>
              <a:rPr lang="en-US" sz="3200" dirty="0" err="1" smtClean="0">
                <a:sym typeface="Wingdings"/>
              </a:rPr>
              <a:t>Autres</a:t>
            </a:r>
            <a:r>
              <a:rPr lang="en-US" sz="3200" dirty="0" smtClean="0">
                <a:sym typeface="Wingdings"/>
              </a:rPr>
              <a:t> </a:t>
            </a:r>
            <a:r>
              <a:rPr lang="en-US" sz="3200" b="1" i="1" dirty="0" smtClean="0">
                <a:solidFill>
                  <a:srgbClr val="003300"/>
                </a:solidFill>
                <a:sym typeface="Wingdings"/>
              </a:rPr>
              <a:t>globules rouges </a:t>
            </a:r>
            <a:r>
              <a:rPr lang="en-US" sz="3200" dirty="0" smtClean="0">
                <a:sym typeface="Wingdings"/>
              </a:rPr>
              <a:t>(</a:t>
            </a:r>
            <a:r>
              <a:rPr lang="en-US" sz="3200" dirty="0" err="1" smtClean="0">
                <a:sym typeface="Wingdings"/>
              </a:rPr>
              <a:t>transportent</a:t>
            </a:r>
            <a:r>
              <a:rPr lang="en-US" sz="3200" dirty="0" smtClean="0">
                <a:sym typeface="Wingdings"/>
              </a:rPr>
              <a:t> O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, CO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), </a:t>
            </a:r>
            <a:r>
              <a:rPr lang="en-US" sz="3200" b="1" i="1" dirty="0" smtClean="0">
                <a:solidFill>
                  <a:srgbClr val="003300"/>
                </a:solidFill>
                <a:sym typeface="Wingdings"/>
              </a:rPr>
              <a:t>globules </a:t>
            </a:r>
            <a:r>
              <a:rPr lang="en-US" sz="3200" b="1" i="1" dirty="0" err="1" smtClean="0">
                <a:solidFill>
                  <a:srgbClr val="003300"/>
                </a:solidFill>
                <a:sym typeface="Wingdings"/>
              </a:rPr>
              <a:t>blancs</a:t>
            </a:r>
            <a:r>
              <a:rPr lang="en-US" sz="3200" b="1" i="1" dirty="0" smtClean="0">
                <a:solidFill>
                  <a:srgbClr val="003300"/>
                </a:solidFill>
                <a:sym typeface="Wingdings"/>
              </a:rPr>
              <a:t> </a:t>
            </a:r>
            <a:r>
              <a:rPr lang="en-US" sz="3200" dirty="0" smtClean="0">
                <a:sym typeface="Wingdings"/>
              </a:rPr>
              <a:t>(pour </a:t>
            </a:r>
            <a:r>
              <a:rPr lang="en-US" sz="3200" dirty="0" err="1" smtClean="0">
                <a:sym typeface="Wingdings"/>
              </a:rPr>
              <a:t>combattre</a:t>
            </a:r>
            <a:r>
              <a:rPr lang="en-US" sz="3200" dirty="0" smtClean="0">
                <a:sym typeface="Wingdings"/>
              </a:rPr>
              <a:t> les infections) et </a:t>
            </a:r>
            <a:r>
              <a:rPr lang="en-US" sz="3200" b="1" i="1" dirty="0" err="1" smtClean="0">
                <a:solidFill>
                  <a:srgbClr val="003300"/>
                </a:solidFill>
                <a:sym typeface="Wingdings"/>
              </a:rPr>
              <a:t>plaquettes</a:t>
            </a:r>
            <a:r>
              <a:rPr lang="en-US" sz="3200" b="1" i="1" dirty="0" smtClean="0">
                <a:sym typeface="Wingdings"/>
              </a:rPr>
              <a:t> </a:t>
            </a:r>
            <a:r>
              <a:rPr lang="en-US" sz="3200" dirty="0" smtClean="0">
                <a:sym typeface="Wingdings"/>
              </a:rPr>
              <a:t>(</a:t>
            </a:r>
            <a:r>
              <a:rPr lang="en-US" sz="3200" dirty="0" err="1" smtClean="0">
                <a:sym typeface="Wingdings"/>
              </a:rPr>
              <a:t>aident</a:t>
            </a:r>
            <a:r>
              <a:rPr lang="en-US" sz="3200" dirty="0" smtClean="0">
                <a:sym typeface="Wingdings"/>
              </a:rPr>
              <a:t> à la coagulation)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179" y="720102"/>
            <a:ext cx="4106874" cy="6094071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872207" y="2552474"/>
            <a:ext cx="2604303" cy="1167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71640" y="4308675"/>
            <a:ext cx="2427370" cy="1577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26596" y="4305198"/>
            <a:ext cx="2085827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utres</a:t>
            </a: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omposants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(45%)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globule rouges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globule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blancs</a:t>
            </a: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plaquettes</a:t>
            </a: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26596" y="1805209"/>
            <a:ext cx="1562582" cy="1167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26596" y="2174753"/>
            <a:ext cx="275267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plasma (55%)</a:t>
            </a:r>
          </a:p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eau</a:t>
            </a:r>
          </a:p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protéines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minéraux</a:t>
            </a: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sels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dissous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1640" y="6299690"/>
            <a:ext cx="3963075" cy="441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58876" y="6340268"/>
            <a:ext cx="378860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2.29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composants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sang</a:t>
            </a:r>
          </a:p>
        </p:txBody>
      </p:sp>
    </p:spTree>
    <p:extLst>
      <p:ext uri="{BB962C8B-B14F-4D97-AF65-F5344CB8AC3E}">
        <p14:creationId xmlns:p14="http://schemas.microsoft.com/office/powerpoint/2010/main" val="74426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0"/>
            <a:ext cx="5039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1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8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1176</TotalTime>
  <Words>323</Words>
  <Application>Microsoft Office PowerPoint</Application>
  <PresentationFormat>On-screen Show (4:3)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Candara</vt:lpstr>
      <vt:lpstr>Tahoma</vt:lpstr>
      <vt:lpstr>Times New Roman</vt:lpstr>
      <vt:lpstr>Tunga</vt:lpstr>
      <vt:lpstr>Wingdings</vt:lpstr>
      <vt:lpstr>Soho</vt:lpstr>
      <vt:lpstr>Le système cardiovasculaire et l’appareil respiratoire</vt:lpstr>
      <vt:lpstr>Le coeur </vt:lpstr>
      <vt:lpstr>Les chambres du Cœur, Les oreillettes et les ventricules</vt:lpstr>
      <vt:lpstr>Le système cardiovasculaire</vt:lpstr>
      <vt:lpstr>PowerPoint Presentation</vt:lpstr>
      <vt:lpstr>PowerPoint Presentation</vt:lpstr>
      <vt:lpstr>Qu’est-ce qui compose le sang?</vt:lpstr>
      <vt:lpstr>PowerPoint Presentation</vt:lpstr>
      <vt:lpstr>PowerPoint Presentation</vt:lpstr>
      <vt:lpstr>L’appareil respiratoire</vt:lpstr>
      <vt:lpstr>Le trajet de l’aire qui entre l’appareil respiratoire</vt:lpstr>
      <vt:lpstr>Récapitulons!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Circulatory and respiratory systems</dc:title>
  <dc:creator>Microsoft Office User</dc:creator>
  <cp:lastModifiedBy>Jeff O'Keefe</cp:lastModifiedBy>
  <cp:revision>45</cp:revision>
  <dcterms:created xsi:type="dcterms:W3CDTF">2011-11-18T18:51:32Z</dcterms:created>
  <dcterms:modified xsi:type="dcterms:W3CDTF">2016-03-07T00:00:45Z</dcterms:modified>
</cp:coreProperties>
</file>