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95" r:id="rId2"/>
    <p:sldMasterId id="2147483755" r:id="rId3"/>
    <p:sldMasterId id="2147483783" r:id="rId4"/>
  </p:sldMasterIdLst>
  <p:notesMasterIdLst>
    <p:notesMasterId r:id="rId22"/>
  </p:notesMasterIdLst>
  <p:sldIdLst>
    <p:sldId id="256" r:id="rId5"/>
    <p:sldId id="259" r:id="rId6"/>
    <p:sldId id="258" r:id="rId7"/>
    <p:sldId id="274" r:id="rId8"/>
    <p:sldId id="262" r:id="rId9"/>
    <p:sldId id="264" r:id="rId10"/>
    <p:sldId id="263" r:id="rId11"/>
    <p:sldId id="266" r:id="rId12"/>
    <p:sldId id="275" r:id="rId13"/>
    <p:sldId id="276" r:id="rId14"/>
    <p:sldId id="277" r:id="rId15"/>
    <p:sldId id="278" r:id="rId16"/>
    <p:sldId id="281" r:id="rId17"/>
    <p:sldId id="284" r:id="rId18"/>
    <p:sldId id="260" r:id="rId19"/>
    <p:sldId id="282" r:id="rId20"/>
    <p:sldId id="285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6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D129A7-365C-4248-B938-F3CCD9F8A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C128C7-BCAF-9542-A391-0F22B834027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3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7D86CD-A013-E34C-960A-804E84DF6C6B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64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D9CBB-8DFC-E949-AD96-A027C13F1C7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9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CEFA81-5B94-7044-8327-70E1D85B139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4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9EB71-CC5F-0248-BDE5-B8EFFBC6B93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47455F-2262-2345-8730-2A95044FF3B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DC556D-1F95-C942-82B8-4DACB69945F1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5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97AE4E-B332-8944-97B1-89B6EBACC00A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9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26D4D-49B6-4342-AECC-075F52437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EB7AA-4BFE-F34D-BFC5-BEB793C20F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DB2D6-AD7B-1C45-B3D6-8223F3233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2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66324-9737-5346-A34E-C78804E52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215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19CF7-7FAA-CE43-93CF-790FB518D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1162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B713F-4B4F-BF48-89DC-C48B38777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153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4DBB6-797C-5C4B-A243-5E55910E3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651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B5ECD-890D-B541-B631-BE0274C5C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834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C893A-61AE-4544-83B2-D4E1471AC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765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48BD8-1254-E94B-92E7-DB438B87AA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6951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02BA-CB74-E748-8483-42A0652CE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7772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73384-2897-C54C-BCFE-0B6A5682D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08750-DFD7-ED4C-BDCE-CB9EE75BD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7572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D4A8A-D225-BA47-94BD-87043B2481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124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1EADB-8B70-514B-B8D3-8F7B6B5C3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1362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6804B-E9E5-064F-BBC6-864F60479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830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80A3C-F340-0340-B2C0-7D1BE7351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7512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696BB-5A28-5F42-9A11-5A0C6572F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61546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7AC18-6C1C-1544-BFA3-12AA3B1CA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77275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73E8F-DDD5-D64B-AECD-17B7A65FF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896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E4F65-CA8A-7241-8CA5-4B992ACEC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30467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66EC5-EC72-AF43-BC59-FEE52607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660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52992-F3C4-EB49-AA32-D9A367FC9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0607F-6BFE-7847-BD2A-C675630BDC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9533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CA81C-5C40-BB43-819F-118C9AB7D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3640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6C16B-9E6F-8B4A-855B-5A5F838DF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67221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5DDD5-7E91-3249-BDCF-F3F871BE6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3582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8392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charset="0"/>
              </a:defRPr>
            </a:lvl1pPr>
          </a:lstStyle>
          <a:p>
            <a:fld id="{74486439-24ED-2343-9AAB-1A7420F52B7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801501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EDB42-92EB-B445-8056-D48C1A53B45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140723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8F1A3-3794-0845-B446-8511D45F4F67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4267191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BF7C9-7A46-6847-9E1B-83EC5651B2D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110125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D044C-9384-AE44-B863-00DE0403D61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835434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78D85-F41D-DD46-A82B-F6C2094800F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79136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EE17A-8FA4-9142-849A-7B566C278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0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B2A4E-C4AC-B44C-AE24-2677D3C07EA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9425165"/>
      </p:ext>
    </p:extLst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D88EA-8C1E-3648-B747-C2C59012BF0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533065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7C836-B466-FE4E-99B2-3677A5B00560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5928182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C746C-9AF1-5145-842A-F5E4C47DBE4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3366710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903E1-011B-C748-B253-378FCE87A16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488816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CFAB4-BF78-454E-9B58-4B8B00F43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82B80-455E-0343-B243-BEB77B7CB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11090-8562-A84A-9BEF-C6855FD96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14213-3517-A547-A7E7-666B158DA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240B5-0575-C640-8EAA-403A73923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Palatino Linotype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Palatino Linotype" charset="0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Palatino Linotype" charset="0"/>
              </a:defRPr>
            </a:lvl1pPr>
          </a:lstStyle>
          <a:p>
            <a:fld id="{9C6980EC-4050-8D4E-B2D3-F78C3AF3544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4C751-ACD0-8E48-8A23-619A0AF630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1EFB21-464B-ED46-AAD3-8E2C4FEC98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ahoma" charset="0"/>
              </a:defRPr>
            </a:lvl1pPr>
          </a:lstStyle>
          <a:p>
            <a:fld id="{AAFF9F6C-4588-2345-A721-7A15A436EE5C}" type="slidenum">
              <a:rPr lang="fr-CA"/>
              <a:pPr/>
              <a:t>‹#›</a:t>
            </a:fld>
            <a:endParaRPr lang="fr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 thruBlk="1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drop.com/~half/General/nature/nidula.niveotomentosa.2004-01-27.spilling.spores.big.jpg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292600"/>
            <a:ext cx="8839200" cy="482600"/>
          </a:xfrm>
        </p:spPr>
        <p:txBody>
          <a:bodyPr/>
          <a:lstStyle/>
          <a:p>
            <a:pPr algn="ctr" eaLnBrk="1" hangingPunct="1"/>
            <a:r>
              <a:rPr lang="fr-CA" sz="5400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multiplication asexuée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62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 </a:t>
            </a:r>
            <a:r>
              <a:rPr lang="en-US" dirty="0" err="1" smtClean="0"/>
              <a:t>méthodes</a:t>
            </a:r>
            <a:r>
              <a:rPr lang="en-US" dirty="0" smtClean="0"/>
              <a:t> de </a:t>
            </a:r>
            <a:r>
              <a:rPr lang="en-US" b="1" i="1" u="sng" dirty="0" smtClean="0">
                <a:solidFill>
                  <a:srgbClr val="FFFFFF"/>
                </a:solidFill>
              </a:rPr>
              <a:t>multiplication </a:t>
            </a:r>
            <a:r>
              <a:rPr lang="en-US" b="1" i="1" u="sng" dirty="0" err="1" smtClean="0">
                <a:solidFill>
                  <a:srgbClr val="FFFFFF"/>
                </a:solidFill>
              </a:rPr>
              <a:t>végétative</a:t>
            </a:r>
            <a:r>
              <a:rPr lang="en-US" b="1" i="1" u="sng" dirty="0" smtClean="0">
                <a:solidFill>
                  <a:srgbClr val="FFFFFF"/>
                </a:solidFill>
              </a:rPr>
              <a:t/>
            </a:r>
            <a:br>
              <a:rPr lang="en-US" b="1" i="1" u="sng" dirty="0" smtClean="0">
                <a:solidFill>
                  <a:srgbClr val="FFFFFF"/>
                </a:solidFill>
              </a:rPr>
            </a:br>
            <a:r>
              <a:rPr lang="en-US" b="1" i="1" u="sng" dirty="0" err="1" smtClean="0">
                <a:solidFill>
                  <a:srgbClr val="FFFFFF"/>
                </a:solidFill>
              </a:rPr>
              <a:t>assistées</a:t>
            </a:r>
            <a:r>
              <a:rPr lang="en-US" b="1" i="1" u="sng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par les </a:t>
            </a:r>
            <a:r>
              <a:rPr lang="en-US" dirty="0" err="1" smtClean="0"/>
              <a:t>humains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Le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bouturage</a:t>
            </a:r>
            <a:endParaRPr lang="en-US" sz="25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defRPr/>
            </a:pPr>
            <a:r>
              <a:rPr lang="fr-CA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Les cultivateurs retirent une section de la tige, de la feuille ou de la racine et la plante dans un milieu favorisant la croissance</a:t>
            </a:r>
          </a:p>
          <a:p>
            <a:pPr>
              <a:defRPr/>
            </a:pPr>
            <a:r>
              <a:rPr lang="fr-CA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 hormones de plantes sont souvent utilisées pour accélérer la </a:t>
            </a:r>
            <a:r>
              <a:rPr lang="fr-CA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croissance</a:t>
            </a:r>
            <a:endParaRPr lang="fr-CA" sz="25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2" descr="http://camellia-sbc.com/images/bou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96" y="3789040"/>
            <a:ext cx="3986808" cy="26578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95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b="1" i="1" u="sng" dirty="0">
                <a:solidFill>
                  <a:srgbClr val="FFFFFF"/>
                </a:solidFill>
              </a:rPr>
              <a:t>multiplication </a:t>
            </a:r>
            <a:r>
              <a:rPr lang="en-US" b="1" i="1" u="sng" dirty="0" err="1" smtClean="0">
                <a:solidFill>
                  <a:srgbClr val="FFFFFF"/>
                </a:solidFill>
              </a:rPr>
              <a:t>végétative</a:t>
            </a:r>
            <a:r>
              <a:rPr lang="en-US" b="1" i="1" u="sng" dirty="0" smtClean="0">
                <a:solidFill>
                  <a:srgbClr val="FFFFFF"/>
                </a:solidFill>
              </a:rPr>
              <a:t> </a:t>
            </a:r>
            <a:r>
              <a:rPr lang="en-US" b="1" i="1" u="sng" dirty="0" err="1">
                <a:solidFill>
                  <a:srgbClr val="FFFFFF"/>
                </a:solidFill>
              </a:rPr>
              <a:t>assistée</a:t>
            </a:r>
            <a:r>
              <a:rPr lang="en-US" dirty="0" err="1"/>
              <a:t>s</a:t>
            </a:r>
            <a:r>
              <a:rPr lang="en-US" dirty="0"/>
              <a:t> par les </a:t>
            </a:r>
            <a:r>
              <a:rPr lang="en-US" dirty="0" err="1"/>
              <a:t>humains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Le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greffage</a:t>
            </a:r>
            <a:endParaRPr lang="en-US" sz="25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tiges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appelées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greffons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sont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maintenues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sur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une</a:t>
            </a:r>
            <a:r>
              <a:rPr lang="en-US" sz="25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espèce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de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plante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semblable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appellée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porte-greffe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Permet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la production de fruits plus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rapide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que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le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bouturage</a:t>
            </a:r>
            <a:endParaRPr lang="en-US" sz="25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Cette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méthode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peut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être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utilisée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pour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créer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des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arbres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qui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produisent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de </a:t>
            </a:r>
            <a:r>
              <a:rPr lang="en-US" sz="25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diverses</a:t>
            </a:r>
            <a:r>
              <a:rPr lang="en-US" sz="25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types de fruits.</a:t>
            </a:r>
            <a:endParaRPr 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54" y="4033218"/>
            <a:ext cx="5048491" cy="251998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142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b="1" i="1" u="sng" dirty="0">
                <a:solidFill>
                  <a:srgbClr val="FFFFFF"/>
                </a:solidFill>
              </a:rPr>
              <a:t>multiplication </a:t>
            </a:r>
            <a:r>
              <a:rPr lang="en-US" b="1" i="1" u="sng" dirty="0" err="1" smtClean="0">
                <a:solidFill>
                  <a:srgbClr val="FFFFFF"/>
                </a:solidFill>
              </a:rPr>
              <a:t>végétative</a:t>
            </a:r>
            <a:r>
              <a:rPr lang="en-US" b="1" i="1" u="sng" dirty="0" smtClean="0">
                <a:solidFill>
                  <a:srgbClr val="FFFFFF"/>
                </a:solidFill>
              </a:rPr>
              <a:t> </a:t>
            </a:r>
            <a:r>
              <a:rPr lang="en-US" b="1" i="1" u="sng" dirty="0" err="1">
                <a:solidFill>
                  <a:srgbClr val="FFFFFF"/>
                </a:solidFill>
              </a:rPr>
              <a:t>assistées</a:t>
            </a:r>
            <a:r>
              <a:rPr lang="en-US" dirty="0"/>
              <a:t> par les </a:t>
            </a:r>
            <a:r>
              <a:rPr lang="en-US" dirty="0" err="1"/>
              <a:t>humains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Le </a:t>
            </a:r>
            <a:r>
              <a:rPr lang="en-US" dirty="0" err="1" smtClean="0"/>
              <a:t>marcottage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/>
              <a:t>Consiste</a:t>
            </a:r>
            <a:r>
              <a:rPr lang="en-US" sz="2500" dirty="0" smtClean="0"/>
              <a:t> </a:t>
            </a:r>
            <a:r>
              <a:rPr lang="fr-FR" sz="2500" dirty="0"/>
              <a:t>à forcer la mise en contact d'une partie aérienne d'une plante avec </a:t>
            </a:r>
            <a:r>
              <a:rPr lang="fr-FR" sz="2500" dirty="0" smtClean="0"/>
              <a:t>un de la terre humide, </a:t>
            </a:r>
            <a:r>
              <a:rPr lang="fr-FR" sz="2500" dirty="0"/>
              <a:t>jusqu'à l'apparition de </a:t>
            </a:r>
            <a:r>
              <a:rPr lang="fr-FR" sz="2500" dirty="0" smtClean="0"/>
              <a:t>racines.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500" dirty="0" smtClean="0"/>
              <a:t>Peut se passer naturellement comme avec un fraisier. </a:t>
            </a:r>
            <a:endParaRPr lang="en-US" sz="2500" dirty="0"/>
          </a:p>
        </p:txBody>
      </p:sp>
      <p:pic>
        <p:nvPicPr>
          <p:cNvPr id="4" name="Picture 2" descr="http://upload.wikimedia.org/wikipedia/commons/thumb/1/19/Layer_%28PSF%29.png/800px-Layer_%28PSF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85" y="4365104"/>
            <a:ext cx="2636829" cy="230425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227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des spore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2000"/>
            <a:ext cx="8915400" cy="5257800"/>
          </a:xfrm>
        </p:spPr>
        <p:txBody>
          <a:bodyPr/>
          <a:lstStyle/>
          <a:p>
            <a:r>
              <a:rPr lang="fr-CA" dirty="0">
                <a:latin typeface="Tahoma" charset="0"/>
              </a:rPr>
              <a:t>Cellule reproductrice se transformant en nouveaux individus par mitose</a:t>
            </a:r>
          </a:p>
          <a:p>
            <a:r>
              <a:rPr lang="fr-CA" dirty="0">
                <a:latin typeface="Tahoma" charset="0"/>
              </a:rPr>
              <a:t>Se retrouve chez certains végétaux, mais chez plusieurs bactéries et champignons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72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Les spores de champignons</a:t>
            </a:r>
          </a:p>
        </p:txBody>
      </p:sp>
      <p:pic>
        <p:nvPicPr>
          <p:cNvPr id="30723" name="Picture 7" descr="[peridioles spilling over lip of cup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" y="2132856"/>
            <a:ext cx="6372225" cy="42322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Line 8"/>
          <p:cNvSpPr>
            <a:spLocks noChangeShapeType="1"/>
          </p:cNvSpPr>
          <p:nvPr/>
        </p:nvSpPr>
        <p:spPr bwMode="auto">
          <a:xfrm flipH="1">
            <a:off x="3094832" y="2279748"/>
            <a:ext cx="3600450" cy="2447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6695282" y="1721693"/>
            <a:ext cx="2484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dirty="0"/>
              <a:t>Sacs contenant les spores </a:t>
            </a:r>
          </a:p>
        </p:txBody>
      </p:sp>
    </p:spTree>
    <p:extLst>
      <p:ext uri="{BB962C8B-B14F-4D97-AF65-F5344CB8AC3E}">
        <p14:creationId xmlns:p14="http://schemas.microsoft.com/office/powerpoint/2010/main" val="27951256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moisissure</a:t>
            </a:r>
          </a:p>
        </p:txBody>
      </p:sp>
      <p:pic>
        <p:nvPicPr>
          <p:cNvPr id="57347" name="Picture 5" descr="http://www.moldbacteria.com/Ryebrea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10919"/>
            <a:ext cx="4181542" cy="388843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'image “http://www.wellcome.ac.uk/en/bia/images/14.jpg” ne peut être affichée car elle contient des erreu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773253" cy="280831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23928" y="3068960"/>
            <a:ext cx="288032" cy="288032"/>
          </a:xfrm>
          <a:prstGeom prst="ellipse">
            <a:avLst/>
          </a:prstGeom>
          <a:noFill/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0"/>
          </p:cNvCxnSpPr>
          <p:nvPr/>
        </p:nvCxnSpPr>
        <p:spPr>
          <a:xfrm flipV="1">
            <a:off x="4067944" y="2132856"/>
            <a:ext cx="1152128" cy="936104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4"/>
          </p:cNvCxnSpPr>
          <p:nvPr/>
        </p:nvCxnSpPr>
        <p:spPr>
          <a:xfrm>
            <a:off x="4067944" y="3356992"/>
            <a:ext cx="1152128" cy="1584176"/>
          </a:xfrm>
          <a:prstGeom prst="line">
            <a:avLst/>
          </a:prstGeom>
          <a:ln>
            <a:solidFill>
              <a:srgbClr val="00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Les spores de fougère</a:t>
            </a:r>
          </a:p>
        </p:txBody>
      </p:sp>
      <p:pic>
        <p:nvPicPr>
          <p:cNvPr id="28675" name="Picture 5" descr="http://www.nybg.org/bsci/herb/sp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340768"/>
            <a:ext cx="64801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07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Récapitulons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28684" cy="5329808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cinq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types de multiplications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Scissiparité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l’amibe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Bourgeonnement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L’hydre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levure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Fragmentation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L’étoile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myriophylle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épi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Multiplication vegetative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Pommes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fraisiers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mulitiplication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végétative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assitée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méthodes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utilisées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bouturage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greffage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marcottage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Formation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spores</a:t>
            </a:r>
          </a:p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champignons.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806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400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multiplication asexuée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Tahoma" charset="0"/>
              </a:rPr>
              <a:t>Reproduction nécessitant un seul parent (donc sans partenaire) et donnant des individus qui sont des copies génétiques du </a:t>
            </a:r>
            <a:r>
              <a:rPr lang="fr-CA" dirty="0" smtClean="0">
                <a:latin typeface="Tahoma" charset="0"/>
              </a:rPr>
              <a:t>parent, </a:t>
            </a:r>
          </a:p>
          <a:p>
            <a:pPr eaLnBrk="1" hangingPunct="1"/>
            <a:r>
              <a:rPr lang="fr-CA" dirty="0" smtClean="0">
                <a:latin typeface="Tahoma" charset="0"/>
              </a:rPr>
              <a:t>Produit un ou plusieurs clones.</a:t>
            </a:r>
            <a:endParaRPr lang="fr-CA" dirty="0">
              <a:latin typeface="Tahoma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Impact" charset="0"/>
            </a:endParaRPr>
          </a:p>
        </p:txBody>
      </p:sp>
      <p:pic>
        <p:nvPicPr>
          <p:cNvPr id="53251" name="Picture 8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9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11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4923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6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7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8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9" descr="homerl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265613"/>
            <a:ext cx="24923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84984"/>
            <a:ext cx="8928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est une copie 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génétiquement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identique à son parent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résultat de </a:t>
            </a:r>
            <a:r>
              <a:rPr lang="fr-CA" sz="25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</a:t>
            </a:r>
            <a:r>
              <a:rPr lang="fr-CA" sz="25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endParaRPr lang="fr-CA" sz="2500" i="1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719" y="2628670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clone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types de multiplication </a:t>
            </a:r>
            <a:r>
              <a:rPr lang="en-US" dirty="0" err="1" smtClean="0"/>
              <a:t>asexuée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Scissiparité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Bourgeonnement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Fragmentation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Multiplication </a:t>
            </a:r>
            <a:r>
              <a:rPr lang="en-US" dirty="0" err="1" smtClean="0"/>
              <a:t>végétative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Formation des spores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498" y="4797152"/>
            <a:ext cx="9037004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 smtClean="0"/>
              <a:t>Chacune</a:t>
            </a:r>
            <a:r>
              <a:rPr lang="en-US" sz="3200" dirty="0" smtClean="0"/>
              <a:t> des </a:t>
            </a:r>
            <a:r>
              <a:rPr lang="en-US" sz="3200" dirty="0" err="1" smtClean="0"/>
              <a:t>ces</a:t>
            </a:r>
            <a:r>
              <a:rPr lang="en-US" sz="3200" dirty="0" smtClean="0"/>
              <a:t> types de reproduction </a:t>
            </a:r>
            <a:r>
              <a:rPr lang="en-US" sz="3200" dirty="0" err="1" smtClean="0"/>
              <a:t>implique</a:t>
            </a:r>
            <a:r>
              <a:rPr lang="en-US" sz="3200" dirty="0" smtClean="0"/>
              <a:t> la </a:t>
            </a:r>
            <a:r>
              <a:rPr lang="en-US" sz="3200" dirty="0" err="1" smtClean="0"/>
              <a:t>mitose</a:t>
            </a:r>
            <a:r>
              <a:rPr lang="en-US" sz="3200" dirty="0"/>
              <a:t> </a:t>
            </a:r>
            <a:r>
              <a:rPr lang="en-US" sz="3200" dirty="0" err="1" smtClean="0"/>
              <a:t>ou</a:t>
            </a:r>
            <a:r>
              <a:rPr lang="en-US" sz="3200" dirty="0" smtClean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version de la </a:t>
            </a:r>
            <a:r>
              <a:rPr lang="en-US" sz="3200" dirty="0" err="1" smtClean="0"/>
              <a:t>mitose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64192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431800"/>
          </a:xfrm>
        </p:spPr>
        <p:txBody>
          <a:bodyPr/>
          <a:lstStyle/>
          <a:p>
            <a:pPr algn="ctr" eaLnBrk="1" hangingPunct="1"/>
            <a:r>
              <a:rPr lang="fr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scissiparité</a:t>
            </a:r>
            <a:br>
              <a:rPr lang="fr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</a:br>
            <a:endParaRPr lang="fr-CA" sz="3600" b="1"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20713"/>
            <a:ext cx="8915400" cy="5257800"/>
          </a:xfrm>
        </p:spPr>
        <p:txBody>
          <a:bodyPr/>
          <a:lstStyle/>
          <a:p>
            <a:pPr eaLnBrk="1" hangingPunct="1"/>
            <a:r>
              <a:rPr lang="fr-CA" dirty="0">
                <a:latin typeface="Tahoma" charset="0"/>
              </a:rPr>
              <a:t>Forme de reproduction asexuée au cours de laquelle une cellule mère duplique son matériel génétique, puis se divise en deux parties identiques</a:t>
            </a:r>
          </a:p>
          <a:p>
            <a:pPr eaLnBrk="1" hangingPunct="1"/>
            <a:r>
              <a:rPr lang="fr-CA" dirty="0">
                <a:latin typeface="Tahoma" charset="0"/>
              </a:rPr>
              <a:t>Ex :  L</a:t>
            </a:r>
            <a:r>
              <a:rPr lang="ja-JP" altLang="fr-CA" dirty="0">
                <a:latin typeface="Tahoma" charset="0"/>
              </a:rPr>
              <a:t>’</a:t>
            </a:r>
            <a:r>
              <a:rPr lang="fr-CA" dirty="0" smtClean="0">
                <a:latin typeface="Tahoma" charset="0"/>
              </a:rPr>
              <a:t>amibe,</a:t>
            </a:r>
          </a:p>
          <a:p>
            <a:pPr marL="0" indent="0" eaLnBrk="1" hangingPunct="1">
              <a:buNone/>
            </a:pPr>
            <a:r>
              <a:rPr lang="fr-CA" dirty="0">
                <a:latin typeface="Tahoma" charset="0"/>
              </a:rPr>
              <a:t>Des </a:t>
            </a:r>
            <a:r>
              <a:rPr lang="fr-CA" dirty="0" smtClean="0">
                <a:latin typeface="Tahoma" charset="0"/>
              </a:rPr>
              <a:t>bactéries</a:t>
            </a:r>
            <a:endParaRPr lang="fr-CA" dirty="0">
              <a:latin typeface="Tahoma" charset="0"/>
            </a:endParaRPr>
          </a:p>
        </p:txBody>
      </p:sp>
      <p:pic>
        <p:nvPicPr>
          <p:cNvPr id="63492" name="Picture 5" descr="http://bio.rutgers.edu/euglena/eug_mitosis_web/cytokin_seq_l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722563"/>
            <a:ext cx="48958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http://www.phem.fr/bio/image/is_sissi_sketch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9838"/>
            <a:ext cx="421163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62000"/>
          </a:xfrm>
        </p:spPr>
        <p:txBody>
          <a:bodyPr/>
          <a:lstStyle/>
          <a:p>
            <a:pPr algn="ctr" eaLnBrk="1" hangingPunct="1"/>
            <a:r>
              <a:rPr lang="fr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Le bourgeonnement </a:t>
            </a:r>
            <a:br>
              <a:rPr lang="fr-CA" sz="3600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</a:br>
            <a:endParaRPr lang="fr-CA" sz="3600" b="1"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250"/>
            <a:ext cx="8915400" cy="5257800"/>
          </a:xfrm>
        </p:spPr>
        <p:txBody>
          <a:bodyPr/>
          <a:lstStyle/>
          <a:p>
            <a:pPr eaLnBrk="1" hangingPunct="1"/>
            <a:r>
              <a:rPr lang="fr-CA">
                <a:latin typeface="Tahoma" charset="0"/>
              </a:rPr>
              <a:t>Forme de multiplication asexuée où des régions d</a:t>
            </a:r>
            <a:r>
              <a:rPr lang="ja-JP" altLang="fr-CA">
                <a:latin typeface="Tahoma" charset="0"/>
              </a:rPr>
              <a:t>’</a:t>
            </a:r>
            <a:r>
              <a:rPr lang="fr-CA">
                <a:latin typeface="Tahoma" charset="0"/>
              </a:rPr>
              <a:t>un individu peuvent subir des divisions cellulaires répétées pouvant entraîner le développement d</a:t>
            </a:r>
            <a:r>
              <a:rPr lang="ja-JP" altLang="fr-CA">
                <a:latin typeface="Tahoma" charset="0"/>
              </a:rPr>
              <a:t>’</a:t>
            </a:r>
            <a:r>
              <a:rPr lang="fr-CA">
                <a:latin typeface="Tahoma" charset="0"/>
              </a:rPr>
              <a:t>un organisme identique</a:t>
            </a:r>
          </a:p>
          <a:p>
            <a:pPr eaLnBrk="1" hangingPunct="1"/>
            <a:r>
              <a:rPr lang="fr-CA">
                <a:latin typeface="Tahoma" charset="0"/>
              </a:rPr>
              <a:t>Ex : L</a:t>
            </a:r>
            <a:r>
              <a:rPr lang="ja-JP" altLang="fr-CA">
                <a:latin typeface="Tahoma" charset="0"/>
              </a:rPr>
              <a:t>’</a:t>
            </a:r>
            <a:r>
              <a:rPr lang="fr-CA">
                <a:latin typeface="Tahoma" charset="0"/>
              </a:rPr>
              <a:t>hydre</a:t>
            </a:r>
          </a:p>
        </p:txBody>
      </p:sp>
      <p:pic>
        <p:nvPicPr>
          <p:cNvPr id="65540" name="Picture 7" descr="http://asso.objectif-sciences.com/IMG/jpg/eponge_ja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0"/>
            <a:ext cx="47879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9" descr="http://cache.eb.com/eb/image?id=95884&amp;rendTypeId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43561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b="1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fragmentation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150"/>
            <a:ext cx="8915400" cy="5257800"/>
          </a:xfrm>
        </p:spPr>
        <p:txBody>
          <a:bodyPr/>
          <a:lstStyle/>
          <a:p>
            <a:pPr eaLnBrk="1" hangingPunct="1"/>
            <a:r>
              <a:rPr lang="fr-CA" dirty="0">
                <a:latin typeface="Tahoma" charset="0"/>
              </a:rPr>
              <a:t>Forme de multiplication asexuée où chaque fragment d</a:t>
            </a:r>
            <a:r>
              <a:rPr lang="ja-JP" altLang="fr-CA" dirty="0">
                <a:latin typeface="Tahoma" charset="0"/>
              </a:rPr>
              <a:t>’</a:t>
            </a:r>
            <a:r>
              <a:rPr lang="fr-CA" dirty="0">
                <a:latin typeface="Tahoma" charset="0"/>
              </a:rPr>
              <a:t>un organisme devient un clone de ses parents</a:t>
            </a:r>
          </a:p>
          <a:p>
            <a:pPr eaLnBrk="1" hangingPunct="1"/>
            <a:r>
              <a:rPr lang="fr-CA" dirty="0">
                <a:latin typeface="Tahoma" charset="0"/>
              </a:rPr>
              <a:t>Ex: L</a:t>
            </a:r>
            <a:r>
              <a:rPr lang="ja-JP" altLang="fr-CA" dirty="0">
                <a:latin typeface="Tahoma" charset="0"/>
              </a:rPr>
              <a:t>’</a:t>
            </a:r>
            <a:r>
              <a:rPr lang="fr-CA" dirty="0">
                <a:latin typeface="Tahoma" charset="0"/>
              </a:rPr>
              <a:t>étoile de </a:t>
            </a:r>
            <a:r>
              <a:rPr lang="fr-CA" dirty="0" smtClean="0">
                <a:latin typeface="Tahoma" charset="0"/>
              </a:rPr>
              <a:t>mer, myriophylle à épi.</a:t>
            </a:r>
            <a:endParaRPr lang="fr-CA" dirty="0">
              <a:latin typeface="Tahoma" charset="0"/>
            </a:endParaRPr>
          </a:p>
        </p:txBody>
      </p:sp>
      <p:pic>
        <p:nvPicPr>
          <p:cNvPr id="69636" name="Picture 5" descr="http://www.nmm.ac.uk/upload/img/511060-star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62000"/>
          </a:xfrm>
        </p:spPr>
        <p:txBody>
          <a:bodyPr/>
          <a:lstStyle/>
          <a:p>
            <a:pPr algn="ctr" eaLnBrk="1" hangingPunct="1"/>
            <a:r>
              <a:rPr lang="fr-CA" sz="3600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  <a:t>La multiplication végétative</a:t>
            </a:r>
            <a:br>
              <a:rPr lang="fr-CA" sz="3600">
                <a:effectLst>
                  <a:outerShdw blurRad="38100" dist="38100" dir="2700000" algn="tl">
                    <a:srgbClr val="000000"/>
                  </a:outerShdw>
                </a:effectLst>
                <a:latin typeface="Impact" charset="0"/>
              </a:rPr>
            </a:br>
            <a:endParaRPr lang="fr-CA" sz="3600">
              <a:effectLst>
                <a:outerShdw blurRad="38100" dist="38100" dir="2700000" algn="tl">
                  <a:srgbClr val="000000"/>
                </a:outerShdw>
              </a:effectLst>
              <a:latin typeface="Impact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150"/>
            <a:ext cx="8915400" cy="5257800"/>
          </a:xfrm>
        </p:spPr>
        <p:txBody>
          <a:bodyPr/>
          <a:lstStyle/>
          <a:p>
            <a:pPr lvl="2" eaLnBrk="1" hangingPunct="1"/>
            <a:r>
              <a:rPr lang="fr-CA" sz="2800" dirty="0">
                <a:latin typeface="Tahoma" charset="0"/>
                <a:ea typeface="ＭＳ Ｐゴシック" charset="0"/>
              </a:rPr>
              <a:t>Des cellules spécialisées, situées au niveau des tiges ou des racines, se divisent à répétition afin de former des structures se développant pour constituer une plante identique au parent</a:t>
            </a:r>
          </a:p>
          <a:p>
            <a:pPr lvl="2" eaLnBrk="1" hangingPunct="1"/>
            <a:r>
              <a:rPr lang="fr-CA" sz="2800" dirty="0">
                <a:latin typeface="Tahoma" charset="0"/>
                <a:ea typeface="ＭＳ Ｐゴシック" charset="0"/>
              </a:rPr>
              <a:t>Ex : Pomme de </a:t>
            </a:r>
            <a:r>
              <a:rPr lang="fr-CA" sz="2800" dirty="0" smtClean="0">
                <a:latin typeface="Tahoma" charset="0"/>
                <a:ea typeface="ＭＳ Ｐゴシック" charset="0"/>
              </a:rPr>
              <a:t>terre,</a:t>
            </a:r>
          </a:p>
          <a:p>
            <a:pPr marL="914400" lvl="2" indent="0" eaLnBrk="1" hangingPunct="1">
              <a:buNone/>
            </a:pPr>
            <a:r>
              <a:rPr lang="fr-CA" sz="2800" dirty="0" smtClean="0">
                <a:latin typeface="Tahoma" charset="0"/>
                <a:ea typeface="ＭＳ Ｐゴシック" charset="0"/>
              </a:rPr>
              <a:t> fraisier</a:t>
            </a:r>
            <a:r>
              <a:rPr lang="fr-CA" sz="3200" dirty="0" smtClean="0">
                <a:latin typeface="Tahoma" charset="0"/>
                <a:ea typeface="ＭＳ Ｐゴシック" charset="0"/>
              </a:rPr>
              <a:t> </a:t>
            </a:r>
            <a:endParaRPr lang="fr-CA" sz="3200" dirty="0">
              <a:latin typeface="Tahoma" charset="0"/>
              <a:ea typeface="ＭＳ Ｐゴシック" charset="0"/>
            </a:endParaRPr>
          </a:p>
        </p:txBody>
      </p:sp>
      <p:pic>
        <p:nvPicPr>
          <p:cNvPr id="71684" name="Picture 5" descr="http://idbio.unice.fr/Couchot_3D/Flore_3D/imagea3D/n06012004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t="18231" r="15192" b="16890"/>
          <a:stretch>
            <a:fillRect/>
          </a:stretch>
        </p:blipFill>
        <p:spPr bwMode="auto">
          <a:xfrm>
            <a:off x="5219700" y="3068638"/>
            <a:ext cx="39243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2000"/>
          </a:xfrm>
        </p:spPr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Les avantages de la multiplication végétative pour les êtres humains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784"/>
            <a:ext cx="8915400" cy="5068416"/>
          </a:xfrm>
        </p:spPr>
        <p:txBody>
          <a:bodyPr/>
          <a:lstStyle/>
          <a:p>
            <a:r>
              <a:rPr lang="fr-CA" dirty="0">
                <a:latin typeface="Tahoma" charset="0"/>
              </a:rPr>
              <a:t>À cause du fait que les pommes de terre se reproduisent grâce à la reproduction végétative, les pionniers de l</a:t>
            </a:r>
            <a:r>
              <a:rPr lang="ja-JP" altLang="fr-CA" dirty="0">
                <a:latin typeface="Tahoma" charset="0"/>
              </a:rPr>
              <a:t>’</a:t>
            </a:r>
            <a:r>
              <a:rPr lang="fr-CA" altLang="ja-JP" dirty="0">
                <a:latin typeface="Tahoma" charset="0"/>
              </a:rPr>
              <a:t>Europe ont pu les transporter de l</a:t>
            </a:r>
            <a:r>
              <a:rPr lang="ja-JP" altLang="fr-CA" dirty="0">
                <a:latin typeface="Tahoma" charset="0"/>
              </a:rPr>
              <a:t>’</a:t>
            </a:r>
            <a:r>
              <a:rPr lang="fr-CA" altLang="ja-JP" dirty="0">
                <a:latin typeface="Tahoma" charset="0"/>
              </a:rPr>
              <a:t>Amérique du Sud pour le remporter chez eux vers le début des années </a:t>
            </a:r>
            <a:r>
              <a:rPr lang="fr-CA" altLang="ja-JP" dirty="0" smtClean="0">
                <a:latin typeface="Tahoma" charset="0"/>
              </a:rPr>
              <a:t>1500</a:t>
            </a:r>
          </a:p>
          <a:p>
            <a:r>
              <a:rPr lang="fr-CA" dirty="0" smtClean="0">
                <a:latin typeface="Tahoma" charset="0"/>
              </a:rPr>
              <a:t>Depuis ce temps, les pommes de terre sont devenus la culture de tubercules la plus importante du monde.</a:t>
            </a:r>
            <a:endParaRPr lang="fr-CA" dirty="0">
              <a:latin typeface="Tahom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044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ritingDesignTemplate">
  <a:themeElements>
    <a:clrScheme name="1_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imson landscape design template">
  <a:themeElements>
    <a:clrScheme name="Crimson landscape design templat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Crimson landscape design templat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rimson landscap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imson landscap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imson landscap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479</TotalTime>
  <Words>483</Words>
  <Application>Microsoft Office PowerPoint</Application>
  <PresentationFormat>On-screen Show (4:3)</PresentationFormat>
  <Paragraphs>73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Corinthian columns design template</vt:lpstr>
      <vt:lpstr>WritingDesignTemplate</vt:lpstr>
      <vt:lpstr>1_WritingDesignTemplate</vt:lpstr>
      <vt:lpstr>Crimson landscape design template</vt:lpstr>
      <vt:lpstr>La multiplication asexuée</vt:lpstr>
      <vt:lpstr>La multiplication asexuée</vt:lpstr>
      <vt:lpstr>PowerPoint Presentation</vt:lpstr>
      <vt:lpstr>Les types de multiplication asexuée</vt:lpstr>
      <vt:lpstr>La scissiparité </vt:lpstr>
      <vt:lpstr>Le bourgeonnement  </vt:lpstr>
      <vt:lpstr>La fragmentation</vt:lpstr>
      <vt:lpstr>La multiplication végétative </vt:lpstr>
      <vt:lpstr>Les avantages de la multiplication végétative pour les êtres humains</vt:lpstr>
      <vt:lpstr>Des méthodes de multiplication végétative assistées par les humains</vt:lpstr>
      <vt:lpstr>Des méthodes de multiplication végétative assistées par les humains</vt:lpstr>
      <vt:lpstr>Des méthodes de multiplication végétative assistées par les humains</vt:lpstr>
      <vt:lpstr>Formation des spore</vt:lpstr>
      <vt:lpstr>Les spores de champignons</vt:lpstr>
      <vt:lpstr>La moisissure</vt:lpstr>
      <vt:lpstr>Les spores de fougère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multiplication sexuée</dc:title>
  <dc:creator>Kevin Yapps</dc:creator>
  <cp:lastModifiedBy>SD22</cp:lastModifiedBy>
  <cp:revision>37</cp:revision>
  <dcterms:created xsi:type="dcterms:W3CDTF">2009-11-09T19:06:41Z</dcterms:created>
  <dcterms:modified xsi:type="dcterms:W3CDTF">2015-10-28T23:55:42Z</dcterms:modified>
</cp:coreProperties>
</file>