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sldIdLst>
    <p:sldId id="286" r:id="rId2"/>
    <p:sldId id="287" r:id="rId3"/>
    <p:sldId id="274" r:id="rId4"/>
    <p:sldId id="290" r:id="rId5"/>
    <p:sldId id="276" r:id="rId6"/>
    <p:sldId id="289" r:id="rId7"/>
    <p:sldId id="279" r:id="rId8"/>
    <p:sldId id="277" r:id="rId9"/>
    <p:sldId id="275" r:id="rId10"/>
    <p:sldId id="278" r:id="rId11"/>
  </p:sldIdLst>
  <p:sldSz cx="9144000" cy="6858000" type="screen4x3"/>
  <p:notesSz cx="6858000" cy="9144000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953000"/>
            <a:ext cx="8686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810250"/>
            <a:ext cx="8686800" cy="895350"/>
          </a:xfrm>
        </p:spPr>
        <p:txBody>
          <a:bodyPr/>
          <a:lstStyle>
            <a:lvl1pPr marL="0" indent="0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25398-2FDE-044B-8A19-E29B1E184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9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C7981-FB23-B74A-857B-B16A07E0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4550" y="188913"/>
            <a:ext cx="1711325" cy="648017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188913"/>
            <a:ext cx="4984750" cy="648017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904D7-515E-B448-A192-7AC43B235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9D67B-B03C-5C42-9BAA-B7B01C35E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2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E4AB2-E0A3-A741-8924-241749A9E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6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593850"/>
            <a:ext cx="3348038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7838" y="1593850"/>
            <a:ext cx="3348037" cy="5075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551-7155-D945-B421-CBE7FBF8F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049F0-F768-0F43-96E1-5F71A4AD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03E6-16AB-794D-9974-902CD369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18BC-66BE-8A4C-B01E-46D91511C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5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F811-7A15-F743-9907-81D2FF47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4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E11E-CD59-7747-939B-EB1E5F47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188913"/>
            <a:ext cx="6848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2057400" y="1593850"/>
            <a:ext cx="6848475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83953CE-2641-8245-ADB8-4A3861B96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charset="0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65D2E"/>
        </a:buClr>
        <a:buSzPct val="75000"/>
        <a:buFont typeface="Wingdings" pitchFamily="-109" charset="2"/>
        <a:buChar char="n"/>
        <a:defRPr kumimoji="1"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clonage</a:t>
            </a:r>
            <a:r>
              <a:rPr lang="en-US" dirty="0" smtClean="0"/>
              <a:t> de divers </a:t>
            </a:r>
            <a:r>
              <a:rPr lang="en-US" dirty="0" err="1" smtClean="0"/>
              <a:t>organismes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484784"/>
            <a:ext cx="8644638" cy="3816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Seulement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complexes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capables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d’effectuer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reproduction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asexuée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nature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cellules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 trop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spécialisées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plus complexes,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mammifères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clonés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l’assistance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l’homme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0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Picture 5" descr="L'image “http://www.liberation.fr/actualite/sciences/_files/file_195850_77644.jpg” ne peut être affichée car elle contient des erreu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88912"/>
            <a:ext cx="6848475" cy="1583903"/>
          </a:xfrm>
        </p:spPr>
        <p:txBody>
          <a:bodyPr/>
          <a:lstStyle/>
          <a:p>
            <a:r>
              <a:rPr lang="en-US" dirty="0" err="1" smtClean="0"/>
              <a:t>Mais</a:t>
            </a:r>
            <a:r>
              <a:rPr lang="en-US" dirty="0" smtClean="0"/>
              <a:t>, </a:t>
            </a:r>
            <a:r>
              <a:rPr lang="en-US" dirty="0" err="1" smtClean="0"/>
              <a:t>pourquoi</a:t>
            </a:r>
            <a:r>
              <a:rPr lang="en-US" dirty="0"/>
              <a:t> </a:t>
            </a:r>
            <a:r>
              <a:rPr lang="en-US" dirty="0" err="1" smtClean="0"/>
              <a:t>clonerait</a:t>
            </a:r>
            <a:r>
              <a:rPr lang="en-US" dirty="0" smtClean="0"/>
              <a:t>-on des </a:t>
            </a:r>
            <a:r>
              <a:rPr lang="en-US" dirty="0" err="1" smtClean="0"/>
              <a:t>organismes</a:t>
            </a:r>
            <a:r>
              <a:rPr lang="en-US" dirty="0" smtClean="0"/>
              <a:t> </a:t>
            </a:r>
            <a:r>
              <a:rPr lang="en-US" dirty="0" err="1" smtClean="0"/>
              <a:t>artificiellement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668" y="1988840"/>
            <a:ext cx="6848475" cy="50752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 smtClean="0"/>
              <a:t>garder</a:t>
            </a:r>
            <a:r>
              <a:rPr lang="en-US" dirty="0" smtClean="0"/>
              <a:t> </a:t>
            </a:r>
            <a:r>
              <a:rPr lang="en-US" dirty="0" err="1" smtClean="0"/>
              <a:t>l’information</a:t>
            </a:r>
            <a:r>
              <a:rPr lang="en-US" dirty="0" smtClean="0"/>
              <a:t> </a:t>
            </a:r>
            <a:r>
              <a:rPr lang="en-US" dirty="0" err="1" smtClean="0"/>
              <a:t>génétique</a:t>
            </a:r>
            <a:r>
              <a:rPr lang="en-US" dirty="0" smtClean="0"/>
              <a:t> </a:t>
            </a:r>
            <a:r>
              <a:rPr lang="en-US" dirty="0" err="1" smtClean="0"/>
              <a:t>d’espèce</a:t>
            </a:r>
            <a:r>
              <a:rPr lang="en-US" dirty="0" smtClean="0"/>
              <a:t> </a:t>
            </a:r>
            <a:r>
              <a:rPr lang="en-US" dirty="0" err="1" smtClean="0"/>
              <a:t>animaux</a:t>
            </a:r>
            <a:r>
              <a:rPr lang="en-US" dirty="0" smtClean="0"/>
              <a:t> </a:t>
            </a:r>
            <a:r>
              <a:rPr lang="en-US" dirty="0" err="1" smtClean="0"/>
              <a:t>menacés</a:t>
            </a:r>
            <a:r>
              <a:rPr lang="en-US" dirty="0" smtClean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pour </a:t>
            </a:r>
            <a:r>
              <a:rPr lang="en-US" dirty="0" err="1" smtClean="0"/>
              <a:t>produire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/>
              <a:t> </a:t>
            </a:r>
            <a:r>
              <a:rPr lang="en-US" dirty="0" err="1" smtClean="0"/>
              <a:t>quantité</a:t>
            </a:r>
            <a:r>
              <a:rPr lang="en-US" dirty="0" smtClean="0"/>
              <a:t> un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possédant</a:t>
            </a:r>
            <a:r>
              <a:rPr lang="en-US" dirty="0" smtClean="0"/>
              <a:t> un trait </a:t>
            </a:r>
            <a:r>
              <a:rPr lang="en-US" dirty="0" err="1" smtClean="0"/>
              <a:t>particulier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9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Le clonage assisté par l</a:t>
            </a:r>
            <a:r>
              <a:rPr lang="ja-JP" alt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fr-CA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homme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3213" y="1484313"/>
            <a:ext cx="6300787" cy="5075237"/>
          </a:xfrm>
        </p:spPr>
        <p:txBody>
          <a:bodyPr/>
          <a:lstStyle/>
          <a:p>
            <a:r>
              <a:rPr lang="fr-CA">
                <a:latin typeface="Tahoma" charset="0"/>
                <a:ea typeface="ＭＳ Ｐゴシック" charset="0"/>
                <a:cs typeface="ＭＳ Ｐゴシック" charset="0"/>
              </a:rPr>
              <a:t>Les scientifiques au B.C. travaillent sur le clonage de pins naturellement résistants au dendroctone de pin argenté</a:t>
            </a:r>
          </a:p>
        </p:txBody>
      </p:sp>
      <p:pic>
        <p:nvPicPr>
          <p:cNvPr id="32771" name="Picture 5" descr="L'image “http://www.forwolves.org/ralph/wpages/graphics/red-lodgepole-near-stanleyb.jpg” ne peut être affichée car elle contient des erreu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32194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http://pherotech.xplorex.com/sites/pherotech/uploads/pine_beetle_w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2798762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88912"/>
            <a:ext cx="7358211" cy="1871935"/>
          </a:xfrm>
        </p:spPr>
        <p:txBody>
          <a:bodyPr/>
          <a:lstStyle/>
          <a:p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domaines</a:t>
            </a:r>
            <a:r>
              <a:rPr lang="en-US" dirty="0" smtClean="0"/>
              <a:t> de </a:t>
            </a:r>
            <a:r>
              <a:rPr lang="en-US" dirty="0" err="1" smtClean="0"/>
              <a:t>clonage</a:t>
            </a:r>
            <a:r>
              <a:rPr lang="en-US" dirty="0" smtClean="0"/>
              <a:t> </a:t>
            </a:r>
            <a:r>
              <a:rPr lang="en-US" dirty="0" err="1" smtClean="0"/>
              <a:t>assisté</a:t>
            </a:r>
            <a:r>
              <a:rPr lang="en-US" dirty="0" smtClean="0"/>
              <a:t> par </a:t>
            </a:r>
            <a:r>
              <a:rPr lang="en-US" dirty="0" err="1" smtClean="0"/>
              <a:t>l’homme</a:t>
            </a:r>
            <a:r>
              <a:rPr lang="en-US" dirty="0" smtClean="0"/>
              <a:t> en train d’être recherché </a:t>
            </a:r>
            <a:r>
              <a:rPr lang="en-US" dirty="0" err="1" smtClean="0"/>
              <a:t>sont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92896"/>
            <a:ext cx="6848475" cy="4176192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 smtClean="0"/>
              <a:t>Le </a:t>
            </a:r>
            <a:r>
              <a:rPr lang="en-US" dirty="0" err="1" smtClean="0"/>
              <a:t>clonage</a:t>
            </a:r>
            <a:r>
              <a:rPr lang="en-US" dirty="0" smtClean="0"/>
              <a:t> reproductive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dirty="0" smtClean="0"/>
              <a:t>Le </a:t>
            </a:r>
            <a:r>
              <a:rPr lang="en-US" dirty="0" err="1" smtClean="0"/>
              <a:t>clonage</a:t>
            </a:r>
            <a:r>
              <a:rPr lang="en-US" dirty="0" smtClean="0"/>
              <a:t> </a:t>
            </a:r>
            <a:r>
              <a:rPr lang="en-US" dirty="0" err="1" smtClean="0"/>
              <a:t>thérapeutique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8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967"/>
            <a:ext cx="8712968" cy="1465817"/>
          </a:xfrm>
        </p:spPr>
        <p:txBody>
          <a:bodyPr/>
          <a:lstStyle/>
          <a:p>
            <a:pPr algn="ctr">
              <a:defRPr/>
            </a:pPr>
            <a:r>
              <a:rPr lang="fr-CA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1. Le </a:t>
            </a:r>
            <a:r>
              <a:rPr lang="fr-CA" sz="4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clonage </a:t>
            </a:r>
            <a:r>
              <a:rPr lang="fr-CA" sz="4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reproductif, l’histoire de Dolly </a:t>
            </a:r>
            <a:endParaRPr lang="fr-CA" sz="4800" b="1" dirty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8" t="38279" b="16545"/>
          <a:stretch/>
        </p:blipFill>
        <p:spPr bwMode="auto">
          <a:xfrm>
            <a:off x="1243942" y="1564904"/>
            <a:ext cx="6872139" cy="52524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20" y="260648"/>
            <a:ext cx="5829809" cy="10668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clonage</a:t>
            </a:r>
            <a:r>
              <a:rPr lang="en-US" dirty="0" smtClean="0"/>
              <a:t> </a:t>
            </a:r>
            <a:r>
              <a:rPr lang="en-US" dirty="0" err="1" smtClean="0"/>
              <a:t>reproductif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" y="1412776"/>
            <a:ext cx="8928992" cy="147511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Depuis</a:t>
            </a:r>
            <a:r>
              <a:rPr lang="en-US" dirty="0" smtClean="0"/>
              <a:t> la </a:t>
            </a:r>
            <a:r>
              <a:rPr lang="en-US" dirty="0" err="1" smtClean="0"/>
              <a:t>réussite</a:t>
            </a:r>
            <a:r>
              <a:rPr lang="en-US" dirty="0"/>
              <a:t> </a:t>
            </a:r>
            <a:r>
              <a:rPr lang="en-US" dirty="0" smtClean="0"/>
              <a:t>de Dolly, les </a:t>
            </a:r>
            <a:r>
              <a:rPr lang="en-US" dirty="0" err="1" smtClean="0"/>
              <a:t>scientifiques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réussi</a:t>
            </a:r>
            <a:r>
              <a:rPr lang="en-US" dirty="0" smtClean="0"/>
              <a:t> à cloner 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organismes</a:t>
            </a:r>
            <a:r>
              <a:rPr lang="en-US" dirty="0" smtClean="0"/>
              <a:t> complexes </a:t>
            </a:r>
            <a:r>
              <a:rPr lang="en-US" dirty="0" err="1" smtClean="0"/>
              <a:t>en</a:t>
            </a:r>
            <a:r>
              <a:rPr lang="en-US" dirty="0"/>
              <a:t> </a:t>
            </a:r>
            <a:r>
              <a:rPr lang="en-US" dirty="0" err="1" smtClean="0"/>
              <a:t>utilisant</a:t>
            </a:r>
            <a:r>
              <a:rPr lang="en-US" dirty="0" smtClean="0"/>
              <a:t> les </a:t>
            </a:r>
            <a:r>
              <a:rPr lang="en-US" dirty="0" err="1" smtClean="0"/>
              <a:t>mêmes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278" y="188913"/>
            <a:ext cx="7342597" cy="1066800"/>
          </a:xfrm>
        </p:spPr>
        <p:txBody>
          <a:bodyPr/>
          <a:lstStyle/>
          <a:p>
            <a:pPr>
              <a:defRPr/>
            </a:pPr>
            <a:r>
              <a:rPr lang="fr-CA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2. le </a:t>
            </a:r>
            <a:r>
              <a:rPr lang="fr-C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clonage thérapeutique</a:t>
            </a:r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2" y="1412776"/>
            <a:ext cx="8388350" cy="5386387"/>
          </a:xfrm>
          <a:noFill/>
          <a:ln>
            <a:solidFill>
              <a:srgbClr val="003300"/>
            </a:solidFill>
          </a:ln>
        </p:spPr>
      </p:pic>
      <p:sp>
        <p:nvSpPr>
          <p:cNvPr id="2" name="Oval 1"/>
          <p:cNvSpPr/>
          <p:nvPr/>
        </p:nvSpPr>
        <p:spPr bwMode="auto">
          <a:xfrm>
            <a:off x="5220072" y="3861048"/>
            <a:ext cx="864096" cy="1080120"/>
          </a:xfrm>
          <a:prstGeom prst="ellipse">
            <a:avLst/>
          </a:prstGeom>
          <a:noFill/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3278" y="6253704"/>
            <a:ext cx="4599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Les cellules </a:t>
            </a:r>
            <a:r>
              <a:rPr lang="en-CA" dirty="0" err="1" smtClean="0"/>
              <a:t>souches</a:t>
            </a:r>
            <a:r>
              <a:rPr lang="en-CA" dirty="0" smtClean="0"/>
              <a:t> </a:t>
            </a:r>
            <a:r>
              <a:rPr lang="en-CA" dirty="0" err="1" smtClean="0"/>
              <a:t>embryonnaires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84832" y="6255109"/>
            <a:ext cx="4599336" cy="475251"/>
          </a:xfrm>
          <a:prstGeom prst="rect">
            <a:avLst/>
          </a:prstGeom>
          <a:noFill/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9" charset="0"/>
            </a:endParaRPr>
          </a:p>
        </p:txBody>
      </p:sp>
      <p:cxnSp>
        <p:nvCxnSpPr>
          <p:cNvPr id="6" name="Curved Connector 5"/>
          <p:cNvCxnSpPr>
            <a:endCxn id="2" idx="3"/>
          </p:cNvCxnSpPr>
          <p:nvPr/>
        </p:nvCxnSpPr>
        <p:spPr bwMode="auto">
          <a:xfrm rot="5400000" flipH="1" flipV="1">
            <a:off x="4085837" y="4976532"/>
            <a:ext cx="1454323" cy="106723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b="1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>Cellules souches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2821" y="1412776"/>
            <a:ext cx="6848475" cy="1619250"/>
          </a:xfrm>
        </p:spPr>
        <p:txBody>
          <a:bodyPr/>
          <a:lstStyle/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sont des cellules capables de devenir plusieurs types de cellules différentes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11560" y="3213100"/>
            <a:ext cx="842493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1" lang="fr-C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Cellules </a:t>
            </a:r>
            <a:r>
              <a:rPr kumimoji="1" lang="fr-CA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</a:rPr>
              <a:t>souches embryonnaires</a:t>
            </a:r>
            <a:endParaRPr kumimoji="1" lang="fr-CA" sz="4000" b="1" dirty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</a:endParaRPr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white">
          <a:xfrm>
            <a:off x="2051050" y="4149080"/>
            <a:ext cx="68484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65D2E"/>
              </a:buClr>
              <a:buSzPct val="75000"/>
              <a:buFont typeface="Wingdings" charset="0"/>
              <a:buChar char="n"/>
            </a:pPr>
            <a:r>
              <a:rPr kumimoji="1" lang="fr-CA" sz="3200" dirty="0">
                <a:latin typeface="Tahoma" charset="0"/>
              </a:rPr>
              <a:t>sont plus recherchées pour le clonage thérapeutique, car elles peuvent se différencier en n</a:t>
            </a:r>
            <a:r>
              <a:rPr kumimoji="1" lang="ja-JP" altLang="fr-CA" sz="3200" dirty="0">
                <a:latin typeface="Tahoma" charset="0"/>
              </a:rPr>
              <a:t>’</a:t>
            </a:r>
            <a:r>
              <a:rPr kumimoji="1" lang="fr-CA" altLang="ja-JP" sz="3200" dirty="0">
                <a:latin typeface="Tahoma" charset="0"/>
              </a:rPr>
              <a:t>importe lequel de nos 200 types de cellules du corps</a:t>
            </a:r>
            <a:endParaRPr kumimoji="1" lang="fr-CA" sz="32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8913"/>
            <a:ext cx="6979096" cy="1066800"/>
          </a:xfrm>
        </p:spPr>
        <p:txBody>
          <a:bodyPr/>
          <a:lstStyle/>
          <a:p>
            <a:pPr>
              <a:defRPr/>
            </a:pPr>
            <a:r>
              <a:rPr lang="fr-CA" sz="4000" dirty="0" smtClean="0">
                <a:latin typeface="Tahoma" charset="0"/>
                <a:ea typeface="ＭＳ Ｐゴシック" charset="0"/>
                <a:cs typeface="ＭＳ Ｐゴシック" charset="0"/>
              </a:rPr>
              <a:t>2. Le </a:t>
            </a:r>
            <a:r>
              <a:rPr lang="fr-CA" sz="4000" dirty="0">
                <a:latin typeface="Tahoma" charset="0"/>
                <a:ea typeface="ＭＳ Ｐゴシック" charset="0"/>
                <a:cs typeface="ＭＳ Ｐゴシック" charset="0"/>
              </a:rPr>
              <a:t>clonage thérapeutique</a:t>
            </a:r>
            <a:r>
              <a:rPr lang="fr-CA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  <a:t/>
            </a:r>
            <a:br>
              <a:rPr lang="fr-CA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rPr>
            </a:br>
            <a:endParaRPr lang="fr-CA" sz="4000" dirty="0">
              <a:effectLst>
                <a:outerShdw blurRad="38100" dist="38100" dir="2700000" algn="tl">
                  <a:srgbClr val="FFFFFF"/>
                </a:outerShdw>
              </a:effectLst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est utilisé afin de corriger des problèmes de santé</a:t>
            </a:r>
          </a:p>
          <a:p>
            <a:r>
              <a:rPr lang="fr-CA" dirty="0">
                <a:latin typeface="Tahoma" charset="0"/>
                <a:ea typeface="ＭＳ Ｐゴシック" charset="0"/>
                <a:cs typeface="ＭＳ Ｐゴシック" charset="0"/>
              </a:rPr>
              <a:t>on utilise habituellement des cellules souches embryonnaires humaines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growth design template">
  <a:themeElements>
    <a:clrScheme name="Business growth design template 1">
      <a:dk1>
        <a:srgbClr val="080808"/>
      </a:dk1>
      <a:lt1>
        <a:srgbClr val="968A5E"/>
      </a:lt1>
      <a:dk2>
        <a:srgbClr val="000000"/>
      </a:dk2>
      <a:lt2>
        <a:srgbClr val="080808"/>
      </a:lt2>
      <a:accent1>
        <a:srgbClr val="800000"/>
      </a:accent1>
      <a:accent2>
        <a:srgbClr val="FF6600"/>
      </a:accent2>
      <a:accent3>
        <a:srgbClr val="C9C4B6"/>
      </a:accent3>
      <a:accent4>
        <a:srgbClr val="060606"/>
      </a:accent4>
      <a:accent5>
        <a:srgbClr val="C0AAAA"/>
      </a:accent5>
      <a:accent6>
        <a:srgbClr val="E75C00"/>
      </a:accent6>
      <a:hlink>
        <a:srgbClr val="9FAC3C"/>
      </a:hlink>
      <a:folHlink>
        <a:srgbClr val="CCCC00"/>
      </a:folHlink>
    </a:clrScheme>
    <a:fontScheme name="Business growth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Business growth design template 1">
        <a:dk1>
          <a:srgbClr val="080808"/>
        </a:dk1>
        <a:lt1>
          <a:srgbClr val="968A5E"/>
        </a:lt1>
        <a:dk2>
          <a:srgbClr val="000000"/>
        </a:dk2>
        <a:lt2>
          <a:srgbClr val="080808"/>
        </a:lt2>
        <a:accent1>
          <a:srgbClr val="800000"/>
        </a:accent1>
        <a:accent2>
          <a:srgbClr val="FF6600"/>
        </a:accent2>
        <a:accent3>
          <a:srgbClr val="C9C4B6"/>
        </a:accent3>
        <a:accent4>
          <a:srgbClr val="060606"/>
        </a:accent4>
        <a:accent5>
          <a:srgbClr val="C0AAAA"/>
        </a:accent5>
        <a:accent6>
          <a:srgbClr val="E75C00"/>
        </a:accent6>
        <a:hlink>
          <a:srgbClr val="9FAC3C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growth design template</Template>
  <TotalTime>1062</TotalTime>
  <Words>232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Business growth design template</vt:lpstr>
      <vt:lpstr>Le clonage de divers organismes</vt:lpstr>
      <vt:lpstr>Mais, pourquoi clonerait-on des organismes artificiellement?</vt:lpstr>
      <vt:lpstr>Le clonage assisté par l’homme</vt:lpstr>
      <vt:lpstr>Deux domaines de clonage assisté par l’homme en train d’être recherché sont,</vt:lpstr>
      <vt:lpstr>1. Le clonage reproductif, l’histoire de Dolly </vt:lpstr>
      <vt:lpstr>Le clonage reproductif</vt:lpstr>
      <vt:lpstr>2. le clonage thérapeutique</vt:lpstr>
      <vt:lpstr>Cellules souches</vt:lpstr>
      <vt:lpstr>2. Le clonage thérapeutique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reproduction asexuée (suite)</dc:title>
  <dc:creator>Kevin Yapps</dc:creator>
  <cp:lastModifiedBy>SD22</cp:lastModifiedBy>
  <cp:revision>52</cp:revision>
  <dcterms:created xsi:type="dcterms:W3CDTF">2009-11-18T20:32:32Z</dcterms:created>
  <dcterms:modified xsi:type="dcterms:W3CDTF">2014-12-12T17:02:23Z</dcterms:modified>
</cp:coreProperties>
</file>