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1" r:id="rId20"/>
    <p:sldId id="267" r:id="rId21"/>
    <p:sldId id="277" r:id="rId22"/>
    <p:sldId id="278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050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F47DF4-FF10-3048-ABF6-92579A9F6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CE52F37-8107-294F-A4AC-744E2C76F84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0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A1E174B-D661-4342-A9EF-EA0AC423EE6B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1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C187620-6C5C-A74E-9627-9F0BEA7E22C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0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385ECB7-E401-1540-9648-3780C893A4C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00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023F1DB-CFCB-4941-8F93-C238CED33DD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86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70656C4-5909-4E40-8956-60B116496C8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2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B8597E4-0DA4-154A-BDF9-F83631660DD9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8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65677DA5-2789-234E-A4C0-A8F526DC1A9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4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2C1A08A-F8C1-BB4C-B8C8-2C419B79E4A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1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194C9E8-8F4C-8643-8A81-E03186D7D46E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7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220D9A7-4A68-CB48-877C-9E8B0B3BB12D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B513799-75D8-2E4A-86AA-FC52916908E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96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53BD6D7-2C1A-5D4F-9A73-8839D916855C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5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AF7A5FC-2D3F-D54A-B38E-666A673F3DC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4B948D6-32DC-794B-9A62-69899291BAF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20C2FF8-FC2B-C148-9B19-B0BB3CC6AD5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DC13EE4-BD74-324C-87AC-FBB0F16AA28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9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6F1C7FA5-5AB3-9644-80F7-0F1C61318DB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9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93CE21-FAB3-7947-B667-39CBED77499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3B165A8-06C5-CA4F-84A5-264E8D638BF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7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59B69EC-79A1-7E41-B199-B1D04265702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1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ABDA363-E7A6-E442-BAFB-30C194F23CD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9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A933-963D-2F49-91D1-EB5DFD2F0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2699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A5F62-E171-D547-AAC6-8C5460A4D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79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D4022-29B2-064F-A51B-002BE4CB6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406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96A88-F712-5144-9521-99855B12E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295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0F435-C8DE-9C42-BF16-72C877983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7856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DC0B2-72EB-324C-B9CE-5DD9AA964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5424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6E015-D614-314F-9A27-3828805F1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721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F53B3-15FD-8A49-95D7-1F43DE3B2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77391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2606D-A86F-D341-97F4-35A9313511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462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133F1-054B-1749-AE22-8FCC8AF15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051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771DB-B60B-7044-9C2A-5DC055613E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128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C8F4-776D-ED44-9811-002C1BF84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79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7FE4D2-2D53-5D43-A67F-E4E31AACB4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7772400" cy="1470025"/>
          </a:xfrm>
        </p:spPr>
        <p:txBody>
          <a:bodyPr/>
          <a:lstStyle/>
          <a:p>
            <a:pPr marL="838200" indent="-838200" eaLnBrk="1" hangingPunct="1"/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La méiose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pic>
        <p:nvPicPr>
          <p:cNvPr id="34820" name="Picture 5" descr="i_09_cr_dev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La méiose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charset="0"/>
              </a:rPr>
              <a:t>Le processus </a:t>
            </a:r>
            <a:r>
              <a:rPr lang="fr-CA" dirty="0" smtClean="0">
                <a:latin typeface="Palatino Linotype" charset="0"/>
              </a:rPr>
              <a:t>de </a:t>
            </a:r>
            <a:r>
              <a:rPr lang="fr-CA" u="sng" dirty="0" smtClean="0">
                <a:latin typeface="Palatino Linotype" charset="0"/>
              </a:rPr>
              <a:t>                               </a:t>
            </a:r>
            <a:r>
              <a:rPr lang="fr-CA" dirty="0" smtClean="0">
                <a:latin typeface="Palatino Linotype" charset="0"/>
              </a:rPr>
              <a:t> des </a:t>
            </a:r>
          </a:p>
          <a:p>
            <a:pPr marL="0" indent="0" eaLnBrk="1" hangingPunct="1"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ayant </a:t>
            </a:r>
            <a:r>
              <a:rPr lang="fr-CA" b="1" i="1" dirty="0" smtClean="0">
                <a:latin typeface="Palatino Linotype" charset="0"/>
              </a:rPr>
              <a:t>la </a:t>
            </a:r>
            <a:r>
              <a:rPr lang="fr-CA" b="1" i="1" u="sng" dirty="0" smtClean="0">
                <a:latin typeface="Palatino Linotype" charset="0"/>
              </a:rPr>
              <a:t>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des chromosomes des </a:t>
            </a:r>
            <a:r>
              <a:rPr lang="fr-CA" dirty="0" smtClean="0">
                <a:latin typeface="Palatino Linotype" charset="0"/>
              </a:rPr>
              <a:t>cellules </a:t>
            </a:r>
            <a:r>
              <a:rPr lang="fr-CA" u="sng" dirty="0" smtClean="0">
                <a:latin typeface="Palatino Linotype" charset="0"/>
              </a:rPr>
              <a:t>                             .</a:t>
            </a:r>
            <a:endParaRPr lang="fr-CA" dirty="0">
              <a:latin typeface="Palatino Linotype" charset="0"/>
            </a:endParaRPr>
          </a:p>
          <a:p>
            <a:pPr eaLnBrk="1" hangingPunct="1"/>
            <a:r>
              <a:rPr lang="fr-CA" dirty="0">
                <a:latin typeface="Palatino Linotype" charset="0"/>
              </a:rPr>
              <a:t>Se fait en deux parties </a:t>
            </a:r>
            <a:r>
              <a:rPr lang="fr-CA" sz="2800" dirty="0" smtClean="0">
                <a:latin typeface="Palatino Linotype" charset="0"/>
              </a:rPr>
              <a:t>(</a:t>
            </a: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</a:t>
            </a:r>
            <a:r>
              <a:rPr lang="fr-CA" sz="2800" dirty="0" smtClean="0">
                <a:latin typeface="Palatino Linotype" charset="0"/>
              </a:rPr>
              <a:t> et</a:t>
            </a:r>
          </a:p>
          <a:p>
            <a:pPr marL="0" indent="0" eaLnBrk="1" hangingPunct="1">
              <a:buNone/>
            </a:pP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</a:t>
            </a:r>
            <a:r>
              <a:rPr lang="fr-CA" sz="2800" dirty="0" smtClean="0">
                <a:latin typeface="Palatino Linotype" charset="0"/>
              </a:rPr>
              <a:t>)</a:t>
            </a:r>
            <a:endParaRPr lang="en-US" sz="2800" dirty="0">
              <a:latin typeface="Palatino Linotype" charset="0"/>
            </a:endParaRPr>
          </a:p>
          <a:p>
            <a:pPr eaLnBrk="1" hangingPunct="1"/>
            <a:endParaRPr lang="fr-CA" sz="2800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Méiose I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b="1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784976" cy="4525962"/>
          </a:xfrm>
        </p:spPr>
        <p:txBody>
          <a:bodyPr/>
          <a:lstStyle/>
          <a:p>
            <a:pPr eaLnBrk="1" hangingPunct="1"/>
            <a:r>
              <a:rPr lang="fr-CA" sz="2500" dirty="0">
                <a:latin typeface="Palatino Linotype" charset="0"/>
              </a:rPr>
              <a:t>Une paire </a:t>
            </a:r>
            <a:r>
              <a:rPr lang="fr-CA" sz="2500" dirty="0" smtClean="0">
                <a:latin typeface="Palatino Linotype" charset="0"/>
              </a:rPr>
              <a:t>de </a:t>
            </a: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 smtClean="0">
                <a:latin typeface="Palatino Linotype" charset="0"/>
              </a:rPr>
              <a:t>s</a:t>
            </a:r>
            <a:r>
              <a:rPr lang="ja-JP" altLang="fr-CA" sz="2500" dirty="0">
                <a:latin typeface="Palatino Linotype" charset="0"/>
              </a:rPr>
              <a:t>’</a:t>
            </a:r>
            <a:r>
              <a:rPr lang="fr-CA" sz="2500" dirty="0">
                <a:latin typeface="Palatino Linotype" charset="0"/>
              </a:rPr>
              <a:t>aligne au centre de la cellule.</a:t>
            </a:r>
          </a:p>
          <a:p>
            <a:pPr eaLnBrk="1" hangingPunct="1"/>
            <a:r>
              <a:rPr lang="fr-CA" sz="2500" dirty="0">
                <a:latin typeface="Palatino Linotype" charset="0"/>
              </a:rPr>
              <a:t>La paire de chromosomes </a:t>
            </a:r>
            <a:r>
              <a:rPr lang="fr-CA" sz="2500" dirty="0" smtClean="0">
                <a:latin typeface="Palatino Linotype" charset="0"/>
              </a:rPr>
              <a:t>homologues </a:t>
            </a:r>
            <a:r>
              <a:rPr lang="fr-CA" sz="2500" u="sng" dirty="0" smtClean="0">
                <a:latin typeface="Palatino Linotype" charset="0"/>
              </a:rPr>
              <a:t>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</a:t>
            </a:r>
            <a:r>
              <a:rPr lang="fr-CA" sz="2500" dirty="0" smtClean="0">
                <a:latin typeface="Palatino Linotype" charset="0"/>
              </a:rPr>
              <a:t>.</a:t>
            </a:r>
            <a:endParaRPr lang="fr-CA" sz="2500" dirty="0">
              <a:latin typeface="Palatino Linotype" charset="0"/>
            </a:endParaRPr>
          </a:p>
          <a:p>
            <a:pPr eaLnBrk="1" hangingPunct="1"/>
            <a:r>
              <a:rPr lang="fr-CA" sz="2500" dirty="0">
                <a:latin typeface="Palatino Linotype" charset="0"/>
              </a:rPr>
              <a:t>Les chromosomes </a:t>
            </a: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vers </a:t>
            </a:r>
            <a:r>
              <a:rPr lang="fr-CA" sz="2500" dirty="0" smtClean="0">
                <a:latin typeface="Palatino Linotype" charset="0"/>
              </a:rPr>
              <a:t>des </a:t>
            </a:r>
            <a:r>
              <a:rPr lang="fr-CA" sz="2500" u="sng" dirty="0" smtClean="0">
                <a:latin typeface="Palatino Linotype" charset="0"/>
              </a:rPr>
              <a:t>                  </a:t>
            </a:r>
            <a:r>
              <a:rPr lang="fr-CA" sz="2500" u="sng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  <a:endParaRPr lang="fr-CA" sz="2500" dirty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sz="2500" u="sng" dirty="0" smtClean="0">
                <a:latin typeface="Palatino Linotype" charset="0"/>
              </a:rPr>
              <a:t>    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de la cellule.</a:t>
            </a:r>
          </a:p>
          <a:p>
            <a:pPr eaLnBrk="1" hangingPunct="1"/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sont formées.</a:t>
            </a:r>
            <a:endParaRPr lang="en-US" sz="2500" dirty="0">
              <a:latin typeface="Palatino Linotype" charset="0"/>
            </a:endParaRPr>
          </a:p>
          <a:p>
            <a:pPr eaLnBrk="1" hangingPunct="1">
              <a:buFontTx/>
              <a:buNone/>
            </a:pPr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enjambement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5045"/>
            <a:ext cx="8229600" cy="36725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dirty="0" smtClean="0">
                <a:latin typeface="Palatino Linotype" charset="0"/>
              </a:rPr>
              <a:t>Processus </a:t>
            </a:r>
            <a:r>
              <a:rPr lang="fr-CA" dirty="0">
                <a:latin typeface="Palatino Linotype" charset="0"/>
              </a:rPr>
              <a:t>au cours de la </a:t>
            </a: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</a:t>
            </a:r>
            <a:r>
              <a:rPr lang="fr-CA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  <a:r>
              <a:rPr lang="fr-CA" dirty="0" smtClean="0">
                <a:latin typeface="Palatino Linotype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dirty="0" smtClean="0">
                <a:latin typeface="Palatino Linotype" charset="0"/>
              </a:rPr>
              <a:t>durant </a:t>
            </a:r>
            <a:r>
              <a:rPr lang="fr-CA" dirty="0">
                <a:latin typeface="Palatino Linotype" charset="0"/>
              </a:rPr>
              <a:t>lequel </a:t>
            </a:r>
            <a:r>
              <a:rPr lang="fr-CA" dirty="0" smtClean="0">
                <a:latin typeface="Palatino Linotype" charset="0"/>
              </a:rPr>
              <a:t>des </a:t>
            </a:r>
            <a:r>
              <a:rPr lang="fr-CA" u="sng" dirty="0" smtClean="0">
                <a:latin typeface="Palatino Linotype" charset="0"/>
              </a:rPr>
              <a:t>                                  </a:t>
            </a:r>
            <a:r>
              <a:rPr lang="fr-CA" u="sng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   </a:t>
            </a:r>
            <a:r>
              <a:rPr lang="fr-CA" dirty="0" smtClean="0">
                <a:latin typeface="Palatino Linotype" charset="0"/>
              </a:rPr>
              <a:t>, ou les chromosomes homologues, </a:t>
            </a: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des segments d</a:t>
            </a:r>
            <a:r>
              <a:rPr lang="ja-JP" altLang="fr-CA" dirty="0" smtClean="0">
                <a:latin typeface="Palatino Linotype" charset="0"/>
              </a:rPr>
              <a:t>’</a:t>
            </a:r>
            <a:r>
              <a:rPr lang="fr-CA" altLang="ja-JP" u="sng" dirty="0">
                <a:latin typeface="Palatino Linotype" charset="0"/>
              </a:rPr>
              <a:t> </a:t>
            </a:r>
            <a:r>
              <a:rPr lang="fr-CA" altLang="ja-JP" u="sng" dirty="0" smtClean="0">
                <a:latin typeface="Palatino Linotype" charset="0"/>
              </a:rPr>
              <a:t>       </a:t>
            </a:r>
            <a:r>
              <a:rPr lang="fr-CA" dirty="0" smtClean="0">
                <a:latin typeface="Palatino Linotype" charset="0"/>
              </a:rPr>
              <a:t>.</a:t>
            </a:r>
            <a:endParaRPr lang="fr-CA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dirty="0">
                <a:latin typeface="Palatino Linotype" charset="0"/>
              </a:rPr>
              <a:t>Ceci entraîne </a:t>
            </a:r>
            <a:r>
              <a:rPr lang="fr-CA" dirty="0" smtClean="0">
                <a:latin typeface="Palatino Linotype" charset="0"/>
              </a:rPr>
              <a:t>une </a:t>
            </a: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chez </a:t>
            </a:r>
            <a:r>
              <a:rPr lang="fr-CA" dirty="0" smtClean="0">
                <a:latin typeface="Palatino Linotype" charset="0"/>
              </a:rPr>
              <a:t>les </a:t>
            </a:r>
            <a:r>
              <a:rPr lang="fr-CA" u="sng" dirty="0" smtClean="0">
                <a:latin typeface="Palatino Linotype" charset="0"/>
              </a:rPr>
              <a:t>  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un individu</a:t>
            </a:r>
            <a:endParaRPr lang="en-US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7295" y="101355"/>
            <a:ext cx="5005056" cy="377580"/>
          </a:xfrm>
        </p:spPr>
        <p:txBody>
          <a:bodyPr/>
          <a:lstStyle/>
          <a:p>
            <a:pPr algn="l" eaLnBrk="1" hangingPunct="1"/>
            <a:r>
              <a:rPr lang="fr-CA" sz="2800" dirty="0" smtClean="0">
                <a:latin typeface="Palatino Linotype" charset="0"/>
              </a:rPr>
              <a:t>Chromosomes homologues</a:t>
            </a:r>
            <a:endParaRPr lang="fr-CA" sz="2800" dirty="0">
              <a:latin typeface="Palatino Linotype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pic>
        <p:nvPicPr>
          <p:cNvPr id="51204" name="Picture 5" descr="http://www.futura-sciences.com/uploads/tx_oxcsfutura/comprendre/d/images/677/mouche_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6"/>
          <p:cNvSpPr>
            <a:spLocks noChangeShapeType="1"/>
          </p:cNvSpPr>
          <p:nvPr/>
        </p:nvSpPr>
        <p:spPr bwMode="auto">
          <a:xfrm flipH="1">
            <a:off x="468313" y="404813"/>
            <a:ext cx="2303462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H="1">
            <a:off x="1692275" y="404813"/>
            <a:ext cx="107950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AutoShape 9"/>
          <p:cNvSpPr>
            <a:spLocks/>
          </p:cNvSpPr>
          <p:nvPr/>
        </p:nvSpPr>
        <p:spPr bwMode="auto">
          <a:xfrm rot="-5400000">
            <a:off x="288132" y="404018"/>
            <a:ext cx="431800" cy="1008063"/>
          </a:xfrm>
          <a:prstGeom prst="rightBrace">
            <a:avLst>
              <a:gd name="adj1" fmla="val 194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10"/>
          <p:cNvSpPr>
            <a:spLocks/>
          </p:cNvSpPr>
          <p:nvPr/>
        </p:nvSpPr>
        <p:spPr bwMode="auto">
          <a:xfrm rot="-5400000">
            <a:off x="1547019" y="477044"/>
            <a:ext cx="431800" cy="1008062"/>
          </a:xfrm>
          <a:prstGeom prst="rightBrace">
            <a:avLst>
              <a:gd name="adj1" fmla="val 194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51609" y="512802"/>
            <a:ext cx="30283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/>
              <a:t>Chromatides</a:t>
            </a:r>
            <a:r>
              <a:rPr lang="en-US" sz="2500" dirty="0" smtClean="0"/>
              <a:t> </a:t>
            </a:r>
            <a:r>
              <a:rPr lang="en-US" sz="2500" dirty="0" err="1" smtClean="0"/>
              <a:t>soeurs</a:t>
            </a:r>
            <a:endParaRPr lang="en-US" sz="25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76377" y="868363"/>
            <a:ext cx="1728785" cy="731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78976" y="867267"/>
            <a:ext cx="1261112" cy="723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1113" y="555066"/>
            <a:ext cx="3166017" cy="40084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3296" y="63730"/>
            <a:ext cx="4914796" cy="44967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assortiment indépendant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b="1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charset="0"/>
              </a:rPr>
              <a:t>L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étape de </a:t>
            </a:r>
            <a:r>
              <a:rPr lang="fr-CA" dirty="0" smtClean="0">
                <a:latin typeface="Palatino Linotype" charset="0"/>
              </a:rPr>
              <a:t>la </a:t>
            </a: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au </a:t>
            </a:r>
            <a:endParaRPr lang="fr-CA" dirty="0" smtClean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dirty="0" smtClean="0">
                <a:latin typeface="Palatino Linotype" charset="0"/>
              </a:rPr>
              <a:t>cours </a:t>
            </a:r>
            <a:r>
              <a:rPr lang="fr-CA" dirty="0">
                <a:latin typeface="Palatino Linotype" charset="0"/>
              </a:rPr>
              <a:t>de laquelle les paires </a:t>
            </a:r>
            <a:r>
              <a:rPr lang="fr-CA" dirty="0" smtClean="0">
                <a:latin typeface="Palatino Linotype" charset="0"/>
              </a:rPr>
              <a:t>de </a:t>
            </a:r>
            <a:endParaRPr lang="fr-CA" u="sng" dirty="0" smtClean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se </a:t>
            </a:r>
            <a:endParaRPr lang="fr-CA" u="sng" dirty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u="sng" dirty="0" smtClean="0">
                <a:latin typeface="Palatino Linotype" charset="0"/>
              </a:rPr>
              <a:t>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et se répartissent dans les cellules filles</a:t>
            </a:r>
          </a:p>
          <a:p>
            <a:pPr eaLnBrk="1" hangingPunct="1"/>
            <a:r>
              <a:rPr lang="fr-CA" dirty="0">
                <a:latin typeface="Palatino Linotype" charset="0"/>
              </a:rPr>
              <a:t>Ce réarrangement des </a:t>
            </a:r>
            <a:r>
              <a:rPr lang="fr-CA" dirty="0" smtClean="0">
                <a:latin typeface="Palatino Linotype" charset="0"/>
              </a:rPr>
              <a:t>gènes </a:t>
            </a:r>
            <a:r>
              <a:rPr lang="fr-CA" u="sng" dirty="0" smtClean="0">
                <a:latin typeface="Palatino Linotype" charset="0"/>
              </a:rPr>
              <a:t>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à </a:t>
            </a:r>
            <a:endParaRPr lang="fr-CA" dirty="0" smtClean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dirty="0" smtClean="0">
                <a:latin typeface="Palatino Linotype" charset="0"/>
              </a:rPr>
              <a:t>la </a:t>
            </a:r>
            <a:r>
              <a:rPr lang="fr-CA" u="sng" dirty="0" smtClean="0">
                <a:latin typeface="Palatino Linotype" charset="0"/>
              </a:rPr>
              <a:t>   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et à </a:t>
            </a:r>
            <a:r>
              <a:rPr lang="fr-CA" dirty="0" smtClean="0">
                <a:latin typeface="Palatino Linotype" charset="0"/>
              </a:rPr>
              <a:t>la </a:t>
            </a:r>
            <a:r>
              <a:rPr lang="fr-CA" u="sng" dirty="0" smtClean="0">
                <a:latin typeface="Palatino Linotype" charset="0"/>
              </a:rPr>
              <a:t>                             </a:t>
            </a:r>
            <a:r>
              <a:rPr lang="fr-CA" u="sng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</a:p>
          <a:p>
            <a:pPr marL="0" indent="0" eaLnBrk="1" hangingPunct="1">
              <a:buNone/>
            </a:pPr>
            <a:r>
              <a:rPr lang="fr-CA" u="sng" dirty="0" smtClean="0">
                <a:latin typeface="Palatino Linotype" charset="0"/>
              </a:rPr>
              <a:t>                               </a:t>
            </a:r>
            <a:r>
              <a:rPr lang="fr-CA" u="sng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Palatino Linotype" charset="0"/>
            </a:endParaRPr>
          </a:p>
          <a:p>
            <a:pPr eaLnBrk="1" hangingPunct="1"/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fr-CA" sz="3600" dirty="0">
                <a:latin typeface="Palatino Linotype" charset="0"/>
              </a:rPr>
              <a:t>Événements au cours de la </a:t>
            </a:r>
            <a:r>
              <a:rPr lang="fr-CA" sz="3600" dirty="0" smtClean="0">
                <a:latin typeface="Palatino Linotype" charset="0"/>
              </a:rPr>
              <a:t>méiose I </a:t>
            </a:r>
            <a:r>
              <a:rPr lang="fr-CA" sz="3600" dirty="0">
                <a:latin typeface="Palatino Linotype" charset="0"/>
              </a:rPr>
              <a:t>entraînant une variation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600">
                <a:latin typeface="Palatino Linotype" charset="0"/>
              </a:rPr>
              <a:t>Événements au cours de la méiose entraînant une variation (suite)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>
            <a:fillRect/>
          </a:stretch>
        </p:blipFill>
        <p:spPr bwMode="auto">
          <a:xfrm>
            <a:off x="0" y="1631950"/>
            <a:ext cx="914400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Méiose II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b="1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dirty="0">
                <a:latin typeface="Palatino Linotype" charset="0"/>
              </a:rPr>
              <a:t>Au début, il n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y </a:t>
            </a:r>
            <a:r>
              <a:rPr lang="fr-CA" dirty="0" smtClean="0">
                <a:latin typeface="Palatino Linotype" charset="0"/>
              </a:rPr>
              <a:t>a </a:t>
            </a:r>
            <a:r>
              <a:rPr lang="fr-CA" u="sng" dirty="0" smtClean="0">
                <a:latin typeface="Palatino Linotype" charset="0"/>
              </a:rPr>
              <a:t>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</a:t>
            </a:r>
            <a:r>
              <a:rPr lang="fr-CA" u="sng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</a:t>
            </a:r>
            <a:r>
              <a:rPr lang="ja-JP" altLang="fr-CA" dirty="0" smtClean="0">
                <a:latin typeface="Palatino Linotype" charset="0"/>
              </a:rPr>
              <a:t>’</a:t>
            </a:r>
            <a:r>
              <a:rPr lang="fr-CA" altLang="ja-JP" u="sng" dirty="0">
                <a:latin typeface="Palatino Linotype" charset="0"/>
              </a:rPr>
              <a:t> </a:t>
            </a:r>
            <a:r>
              <a:rPr lang="fr-CA" altLang="ja-JP" u="sng" dirty="0" smtClean="0">
                <a:latin typeface="Palatino Linotype" charset="0"/>
              </a:rPr>
              <a:t>       .</a:t>
            </a:r>
            <a:endParaRPr lang="fr-CA" dirty="0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dirty="0">
                <a:latin typeface="Palatino Linotype" charset="0"/>
              </a:rPr>
              <a:t>Les chromatides sont tirées vers les pôles opposés</a:t>
            </a:r>
          </a:p>
          <a:p>
            <a:pPr eaLnBrk="1" hangingPunct="1">
              <a:lnSpc>
                <a:spcPct val="90000"/>
              </a:lnSpc>
            </a:pPr>
            <a:r>
              <a:rPr lang="fr-CA" dirty="0">
                <a:latin typeface="Palatino Linotype" charset="0"/>
              </a:rPr>
              <a:t>Chaque cellule fille reçoit une </a:t>
            </a:r>
            <a:r>
              <a:rPr lang="fr-CA" dirty="0" smtClean="0">
                <a:latin typeface="Palatino Linotype" charset="0"/>
              </a:rPr>
              <a:t>chromatide </a:t>
            </a:r>
            <a:r>
              <a:rPr lang="fr-CA" dirty="0" err="1" smtClean="0">
                <a:latin typeface="Palatino Linotype" charset="0"/>
              </a:rPr>
              <a:t>soeur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de chaque chromosome</a:t>
            </a:r>
          </a:p>
          <a:p>
            <a:pPr eaLnBrk="1" hangingPunct="1">
              <a:lnSpc>
                <a:spcPct val="90000"/>
              </a:lnSpc>
            </a:pPr>
            <a:r>
              <a:rPr lang="fr-CA" dirty="0">
                <a:latin typeface="Palatino Linotype" charset="0"/>
              </a:rPr>
              <a:t>Formation </a:t>
            </a:r>
            <a:r>
              <a:rPr lang="fr-CA" dirty="0" smtClean="0">
                <a:latin typeface="Palatino Linotype" charset="0"/>
              </a:rPr>
              <a:t>de </a:t>
            </a:r>
            <a:r>
              <a:rPr lang="fr-CA" u="sng" dirty="0" smtClean="0">
                <a:latin typeface="Palatino Linotype" charset="0"/>
              </a:rPr>
              <a:t>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     .</a:t>
            </a:r>
            <a:r>
              <a:rPr lang="fr-CA" dirty="0" smtClean="0">
                <a:latin typeface="Palatino Linotype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 smtClean="0">
                <a:latin typeface="Palatino Linotype" charset="0"/>
              </a:rPr>
              <a:t>ayant </a:t>
            </a:r>
            <a:r>
              <a:rPr lang="fr-CA" dirty="0">
                <a:latin typeface="Palatino Linotype" charset="0"/>
              </a:rPr>
              <a:t>la moitié du nombre de chromosomes</a:t>
            </a:r>
            <a:endParaRPr lang="en-US" dirty="0">
              <a:latin typeface="Palatino Linotype" charset="0"/>
            </a:endParaRPr>
          </a:p>
          <a:p>
            <a:pPr eaLnBrk="1" hangingPunct="1">
              <a:lnSpc>
                <a:spcPct val="90000"/>
              </a:lnSpc>
            </a:pPr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33413"/>
          </a:xfrm>
        </p:spPr>
        <p:txBody>
          <a:bodyPr/>
          <a:lstStyle/>
          <a:p>
            <a:pPr eaLnBrk="1" hangingPunct="1"/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Reproduction sexuée</a:t>
            </a: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b="1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641208" cy="4525963"/>
          </a:xfrm>
        </p:spPr>
        <p:txBody>
          <a:bodyPr/>
          <a:lstStyle/>
          <a:p>
            <a:pPr eaLnBrk="1" hangingPunct="1"/>
            <a:r>
              <a:rPr lang="fr-CA" dirty="0">
                <a:latin typeface="Palatino Linotype" charset="0"/>
              </a:rPr>
              <a:t>Reproduction </a:t>
            </a:r>
            <a:r>
              <a:rPr lang="fr-CA" dirty="0" smtClean="0">
                <a:latin typeface="Palatino Linotype" charset="0"/>
              </a:rPr>
              <a:t>nécessitant </a:t>
            </a:r>
            <a:r>
              <a:rPr lang="fr-CA" u="sng" dirty="0" smtClean="0">
                <a:latin typeface="Palatino Linotype" charset="0"/>
              </a:rPr>
              <a:t>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Palatino Linotype" charset="0"/>
              </a:rPr>
              <a:t>.</a:t>
            </a:r>
          </a:p>
          <a:p>
            <a:pPr marL="0" indent="0" eaLnBrk="1" hangingPunct="1"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et dont les membres de la progéniture sont </a:t>
            </a: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</a:t>
            </a:r>
            <a:r>
              <a:rPr lang="fr-CA" dirty="0" smtClean="0">
                <a:latin typeface="Palatino Linotype" charset="0"/>
              </a:rPr>
              <a:t>les </a:t>
            </a:r>
            <a:r>
              <a:rPr lang="fr-CA" dirty="0">
                <a:latin typeface="Palatino Linotype" charset="0"/>
              </a:rPr>
              <a:t>uns des autres, ainsi que de leurs parents et des autres membres de l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espèce.</a:t>
            </a:r>
          </a:p>
          <a:p>
            <a:pPr eaLnBrk="1" hangingPunct="1"/>
            <a:r>
              <a:rPr lang="fr-CA" dirty="0">
                <a:latin typeface="Palatino Linotype" charset="0"/>
              </a:rPr>
              <a:t>Ex : Je suis physiquement différent de tous les autres élèves de cette classe</a:t>
            </a:r>
            <a:endParaRPr lang="en-US" dirty="0">
              <a:latin typeface="Palatino Linotype" charset="0"/>
            </a:endParaRPr>
          </a:p>
          <a:p>
            <a:pPr eaLnBrk="1" hangingPunct="1"/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Palatino Linotype" charset="0"/>
            </a:endParaRP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0" y="3573463"/>
            <a:ext cx="2916238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i="1" u="sng">
                <a:latin typeface="Palatino Linotype" charset="0"/>
              </a:rPr>
              <a:t>La formation des gamètes</a:t>
            </a:r>
            <a:r>
              <a:rPr lang="fr-CA" sz="4000" b="1">
                <a:latin typeface="Palatino Linotype" charset="0"/>
              </a:rPr>
              <a:t/>
            </a:r>
            <a:br>
              <a:rPr lang="fr-CA" sz="4000" b="1">
                <a:latin typeface="Palatino Linotype" charset="0"/>
              </a:rPr>
            </a:br>
            <a:endParaRPr lang="fr-CA" sz="4000" b="1">
              <a:latin typeface="Palatino Linotype" charset="0"/>
            </a:endParaRPr>
          </a:p>
        </p:txBody>
      </p:sp>
      <p:graphicFrame>
        <p:nvGraphicFramePr>
          <p:cNvPr id="32794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055120"/>
              </p:ext>
            </p:extLst>
          </p:nvPr>
        </p:nvGraphicFramePr>
        <p:xfrm>
          <a:off x="468313" y="1196975"/>
          <a:ext cx="8229600" cy="474268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♂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(male) </a:t>
                      </a:r>
                      <a:r>
                        <a:rPr kumimoji="0" lang="fr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♀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(femelle) </a:t>
                      </a:r>
                      <a:r>
                        <a:rPr kumimoji="0" lang="fr-C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charset="0"/>
                          <a:ea typeface="ヒラギノ角ゴ Pro W3" charset="0"/>
                          <a:cs typeface="ヒラギノ角ゴ Pro W3" charset="0"/>
                        </a:rPr>
                        <a:t>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None/>
                        <a:tabLst/>
                      </a:pPr>
                      <a:endParaRPr kumimoji="0" lang="fr-C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Palatino Linotype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Méiose I produit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Méiose II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produit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endParaRPr kumimoji="0" lang="en-US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Les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cellules peuvent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donner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un spermatozoïde mature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Méiose I produit deux cellules filles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Méiose II produit quatre cellules filles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des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cellules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se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          .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Le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      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             .</a:t>
                      </a:r>
                      <a:r>
                        <a:rPr kumimoji="0" lang="fr-C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restante devient l</a:t>
                      </a:r>
                      <a:r>
                        <a:rPr kumimoji="0" lang="ja-JP" alt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r>
                        <a:rPr kumimoji="0" lang="fr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ovule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fr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La formation des gamètes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9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835900" y="5122863"/>
            <a:ext cx="1347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400"/>
              <a:t>Production d</a:t>
            </a:r>
            <a:r>
              <a:rPr lang="ja-JP" altLang="fr-CA" sz="1400"/>
              <a:t>’</a:t>
            </a:r>
            <a:r>
              <a:rPr lang="fr-CA" sz="1400"/>
              <a:t>un ovule haploïde</a:t>
            </a:r>
            <a:r>
              <a:rPr lang="fr-CA" sz="180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futura-sciences.com/galerie_photos/data/587/medium/eurelios_14059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La </a:t>
            </a:r>
            <a:r>
              <a:rPr lang="fr-CA" sz="4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</a:t>
            </a:r>
            <a:r>
              <a:rPr lang="fr-CA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               </a:t>
            </a:r>
            <a:r>
              <a:rPr lang="fr-CA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</a:t>
            </a:r>
            <a:r>
              <a:rPr lang="fr-CA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                 .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908050"/>
            <a:ext cx="8568183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</a:t>
            </a:r>
            <a:r>
              <a:rPr lang="fr-CA" dirty="0" smtClean="0">
                <a:latin typeface="Palatino Linotype" charset="0"/>
              </a:rPr>
              <a:t> h</a:t>
            </a:r>
            <a:r>
              <a:rPr lang="fr-CA" dirty="0" smtClean="0">
                <a:latin typeface="Palatino Linotype" charset="0"/>
              </a:rPr>
              <a:t>éréditaires </a:t>
            </a:r>
            <a:r>
              <a:rPr lang="fr-CA" dirty="0">
                <a:latin typeface="Palatino Linotype" charset="0"/>
              </a:rPr>
              <a:t>au sein d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une espèce qui apportent à plusieurs organismes </a:t>
            </a:r>
            <a:r>
              <a:rPr lang="fr-CA" dirty="0" smtClean="0">
                <a:latin typeface="Palatino Linotype" charset="0"/>
              </a:rPr>
              <a:t>un </a:t>
            </a:r>
            <a:r>
              <a:rPr lang="fr-CA" u="sng" dirty="0" smtClean="0">
                <a:latin typeface="Palatino Linotype" charset="0"/>
              </a:rPr>
              <a:t>         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pour </a:t>
            </a:r>
            <a:r>
              <a:rPr lang="fr-CA" dirty="0" smtClean="0">
                <a:latin typeface="Palatino Linotype" charset="0"/>
              </a:rPr>
              <a:t>sa </a:t>
            </a:r>
            <a:r>
              <a:rPr lang="fr-CA" u="sng" dirty="0" smtClean="0">
                <a:latin typeface="Palatino Linotype" charset="0"/>
              </a:rPr>
              <a:t>               .</a:t>
            </a:r>
            <a:endParaRPr lang="en-US" dirty="0">
              <a:latin typeface="Palatino Linotype" charset="0"/>
            </a:endParaRPr>
          </a:p>
          <a:p>
            <a:pPr eaLnBrk="1" hangingPunct="1"/>
            <a:endParaRPr lang="fr-CA" dirty="0">
              <a:latin typeface="Palatino Linotype" charset="0"/>
            </a:endParaRPr>
          </a:p>
        </p:txBody>
      </p:sp>
      <p:pic>
        <p:nvPicPr>
          <p:cNvPr id="21508" name="Picture 5" descr="http://cache.eb.com/eb/image?id=95464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Le nombre </a:t>
            </a:r>
            <a:r>
              <a:rPr lang="fr-CA" sz="40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</a:t>
            </a:r>
            <a:r>
              <a:rPr lang="fr-CA" sz="40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                </a:t>
            </a:r>
            <a:r>
              <a:rPr lang="fr-CA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, </a:t>
            </a:r>
            <a:r>
              <a:rPr lang="fr-CA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n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73221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dirty="0">
                <a:latin typeface="Palatino Linotype" charset="0"/>
              </a:rPr>
              <a:t>Chaque ensemble de </a:t>
            </a:r>
            <a:r>
              <a:rPr lang="fr-CA" dirty="0" smtClean="0">
                <a:latin typeface="Palatino Linotype" charset="0"/>
              </a:rPr>
              <a:t>chromosomes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dirty="0" smtClean="0">
                <a:latin typeface="Palatino Linotype" charset="0"/>
              </a:rPr>
              <a:t>héréditaires</a:t>
            </a:r>
            <a:r>
              <a:rPr lang="fr-CA" dirty="0">
                <a:latin typeface="Palatino Linotype" charset="0"/>
              </a:rPr>
              <a:t>, soit </a:t>
            </a:r>
            <a:r>
              <a:rPr lang="fr-CA" dirty="0" smtClean="0">
                <a:latin typeface="Palatino Linotype" charset="0"/>
              </a:rPr>
              <a:t>la </a:t>
            </a:r>
            <a:r>
              <a:rPr lang="fr-CA" u="sng" dirty="0" smtClean="0">
                <a:latin typeface="Palatino Linotype" charset="0"/>
              </a:rPr>
              <a:t>       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du </a:t>
            </a:r>
            <a:r>
              <a:rPr lang="fr-CA" dirty="0" smtClean="0">
                <a:latin typeface="Palatino Linotype" charset="0"/>
              </a:rPr>
              <a:t>nombre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                 </a:t>
            </a:r>
            <a:r>
              <a:rPr lang="fr-CA" u="sng" dirty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.</a:t>
            </a:r>
            <a:endParaRPr lang="fr-CA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dirty="0">
                <a:latin typeface="Palatino Linotype" charset="0"/>
              </a:rPr>
              <a:t>Les êtres humains héritent d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un ensemble </a:t>
            </a:r>
            <a:endParaRPr lang="fr-CA" dirty="0" smtClean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dirty="0" smtClean="0">
                <a:latin typeface="Palatino Linotype" charset="0"/>
              </a:rPr>
              <a:t>de </a:t>
            </a:r>
            <a:r>
              <a:rPr lang="fr-CA" u="sng" dirty="0" smtClean="0">
                <a:latin typeface="Palatino Linotype" charset="0"/>
              </a:rPr>
              <a:t> 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chromosomes de leur mère (chez l</a:t>
            </a:r>
            <a:r>
              <a:rPr lang="ja-JP" altLang="fr-CA" dirty="0" smtClean="0">
                <a:latin typeface="Palatino Linotype" charset="0"/>
              </a:rPr>
              <a:t>’</a:t>
            </a:r>
            <a:r>
              <a:rPr lang="fr-CA" altLang="ja-JP" u="sng" dirty="0">
                <a:latin typeface="Palatino Linotype" charset="0"/>
              </a:rPr>
              <a:t> </a:t>
            </a:r>
            <a:r>
              <a:rPr lang="fr-CA" altLang="ja-JP" u="sng" dirty="0" smtClean="0">
                <a:latin typeface="Palatino Linotype" charset="0"/>
              </a:rPr>
              <a:t>                 </a:t>
            </a:r>
            <a:r>
              <a:rPr lang="fr-CA" dirty="0" smtClean="0">
                <a:latin typeface="Palatino Linotype" charset="0"/>
              </a:rPr>
              <a:t>) </a:t>
            </a:r>
            <a:r>
              <a:rPr lang="fr-CA" dirty="0">
                <a:latin typeface="Palatino Linotype" charset="0"/>
              </a:rPr>
              <a:t>et d</a:t>
            </a:r>
            <a:r>
              <a:rPr lang="ja-JP" altLang="fr-CA" dirty="0">
                <a:latin typeface="Palatino Linotype" charset="0"/>
              </a:rPr>
              <a:t>’</a:t>
            </a:r>
            <a:r>
              <a:rPr lang="fr-CA" dirty="0">
                <a:latin typeface="Palatino Linotype" charset="0"/>
              </a:rPr>
              <a:t>un ensemble de </a:t>
            </a:r>
            <a:r>
              <a:rPr lang="fr-CA" u="sng" dirty="0">
                <a:latin typeface="Palatino Linotype" charset="0"/>
              </a:rPr>
              <a:t> </a:t>
            </a:r>
            <a:r>
              <a:rPr lang="fr-CA" u="sng" dirty="0" smtClean="0">
                <a:latin typeface="Palatino Linotype" charset="0"/>
              </a:rPr>
              <a:t>       </a:t>
            </a:r>
            <a:r>
              <a:rPr lang="fr-CA" dirty="0" smtClean="0">
                <a:latin typeface="Palatino Linotype" charset="0"/>
              </a:rPr>
              <a:t> </a:t>
            </a:r>
            <a:r>
              <a:rPr lang="fr-CA" dirty="0">
                <a:latin typeface="Palatino Linotype" charset="0"/>
              </a:rPr>
              <a:t>chromosomes de leur père (chez </a:t>
            </a:r>
            <a:r>
              <a:rPr lang="fr-CA" dirty="0" smtClean="0">
                <a:latin typeface="Palatino Linotype" charset="0"/>
              </a:rPr>
              <a:t>les </a:t>
            </a:r>
            <a:r>
              <a:rPr lang="fr-CA" u="sng" dirty="0" smtClean="0">
                <a:latin typeface="Palatino Linotype" charset="0"/>
              </a:rPr>
              <a:t>                            </a:t>
            </a:r>
            <a:r>
              <a:rPr lang="fr-CA" dirty="0" smtClean="0">
                <a:latin typeface="Palatino Linotype" charset="0"/>
              </a:rPr>
              <a:t>).</a:t>
            </a:r>
            <a:endParaRPr lang="en-US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Le nombre </a:t>
            </a:r>
            <a:r>
              <a:rPr lang="fr-CA" sz="4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</a:t>
            </a:r>
            <a:r>
              <a:rPr lang="fr-CA" sz="40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                       </a:t>
            </a:r>
            <a:r>
              <a:rPr lang="fr-CA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, 2n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b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00200"/>
            <a:ext cx="8136904" cy="4525963"/>
          </a:xfrm>
        </p:spPr>
        <p:txBody>
          <a:bodyPr/>
          <a:lstStyle/>
          <a:p>
            <a:pPr eaLnBrk="1" hangingPunct="1"/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ensembles de chromosomes (2n</a:t>
            </a:r>
            <a:r>
              <a:rPr lang="fr-CA" sz="2500" dirty="0" smtClean="0">
                <a:latin typeface="Palatino Linotype" charset="0"/>
              </a:rPr>
              <a:t>)</a:t>
            </a:r>
          </a:p>
          <a:p>
            <a:pPr eaLnBrk="1" hangingPunct="1"/>
            <a:r>
              <a:rPr lang="fr-CA" sz="2500" dirty="0" smtClean="0">
                <a:latin typeface="Palatino Linotype" charset="0"/>
              </a:rPr>
              <a:t>Les </a:t>
            </a:r>
            <a:r>
              <a:rPr lang="fr-CA" sz="2500" u="sng" dirty="0" smtClean="0">
                <a:latin typeface="Palatino Linotype" charset="0"/>
              </a:rPr>
              <a:t>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 smtClean="0">
                <a:latin typeface="Palatino Linotype" charset="0"/>
              </a:rPr>
              <a:t>humaines sont aussi appelées </a:t>
            </a:r>
            <a:r>
              <a:rPr lang="fr-CA" sz="2500" dirty="0" smtClean="0">
                <a:latin typeface="Palatino Linotype" charset="0"/>
              </a:rPr>
              <a:t>des </a:t>
            </a:r>
            <a:r>
              <a:rPr lang="fr-CA" sz="2500" u="sng" dirty="0" smtClean="0">
                <a:latin typeface="Palatino Linotype" charset="0"/>
              </a:rPr>
              <a:t>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</a:t>
            </a:r>
            <a:r>
              <a:rPr lang="fr-CA" sz="2500" dirty="0" smtClean="0">
                <a:latin typeface="Palatino Linotype" charset="0"/>
              </a:rPr>
              <a:t>.</a:t>
            </a:r>
            <a:endParaRPr lang="fr-CA" sz="2500" dirty="0">
              <a:latin typeface="Palatino Linotype" charset="0"/>
            </a:endParaRPr>
          </a:p>
          <a:p>
            <a:pPr eaLnBrk="1" hangingPunct="1"/>
            <a:r>
              <a:rPr lang="fr-CA" sz="2500" dirty="0">
                <a:latin typeface="Palatino Linotype" charset="0"/>
              </a:rPr>
              <a:t>Le nombre diploïde d</a:t>
            </a:r>
            <a:r>
              <a:rPr lang="ja-JP" altLang="fr-CA" sz="2500" dirty="0">
                <a:latin typeface="Palatino Linotype" charset="0"/>
              </a:rPr>
              <a:t>’</a:t>
            </a:r>
            <a:r>
              <a:rPr lang="fr-CA" sz="2500" dirty="0">
                <a:latin typeface="Palatino Linotype" charset="0"/>
              </a:rPr>
              <a:t>une cellule humaine est </a:t>
            </a: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 smtClean="0">
                <a:solidFill>
                  <a:schemeClr val="bg1">
                    <a:lumMod val="75000"/>
                  </a:schemeClr>
                </a:solidFill>
                <a:latin typeface="Palatino Linotype" charset="0"/>
              </a:rPr>
              <a:t>.</a:t>
            </a:r>
          </a:p>
          <a:p>
            <a:pPr eaLnBrk="1" hangingPunct="1"/>
            <a:r>
              <a:rPr lang="fr-CA" sz="2500" dirty="0" smtClean="0">
                <a:latin typeface="Palatino Linotype" charset="0"/>
              </a:rPr>
              <a:t>(</a:t>
            </a:r>
            <a:r>
              <a:rPr lang="fr-CA" sz="2500" dirty="0">
                <a:latin typeface="Palatino Linotype" charset="0"/>
              </a:rPr>
              <a:t>2 x 23)</a:t>
            </a:r>
            <a:endParaRPr lang="en-US" sz="2500" dirty="0">
              <a:latin typeface="Palatino Linotype" charset="0"/>
            </a:endParaRPr>
          </a:p>
          <a:p>
            <a:pPr eaLnBrk="1" hangingPunct="1"/>
            <a:endParaRPr lang="fr-CA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Les gamètes</a:t>
            </a: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836613"/>
            <a:ext cx="8480425" cy="2232025"/>
          </a:xfrm>
        </p:spPr>
        <p:txBody>
          <a:bodyPr/>
          <a:lstStyle/>
          <a:p>
            <a:pPr eaLnBrk="1" hangingPunct="1"/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spécialisées pour </a:t>
            </a:r>
            <a:r>
              <a:rPr lang="fr-CA" sz="2500" dirty="0" smtClean="0">
                <a:latin typeface="Palatino Linotype" charset="0"/>
              </a:rPr>
              <a:t>la </a:t>
            </a:r>
          </a:p>
          <a:p>
            <a:pPr marL="0" indent="0" eaLnBrk="1" hangingPunct="1">
              <a:buNone/>
            </a:pP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   .</a:t>
            </a:r>
            <a:endParaRPr lang="fr-CA" sz="2500" u="sng" dirty="0">
              <a:latin typeface="Palatino Linotype" charset="0"/>
            </a:endParaRPr>
          </a:p>
          <a:p>
            <a:pPr eaLnBrk="1" hangingPunct="1"/>
            <a:r>
              <a:rPr lang="fr-CA" sz="2500" dirty="0">
                <a:latin typeface="Palatino Linotype" charset="0"/>
              </a:rPr>
              <a:t>Chez les animaux, les mâles (</a:t>
            </a:r>
            <a:r>
              <a:rPr lang="fr-CA" sz="2500" dirty="0">
                <a:latin typeface="Palatino Linotype" charset="0"/>
                <a:ea typeface="ヒラギノ角ゴ Pro W3" charset="0"/>
                <a:cs typeface="ヒラギノ角ゴ Pro W3" charset="0"/>
              </a:rPr>
              <a:t>♂</a:t>
            </a:r>
            <a:r>
              <a:rPr lang="fr-CA" sz="2500" dirty="0">
                <a:latin typeface="Palatino Linotype" charset="0"/>
              </a:rPr>
              <a:t>) possèdent </a:t>
            </a:r>
            <a:r>
              <a:rPr lang="fr-CA" sz="2500" dirty="0" smtClean="0">
                <a:latin typeface="Palatino Linotype" charset="0"/>
              </a:rPr>
              <a:t>les </a:t>
            </a:r>
            <a:endParaRPr lang="fr-CA" sz="2500" u="sng" dirty="0" smtClean="0">
              <a:latin typeface="Palatino Linotype" charset="0"/>
            </a:endParaRPr>
          </a:p>
          <a:p>
            <a:pPr marL="0" indent="0" eaLnBrk="1" hangingPunct="1">
              <a:buNone/>
            </a:pPr>
            <a:r>
              <a:rPr lang="fr-CA" sz="2500" u="sng" dirty="0">
                <a:latin typeface="Palatino Linotype" charset="0"/>
              </a:rPr>
              <a:t> </a:t>
            </a:r>
            <a:r>
              <a:rPr lang="fr-CA" sz="2500" u="sng" dirty="0" smtClean="0">
                <a:latin typeface="Palatino Linotype" charset="0"/>
              </a:rPr>
              <a:t>                            </a:t>
            </a:r>
            <a:r>
              <a:rPr lang="fr-CA" sz="2500" dirty="0" smtClean="0">
                <a:latin typeface="Palatino Linotype" charset="0"/>
              </a:rPr>
              <a:t> </a:t>
            </a:r>
            <a:r>
              <a:rPr lang="fr-CA" sz="2500" dirty="0">
                <a:latin typeface="Palatino Linotype" charset="0"/>
              </a:rPr>
              <a:t>et les femelles (</a:t>
            </a:r>
            <a:r>
              <a:rPr lang="fr-CA" sz="2500" dirty="0">
                <a:latin typeface="Palatino Linotype" charset="0"/>
                <a:ea typeface="ヒラギノ角ゴ Pro W3" charset="0"/>
                <a:cs typeface="ヒラギノ角ゴ Pro W3" charset="0"/>
              </a:rPr>
              <a:t>♀</a:t>
            </a:r>
            <a:r>
              <a:rPr lang="fr-CA" sz="2500" dirty="0">
                <a:latin typeface="Palatino Linotype" charset="0"/>
              </a:rPr>
              <a:t>) possèdent </a:t>
            </a:r>
            <a:r>
              <a:rPr lang="fr-CA" sz="2500" dirty="0" smtClean="0">
                <a:latin typeface="Palatino Linotype" charset="0"/>
              </a:rPr>
              <a:t>les</a:t>
            </a:r>
            <a:r>
              <a:rPr lang="fr-CA" sz="2500" u="sng" dirty="0" smtClean="0">
                <a:latin typeface="Palatino Linotype" charset="0"/>
              </a:rPr>
              <a:t>                 .</a:t>
            </a:r>
            <a:endParaRPr lang="en-US" sz="2500" dirty="0">
              <a:latin typeface="Palatino Linotype" charset="0"/>
            </a:endParaRPr>
          </a:p>
          <a:p>
            <a:pPr eaLnBrk="1" hangingPunct="1"/>
            <a:endParaRPr lang="fr-CA" dirty="0">
              <a:latin typeface="Palatino Linotype" charset="0"/>
            </a:endParaRPr>
          </a:p>
        </p:txBody>
      </p:sp>
      <p:pic>
        <p:nvPicPr>
          <p:cNvPr id="29700" name="Picture 5" descr="http://www.monanneeaucollege.com/ovule_fichiers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71800"/>
            <a:ext cx="5651500" cy="38433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7" descr="http://www.natisens.com/Articles/Mystere_vie/Gametes/Sperma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36" y="2928938"/>
            <a:ext cx="3230562" cy="38862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>La fécondation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charset="0"/>
              </a:rPr>
            </a:br>
            <a:endParaRPr lang="fr-CA" sz="40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677" y="602905"/>
            <a:ext cx="8712646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Palatino Linotype" charset="0"/>
              </a:rPr>
              <a:t>Un </a:t>
            </a:r>
            <a:r>
              <a:rPr lang="fr-CA" sz="2800" dirty="0" smtClean="0">
                <a:latin typeface="Palatino Linotype" charset="0"/>
              </a:rPr>
              <a:t>spermatozoïde </a:t>
            </a:r>
            <a:r>
              <a:rPr lang="fr-CA" sz="2800" u="sng" dirty="0" smtClean="0">
                <a:latin typeface="Palatino Linotype" charset="0"/>
              </a:rPr>
              <a:t>   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dans un ovule et </a:t>
            </a:r>
            <a:endParaRPr lang="fr-CA" sz="2800" dirty="0" smtClean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dirty="0" smtClean="0">
                <a:latin typeface="Palatino Linotype" charset="0"/>
              </a:rPr>
              <a:t>l</a:t>
            </a:r>
            <a:r>
              <a:rPr lang="ja-JP" altLang="fr-CA" sz="2800" dirty="0">
                <a:latin typeface="Palatino Linotype" charset="0"/>
              </a:rPr>
              <a:t>’</a:t>
            </a:r>
            <a:r>
              <a:rPr lang="fr-CA" sz="2800" dirty="0">
                <a:latin typeface="Palatino Linotype" charset="0"/>
              </a:rPr>
              <a:t>information génétique haploïde des gamètes (mâle et femelle) est combinée</a:t>
            </a:r>
          </a:p>
          <a:p>
            <a:pPr eaLnBrk="1" hangingPunct="1">
              <a:lnSpc>
                <a:spcPct val="80000"/>
              </a:lnSpc>
            </a:pPr>
            <a:r>
              <a:rPr lang="fr-CA" sz="2800" dirty="0" smtClean="0">
                <a:latin typeface="Palatino Linotype" charset="0"/>
              </a:rPr>
              <a:t>Le </a:t>
            </a:r>
            <a:r>
              <a:rPr lang="fr-CA" sz="2800" u="sng" dirty="0" smtClean="0">
                <a:latin typeface="Palatino Linotype" charset="0"/>
              </a:rPr>
              <a:t>      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de ce processus est une </a:t>
            </a:r>
            <a:endParaRPr lang="fr-CA" sz="2800" dirty="0" smtClean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</a:t>
            </a:r>
            <a:r>
              <a:rPr lang="fr-CA" sz="2800" dirty="0" smtClean="0">
                <a:latin typeface="Palatino Linotype" charset="0"/>
              </a:rPr>
              <a:t> nommée </a:t>
            </a:r>
            <a:r>
              <a:rPr lang="fr-CA" sz="2800" u="sng" dirty="0" smtClean="0">
                <a:latin typeface="Palatino Linotype" charset="0"/>
              </a:rPr>
              <a:t>                        .</a:t>
            </a:r>
            <a:endParaRPr lang="fr-CA" sz="2800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dirty="0" smtClean="0">
                <a:latin typeface="Palatino Linotype" charset="0"/>
              </a:rPr>
              <a:t>La </a:t>
            </a:r>
            <a:r>
              <a:rPr lang="fr-CA" sz="2800" u="sng" dirty="0" smtClean="0">
                <a:latin typeface="Palatino Linotype" charset="0"/>
              </a:rPr>
              <a:t>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de ses chromosomes vient de la </a:t>
            </a:r>
            <a:endParaRPr lang="fr-CA" sz="2800" dirty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u="sng" dirty="0" smtClean="0">
                <a:latin typeface="Palatino Linotype" charset="0"/>
              </a:rPr>
              <a:t>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et l</a:t>
            </a:r>
            <a:r>
              <a:rPr lang="ja-JP" altLang="fr-CA" sz="2800" dirty="0">
                <a:latin typeface="Palatino Linotype" charset="0"/>
              </a:rPr>
              <a:t>’</a:t>
            </a:r>
            <a:r>
              <a:rPr lang="fr-CA" sz="2800" dirty="0">
                <a:latin typeface="Palatino Linotype" charset="0"/>
              </a:rPr>
              <a:t>autre moitié vient </a:t>
            </a:r>
            <a:r>
              <a:rPr lang="fr-CA" sz="2800" dirty="0" smtClean="0">
                <a:latin typeface="Palatino Linotype" charset="0"/>
              </a:rPr>
              <a:t>du </a:t>
            </a:r>
            <a:r>
              <a:rPr lang="fr-CA" sz="2800" u="sng" dirty="0" smtClean="0">
                <a:latin typeface="Palatino Linotype" charset="0"/>
              </a:rPr>
              <a:t>                        .</a:t>
            </a:r>
            <a:endParaRPr lang="fr-CA" sz="2800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CA" sz="2800" dirty="0">
                <a:latin typeface="Palatino Linotype" charset="0"/>
              </a:rPr>
              <a:t>Éventuellement, </a:t>
            </a:r>
            <a:r>
              <a:rPr lang="fr-CA" sz="2800" dirty="0" smtClean="0">
                <a:latin typeface="Palatino Linotype" charset="0"/>
              </a:rPr>
              <a:t>le </a:t>
            </a:r>
            <a:r>
              <a:rPr lang="fr-CA" sz="2800" u="sng" dirty="0" smtClean="0">
                <a:latin typeface="Palatino Linotype" charset="0"/>
              </a:rPr>
              <a:t>                      </a:t>
            </a:r>
            <a:r>
              <a:rPr lang="fr-CA" sz="2800" dirty="0" smtClean="0">
                <a:latin typeface="Palatino Linotype" charset="0"/>
              </a:rPr>
              <a:t> se divise par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pour former </a:t>
            </a:r>
            <a:r>
              <a:rPr lang="fr-CA" sz="2800" dirty="0" smtClean="0">
                <a:latin typeface="Palatino Linotype" charset="0"/>
              </a:rPr>
              <a:t>un </a:t>
            </a:r>
            <a:r>
              <a:rPr lang="fr-CA" sz="2800" u="sng" dirty="0" smtClean="0">
                <a:latin typeface="Palatino Linotype" charset="0"/>
              </a:rPr>
              <a:t>                              .</a:t>
            </a:r>
            <a:endParaRPr lang="fr-CA" sz="2800" b="1" i="1" dirty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fr-CA" sz="2800" dirty="0" smtClean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b="1" dirty="0" smtClean="0">
                <a:latin typeface="Palatino Linotype" charset="0"/>
              </a:rPr>
              <a:t>La terminologie d’un humain en développement</a:t>
            </a:r>
            <a:r>
              <a:rPr lang="fr-CA" sz="2800" dirty="0" smtClean="0">
                <a:latin typeface="Palatino Linotype" charset="0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Palatino Linotype" charset="0"/>
              </a:rPr>
              <a:t>(</a:t>
            </a:r>
            <a:r>
              <a:rPr lang="fr-CA" sz="2800" dirty="0">
                <a:latin typeface="Palatino Linotype" charset="0"/>
                <a:ea typeface="ヒラギノ角ゴ Pro W3" charset="0"/>
                <a:cs typeface="ヒラギノ角ゴ Pro W3" charset="0"/>
              </a:rPr>
              <a:t>♀</a:t>
            </a:r>
            <a:r>
              <a:rPr lang="fr-CA" sz="2800" dirty="0">
                <a:latin typeface="Palatino Linotype" charset="0"/>
              </a:rPr>
              <a:t> + </a:t>
            </a:r>
            <a:r>
              <a:rPr lang="fr-CA" sz="2800" dirty="0">
                <a:latin typeface="Palatino Linotype" charset="0"/>
                <a:ea typeface="ヒラギノ角ゴ Pro W3" charset="0"/>
                <a:cs typeface="ヒラギノ角ゴ Pro W3" charset="0"/>
              </a:rPr>
              <a:t>♂</a:t>
            </a:r>
            <a:r>
              <a:rPr lang="fr-CA" sz="2800" dirty="0">
                <a:latin typeface="Palatino Linotype" charset="0"/>
              </a:rPr>
              <a:t>) </a:t>
            </a:r>
            <a:endParaRPr lang="fr-CA" sz="2800" dirty="0" smtClean="0">
              <a:latin typeface="Palatino Linotype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dirty="0" smtClean="0">
                <a:latin typeface="Arial Unicode MS" charset="0"/>
                <a:cs typeface="Arial Unicode MS" charset="0"/>
              </a:rPr>
              <a:t>→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  <a:cs typeface="Arial Unicode MS" charset="0"/>
              </a:rPr>
              <a:t>                                             </a:t>
            </a:r>
            <a:r>
              <a:rPr lang="fr-CA" sz="2800" dirty="0" smtClean="0">
                <a:latin typeface="Palatino Linotype" charset="0"/>
                <a:cs typeface="Arial Unicode MS" charset="0"/>
              </a:rPr>
              <a:t> </a:t>
            </a:r>
            <a:r>
              <a:rPr lang="fr-CA" sz="2800" dirty="0" smtClean="0">
                <a:latin typeface="Arial Unicode MS" charset="0"/>
                <a:cs typeface="Arial Unicode MS" charset="0"/>
              </a:rPr>
              <a:t>→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CA" sz="2800" dirty="0" smtClean="0">
                <a:latin typeface="Arial Unicode MS" charset="0"/>
                <a:cs typeface="Arial Unicode MS" charset="0"/>
              </a:rPr>
              <a:t>→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 smtClean="0">
                <a:latin typeface="Arial Unicode MS" charset="0"/>
                <a:cs typeface="Arial Unicode MS" charset="0"/>
              </a:rPr>
              <a:t>→</a:t>
            </a:r>
            <a:r>
              <a:rPr lang="fr-CA" sz="2800" dirty="0">
                <a:latin typeface="Palatino Linotype" charset="0"/>
                <a:cs typeface="Arial Unicode MS" charset="0"/>
              </a:rPr>
              <a:t> </a:t>
            </a:r>
            <a:r>
              <a:rPr lang="fr-CA" sz="2800" u="sng" dirty="0" smtClean="0">
                <a:latin typeface="Palatino Linotype" charset="0"/>
                <a:cs typeface="Arial Unicode MS" charset="0"/>
              </a:rPr>
              <a:t>                      </a:t>
            </a:r>
            <a:r>
              <a:rPr lang="fr-CA" sz="2800" dirty="0" smtClean="0">
                <a:latin typeface="Palatino Linotype" charset="0"/>
              </a:rPr>
              <a:t> </a:t>
            </a:r>
            <a:r>
              <a:rPr lang="fr-CA" sz="2800" dirty="0">
                <a:latin typeface="Arial Unicode MS" charset="0"/>
                <a:cs typeface="Arial Unicode MS" charset="0"/>
              </a:rPr>
              <a:t>→</a:t>
            </a:r>
            <a:r>
              <a:rPr lang="fr-CA" sz="2800" dirty="0">
                <a:latin typeface="Palatino Linotype" charset="0"/>
              </a:rPr>
              <a:t> </a:t>
            </a:r>
            <a:r>
              <a:rPr lang="fr-CA" sz="2800" u="sng" dirty="0">
                <a:latin typeface="Palatino Linotype" charset="0"/>
              </a:rPr>
              <a:t> </a:t>
            </a:r>
            <a:r>
              <a:rPr lang="fr-CA" sz="2800" u="sng" dirty="0" smtClean="0">
                <a:latin typeface="Palatino Linotype" charset="0"/>
              </a:rPr>
              <a:t>                                      .</a:t>
            </a:r>
            <a:endParaRPr lang="en-US" sz="2800" dirty="0">
              <a:latin typeface="Palatino Linotype" charset="0"/>
            </a:endParaRPr>
          </a:p>
          <a:p>
            <a:pPr eaLnBrk="1" hangingPunct="1">
              <a:lnSpc>
                <a:spcPct val="80000"/>
              </a:lnSpc>
            </a:pPr>
            <a:endParaRPr lang="fr-CA" sz="2800" dirty="0">
              <a:latin typeface="Palatino Linotype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mosa design template">
  <a:themeElements>
    <a:clrScheme name="Mimosa design template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imosa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imosa design templat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mosa design templat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Mimosa design template</Template>
  <TotalTime>536</TotalTime>
  <Words>530</Words>
  <Application>Microsoft Office PowerPoint</Application>
  <PresentationFormat>On-screen Show (4:3)</PresentationFormat>
  <Paragraphs>108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ＭＳ Ｐゴシック</vt:lpstr>
      <vt:lpstr>Arial</vt:lpstr>
      <vt:lpstr>Palatino Linotype</vt:lpstr>
      <vt:lpstr>ヒラギノ角ゴ Pro W3</vt:lpstr>
      <vt:lpstr>Mimosa design template</vt:lpstr>
      <vt:lpstr>La méiose</vt:lpstr>
      <vt:lpstr>Reproduction sexuée </vt:lpstr>
      <vt:lpstr>PowerPoint Presentation</vt:lpstr>
      <vt:lpstr>La                                     . </vt:lpstr>
      <vt:lpstr>PowerPoint Presentation</vt:lpstr>
      <vt:lpstr>Le nombre                   , n </vt:lpstr>
      <vt:lpstr>Le nombre                         , 2n </vt:lpstr>
      <vt:lpstr>Les gamètes </vt:lpstr>
      <vt:lpstr>La fécondation </vt:lpstr>
      <vt:lpstr>PowerPoint Presentation</vt:lpstr>
      <vt:lpstr>La méiose </vt:lpstr>
      <vt:lpstr>PowerPoint Presentation</vt:lpstr>
      <vt:lpstr>Méiose I </vt:lpstr>
      <vt:lpstr>L’enjambement</vt:lpstr>
      <vt:lpstr>Chromosomes homologues</vt:lpstr>
      <vt:lpstr>L’assortiment indépendant </vt:lpstr>
      <vt:lpstr>Événements au cours de la méiose I entraînant une variation</vt:lpstr>
      <vt:lpstr>Événements au cours de la méiose entraînant une variation (suite)</vt:lpstr>
      <vt:lpstr>Méiose II </vt:lpstr>
      <vt:lpstr>PowerPoint Presentation</vt:lpstr>
      <vt:lpstr>La formation des gamètes </vt:lpstr>
      <vt:lpstr>La formation des gamètes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méiose</dc:title>
  <dc:creator>Kevin Yapps</dc:creator>
  <cp:lastModifiedBy>Jeff O'Keefe</cp:lastModifiedBy>
  <cp:revision>23</cp:revision>
  <dcterms:created xsi:type="dcterms:W3CDTF">2007-11-02T04:17:41Z</dcterms:created>
  <dcterms:modified xsi:type="dcterms:W3CDTF">2014-12-16T15:26:42Z</dcterms:modified>
</cp:coreProperties>
</file>