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18"/>
  </p:notesMasterIdLst>
  <p:sldIdLst>
    <p:sldId id="256" r:id="rId2"/>
    <p:sldId id="278" r:id="rId3"/>
    <p:sldId id="280" r:id="rId4"/>
    <p:sldId id="279" r:id="rId5"/>
    <p:sldId id="259" r:id="rId6"/>
    <p:sldId id="274" r:id="rId7"/>
    <p:sldId id="267" r:id="rId8"/>
    <p:sldId id="262" r:id="rId9"/>
    <p:sldId id="258" r:id="rId10"/>
    <p:sldId id="257" r:id="rId11"/>
    <p:sldId id="260" r:id="rId12"/>
    <p:sldId id="263" r:id="rId13"/>
    <p:sldId id="265" r:id="rId14"/>
    <p:sldId id="261" r:id="rId15"/>
    <p:sldId id="277" r:id="rId16"/>
    <p:sldId id="276" r:id="rId17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00B0F0"/>
    <a:srgbClr val="003300"/>
    <a:srgbClr val="AB1575"/>
    <a:srgbClr val="FF0066"/>
    <a:srgbClr val="FFFFCC"/>
    <a:srgbClr val="02071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1258" y="55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EE46A6-C347-4842-B192-602223BDE6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6566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274453-7C14-8044-A919-8653B0A8BF4C}" type="slidenum">
              <a:rPr lang="en-US"/>
              <a:pPr/>
              <a:t>1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88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5AD64-1742-1941-95F8-562FDA6EB6EB}" type="slidenum">
              <a:rPr lang="en-US"/>
              <a:pPr/>
              <a:t>12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22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83444-E29E-3B4E-A462-CA7A3953A819}" type="slidenum">
              <a:rPr lang="en-US"/>
              <a:pPr/>
              <a:t>13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398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35D2B-27FC-8045-ACB6-6F3531689553}" type="slidenum">
              <a:rPr lang="en-US"/>
              <a:pPr/>
              <a:t>14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91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F5AD64-1742-1941-95F8-562FDA6EB6EB}" type="slidenum">
              <a:rPr lang="en-US"/>
              <a:pPr/>
              <a:t>16</a:t>
            </a:fld>
            <a:endParaRPr lang="en-US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24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5C565-E178-F74D-A98E-3DB165610E28}" type="slidenum">
              <a:rPr lang="en-US"/>
              <a:pPr/>
              <a:t>2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71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5C565-E178-F74D-A98E-3DB165610E28}" type="slidenum">
              <a:rPr lang="en-US"/>
              <a:pPr/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76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5C565-E178-F74D-A98E-3DB165610E28}" type="slidenum">
              <a:rPr lang="en-US"/>
              <a:pPr/>
              <a:t>4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106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5C565-E178-F74D-A98E-3DB165610E28}" type="slidenum">
              <a:rPr lang="en-US"/>
              <a:pPr/>
              <a:t>5</a:t>
            </a:fld>
            <a:endParaRPr lang="en-US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895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3A99D-8E9A-5E40-8C7A-7865D7869639}" type="slidenum">
              <a:rPr lang="en-US"/>
              <a:pPr/>
              <a:t>8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00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36D12-A1AF-AF41-8800-F4E39DC4C38E}" type="slidenum">
              <a:rPr lang="en-US"/>
              <a:pPr/>
              <a:t>9</a:t>
            </a:fld>
            <a:endParaRPr lang="en-US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55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F410C9-F5EA-3448-B8FC-FA2B8CC0F9DD}" type="slidenum">
              <a:rPr lang="en-US"/>
              <a:pPr/>
              <a:t>10</a:t>
            </a:fld>
            <a:endParaRPr 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41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007A8-2DCF-964E-B758-38D50D9495B2}" type="slidenum">
              <a:rPr lang="en-US"/>
              <a:pPr/>
              <a:t>11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057400"/>
            <a:ext cx="4343400" cy="1447800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r-CA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4038600"/>
            <a:ext cx="4191000" cy="11430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fr-CA" noProof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3152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4114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590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51C0B159-1F02-C446-AC4A-D02D7C8ACF33}" type="slidenum">
              <a:rPr lang="fr-CA"/>
              <a:pPr/>
              <a:t>‹#›</a:t>
            </a:fld>
            <a:endParaRPr lang="fr-CA"/>
          </a:p>
        </p:txBody>
      </p:sp>
      <p:grpSp>
        <p:nvGrpSpPr>
          <p:cNvPr id="5127" name="Group 7"/>
          <p:cNvGrpSpPr>
            <a:grpSpLocks/>
          </p:cNvGrpSpPr>
          <p:nvPr/>
        </p:nvGrpSpPr>
        <p:grpSpPr bwMode="auto">
          <a:xfrm>
            <a:off x="1016000" y="0"/>
            <a:ext cx="5867400" cy="3822700"/>
            <a:chOff x="640" y="0"/>
            <a:chExt cx="3696" cy="2408"/>
          </a:xfrm>
        </p:grpSpPr>
        <p:sp>
          <p:nvSpPr>
            <p:cNvPr id="5128" name="Rectangle 8"/>
            <p:cNvSpPr>
              <a:spLocks noChangeArrowheads="1"/>
            </p:cNvSpPr>
            <p:nvPr/>
          </p:nvSpPr>
          <p:spPr bwMode="auto">
            <a:xfrm>
              <a:off x="1184" y="1368"/>
              <a:ext cx="3152" cy="1040"/>
            </a:xfrm>
            <a:prstGeom prst="rect">
              <a:avLst/>
            </a:prstGeom>
            <a:noFill/>
            <a:ln w="9525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1333" y="1232"/>
              <a:ext cx="2859" cy="10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640" y="0"/>
              <a:ext cx="683" cy="1744"/>
            </a:xfrm>
            <a:custGeom>
              <a:avLst/>
              <a:gdLst>
                <a:gd name="T0" fmla="*/ 0 w 624"/>
                <a:gd name="T1" fmla="*/ 0 h 1416"/>
                <a:gd name="T2" fmla="*/ 0 w 624"/>
                <a:gd name="T3" fmla="*/ 1416 h 1416"/>
                <a:gd name="T4" fmla="*/ 624 w 624"/>
                <a:gd name="T5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4" h="1416">
                  <a:moveTo>
                    <a:pt x="0" y="0"/>
                  </a:moveTo>
                  <a:lnTo>
                    <a:pt x="0" y="1416"/>
                  </a:lnTo>
                  <a:lnTo>
                    <a:pt x="624" y="1416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768" y="0"/>
              <a:ext cx="416" cy="2028"/>
            </a:xfrm>
            <a:custGeom>
              <a:avLst/>
              <a:gdLst>
                <a:gd name="T0" fmla="*/ 0 w 624"/>
                <a:gd name="T1" fmla="*/ 0 h 1416"/>
                <a:gd name="T2" fmla="*/ 0 w 624"/>
                <a:gd name="T3" fmla="*/ 1416 h 1416"/>
                <a:gd name="T4" fmla="*/ 624 w 624"/>
                <a:gd name="T5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4" h="1416">
                  <a:moveTo>
                    <a:pt x="0" y="0"/>
                  </a:moveTo>
                  <a:lnTo>
                    <a:pt x="0" y="1416"/>
                  </a:lnTo>
                  <a:lnTo>
                    <a:pt x="624" y="1416"/>
                  </a:ln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4C597-A80B-4D4D-B347-5BB10873C5FE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7568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600" y="381000"/>
            <a:ext cx="1676400" cy="53340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4876800" cy="53340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41902-3EDD-914F-886A-BB305299F8F5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484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9D2CC-4271-A64A-B965-9DC751600E2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43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0072-25D0-C74C-B0DF-FCA45561BC8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704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676400"/>
            <a:ext cx="2628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76400"/>
            <a:ext cx="2628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468854-784C-9849-9FE2-09A3779EA534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013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2DB790-5F77-3344-8FE2-88110877EB45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2043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1D6B9-BAEE-C344-B9CA-635D0D1B717A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664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095C5A-651A-F244-BC87-3DEAC892EC78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9017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E508C-1782-E641-81E3-0EADCF9C187C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1478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5EF16-29A6-624F-A535-3C66185151C9}" type="slidenum">
              <a:rPr lang="fr-CA"/>
              <a:pPr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9353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5638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676400"/>
            <a:ext cx="5410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Click to edit Master text styles</a:t>
            </a:r>
          </a:p>
          <a:p>
            <a:pPr lvl="1"/>
            <a:r>
              <a:rPr lang="fr-CA"/>
              <a:t>Second level</a:t>
            </a:r>
          </a:p>
          <a:p>
            <a:pPr lvl="2"/>
            <a:r>
              <a:rPr lang="fr-CA"/>
              <a:t>Third level</a:t>
            </a:r>
          </a:p>
          <a:p>
            <a:pPr lvl="3"/>
            <a:r>
              <a:rPr lang="fr-CA"/>
              <a:t>Fourth level</a:t>
            </a:r>
          </a:p>
          <a:p>
            <a:pPr lvl="4"/>
            <a:r>
              <a:rPr lang="fr-CA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00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fr-CA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fr-CA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288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DB1ECDF2-D635-2D44-A717-7FF2A8626739}" type="slidenum">
              <a:rPr lang="fr-CA"/>
              <a:pPr/>
              <a:t>‹#›</a:t>
            </a:fld>
            <a:endParaRPr lang="fr-CA"/>
          </a:p>
        </p:txBody>
      </p:sp>
      <p:grpSp>
        <p:nvGrpSpPr>
          <p:cNvPr id="4103" name="Group 7"/>
          <p:cNvGrpSpPr>
            <a:grpSpLocks/>
          </p:cNvGrpSpPr>
          <p:nvPr/>
        </p:nvGrpSpPr>
        <p:grpSpPr bwMode="auto">
          <a:xfrm>
            <a:off x="304800" y="165100"/>
            <a:ext cx="8813800" cy="6692900"/>
            <a:chOff x="192" y="104"/>
            <a:chExt cx="5552" cy="4216"/>
          </a:xfrm>
        </p:grpSpPr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192" y="104"/>
              <a:ext cx="3763" cy="640"/>
            </a:xfrm>
            <a:prstGeom prst="rect">
              <a:avLst/>
            </a:prstGeom>
            <a:noFill/>
            <a:ln w="9525">
              <a:solidFill>
                <a:srgbClr val="99CC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296" y="192"/>
              <a:ext cx="3817" cy="6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6" name="Line 10"/>
            <p:cNvSpPr>
              <a:spLocks noChangeShapeType="1"/>
            </p:cNvSpPr>
            <p:nvPr/>
          </p:nvSpPr>
          <p:spPr bwMode="auto">
            <a:xfrm>
              <a:off x="1112" y="751"/>
              <a:ext cx="0" cy="35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640" y="680"/>
              <a:ext cx="5104" cy="1792"/>
            </a:xfrm>
            <a:custGeom>
              <a:avLst/>
              <a:gdLst>
                <a:gd name="T0" fmla="*/ 4816 w 4816"/>
                <a:gd name="T1" fmla="*/ 0 h 1984"/>
                <a:gd name="T2" fmla="*/ 0 w 4816"/>
                <a:gd name="T3" fmla="*/ 0 h 1984"/>
                <a:gd name="T4" fmla="*/ 0 w 4816"/>
                <a:gd name="T5" fmla="*/ 1984 h 1984"/>
                <a:gd name="T6" fmla="*/ 448 w 4816"/>
                <a:gd name="T7" fmla="*/ 1984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16" h="1984">
                  <a:moveTo>
                    <a:pt x="4816" y="0"/>
                  </a:moveTo>
                  <a:lnTo>
                    <a:pt x="0" y="0"/>
                  </a:lnTo>
                  <a:lnTo>
                    <a:pt x="0" y="1984"/>
                  </a:lnTo>
                  <a:lnTo>
                    <a:pt x="448" y="1984"/>
                  </a:lnTo>
                </a:path>
              </a:pathLst>
            </a:custGeom>
            <a:noFill/>
            <a:ln w="9525">
              <a:solidFill>
                <a:srgbClr val="99CC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Black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624" y="2705100"/>
            <a:ext cx="6480720" cy="1447800"/>
          </a:xfrm>
        </p:spPr>
        <p:txBody>
          <a:bodyPr/>
          <a:lstStyle/>
          <a:p>
            <a:pPr algn="ctr"/>
            <a:r>
              <a:rPr lang="fr-CA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 reproduction sexuée</a:t>
            </a:r>
            <a:br>
              <a:rPr lang="fr-CA" sz="5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br>
              <a:rPr lang="fr-CA" sz="4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fr-CA" sz="27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PowerPoint 2.9.2</a:t>
            </a:r>
            <a:endParaRPr lang="fr-CA" sz="4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9" name="Picture 5" descr="http://www.arlington.k12.va.us/schools/williamsburg/staff/thendric/webquest/arthropods/urchi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2. La fécondation interne</a:t>
            </a:r>
            <a:br>
              <a:rPr lang="fr-CA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CA" sz="24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341439"/>
            <a:ext cx="5410200" cy="251961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Fécondation durant laquelle des spermatozoïdes sont déposés dans le corps de la femelle où ils rencontreront les ovules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CA" dirty="0"/>
              <a:t>courant chez les animaux terrestres</a:t>
            </a:r>
          </a:p>
        </p:txBody>
      </p:sp>
      <p:pic>
        <p:nvPicPr>
          <p:cNvPr id="12293" name="Picture 5" descr="http://www.jour.sc.edu/pages/wigginsweb/Cyberhemiapage1fall2005_files/fertiliz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005064"/>
            <a:ext cx="3384550" cy="276383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99413" cy="685800"/>
          </a:xfrm>
        </p:spPr>
        <p:txBody>
          <a:bodyPr/>
          <a:lstStyle/>
          <a:p>
            <a:r>
              <a:rPr lang="fr-CA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Les besoins après la fécondation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685" y="1428675"/>
            <a:ext cx="8280400" cy="345660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CA" dirty="0">
                <a:solidFill>
                  <a:srgbClr val="0207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Une fois l</a:t>
            </a:r>
            <a:r>
              <a:rPr lang="ja-JP" altLang="fr-CA" dirty="0">
                <a:solidFill>
                  <a:srgbClr val="0207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fr-CA" dirty="0">
                <a:solidFill>
                  <a:srgbClr val="0207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ovule fécondé, la division cellulaire aura lieu seulement si certaines conditions sont respectées :</a:t>
            </a:r>
          </a:p>
          <a:p>
            <a:pPr>
              <a:lnSpc>
                <a:spcPct val="80000"/>
              </a:lnSpc>
            </a:pPr>
            <a:r>
              <a:rPr lang="fr-CA" dirty="0">
                <a:solidFill>
                  <a:srgbClr val="0207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assez de nutriments pour l</a:t>
            </a:r>
            <a:r>
              <a:rPr lang="ja-JP" altLang="fr-CA" dirty="0">
                <a:solidFill>
                  <a:srgbClr val="0207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fr-CA" dirty="0">
                <a:solidFill>
                  <a:srgbClr val="0207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embryon croissant</a:t>
            </a:r>
          </a:p>
          <a:p>
            <a:pPr>
              <a:lnSpc>
                <a:spcPct val="80000"/>
              </a:lnSpc>
            </a:pPr>
            <a:r>
              <a:rPr lang="fr-CA" dirty="0">
                <a:solidFill>
                  <a:srgbClr val="0207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température appropriée pour les réactions chimiques dans l</a:t>
            </a:r>
            <a:r>
              <a:rPr lang="ja-JP" altLang="fr-CA" dirty="0">
                <a:solidFill>
                  <a:srgbClr val="0207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fr-CA" dirty="0">
                <a:solidFill>
                  <a:srgbClr val="0207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embryon</a:t>
            </a:r>
          </a:p>
          <a:p>
            <a:pPr>
              <a:lnSpc>
                <a:spcPct val="80000"/>
              </a:lnSpc>
            </a:pPr>
            <a:r>
              <a:rPr lang="fr-CA" dirty="0">
                <a:solidFill>
                  <a:srgbClr val="0207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ja-JP" altLang="fr-CA" dirty="0">
                <a:solidFill>
                  <a:srgbClr val="0207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fr-CA" dirty="0">
                <a:solidFill>
                  <a:srgbClr val="0207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humidité doit être suffisante pour éviter l</a:t>
            </a:r>
            <a:r>
              <a:rPr lang="ja-JP" altLang="fr-CA" dirty="0">
                <a:solidFill>
                  <a:srgbClr val="0207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fr-CA" dirty="0">
                <a:solidFill>
                  <a:srgbClr val="0207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assèchement de l</a:t>
            </a:r>
            <a:r>
              <a:rPr lang="ja-JP" altLang="fr-CA" dirty="0">
                <a:solidFill>
                  <a:srgbClr val="0207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fr-CA" dirty="0">
                <a:solidFill>
                  <a:srgbClr val="0207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embryon</a:t>
            </a:r>
          </a:p>
          <a:p>
            <a:pPr>
              <a:lnSpc>
                <a:spcPct val="80000"/>
              </a:lnSpc>
            </a:pPr>
            <a:r>
              <a:rPr lang="fr-CA" dirty="0">
                <a:solidFill>
                  <a:srgbClr val="0207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protection des prédateurs et de l</a:t>
            </a:r>
            <a:r>
              <a:rPr lang="ja-JP" altLang="fr-CA" dirty="0">
                <a:solidFill>
                  <a:srgbClr val="02071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fr-CA" dirty="0">
                <a:solidFill>
                  <a:srgbClr val="02071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environnement</a:t>
            </a:r>
          </a:p>
        </p:txBody>
      </p:sp>
      <p:pic>
        <p:nvPicPr>
          <p:cNvPr id="10245" name="Picture 5" descr="http://www.libertepolitique.com/images/article/Embry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53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1" name="Picture 11" descr="http://home.honolulu.hawaii.edu/~pine/book1qts/embryo-compa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84" y="5006686"/>
            <a:ext cx="1982407" cy="18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3" name="Picture 13" descr="http://www.wikihow.com/images/e/e3/Embryo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7" y="4853894"/>
            <a:ext cx="3423965" cy="20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 de </a:t>
            </a:r>
            <a:r>
              <a:rPr lang="en-CA" dirty="0" err="1"/>
              <a:t>révision</a:t>
            </a:r>
            <a:endParaRPr lang="en-C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FFBA57-42F1-4F55-9541-E74D2ECB2382}"/>
              </a:ext>
            </a:extLst>
          </p:cNvPr>
          <p:cNvSpPr txBox="1"/>
          <p:nvPr/>
        </p:nvSpPr>
        <p:spPr>
          <a:xfrm>
            <a:off x="101130" y="1260224"/>
            <a:ext cx="6264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Qu’est-ce que c’est un caryotype?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D4D688-9545-4B2D-B84A-CFFC191AD58D}"/>
              </a:ext>
            </a:extLst>
          </p:cNvPr>
          <p:cNvSpPr txBox="1"/>
          <p:nvPr/>
        </p:nvSpPr>
        <p:spPr>
          <a:xfrm>
            <a:off x="101130" y="2187572"/>
            <a:ext cx="876385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Q</a:t>
            </a:r>
            <a:r>
              <a:rPr lang="fr-FR" sz="2700" dirty="0" err="1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uelle</a:t>
            </a:r>
            <a:r>
              <a:rPr lang="fr-FR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paire de chromosomes détermine le genre génétique d’un humain?  D’habitude, quel est la paire de chromosomes qui devient un homme et laquelle devient une femme?</a:t>
            </a:r>
            <a:endParaRPr lang="fr-CA" sz="2700" dirty="0">
              <a:solidFill>
                <a:srgbClr val="0207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19016-9DD5-4D92-8505-2CF3EEF85C9F}"/>
              </a:ext>
            </a:extLst>
          </p:cNvPr>
          <p:cNvSpPr txBox="1"/>
          <p:nvPr/>
        </p:nvSpPr>
        <p:spPr>
          <a:xfrm>
            <a:off x="101130" y="3705346"/>
            <a:ext cx="6264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Qu’est-ce qui cause le syndrome Down?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608373-7356-4DE6-AAD4-6F97F35D7D67}"/>
              </a:ext>
            </a:extLst>
          </p:cNvPr>
          <p:cNvSpPr txBox="1"/>
          <p:nvPr/>
        </p:nvSpPr>
        <p:spPr>
          <a:xfrm>
            <a:off x="101130" y="4310603"/>
            <a:ext cx="62646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Remplissez le tableau suivant.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1025C047-E12E-415D-BFBD-FD802112CC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528524"/>
              </p:ext>
            </p:extLst>
          </p:nvPr>
        </p:nvGraphicFramePr>
        <p:xfrm>
          <a:off x="64060" y="4818434"/>
          <a:ext cx="9015880" cy="1869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3804">
                  <a:extLst>
                    <a:ext uri="{9D8B030D-6E8A-4147-A177-3AD203B41FA5}">
                      <a16:colId xmlns:a16="http://schemas.microsoft.com/office/drawing/2014/main" val="3041484987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1314376732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574365173"/>
                    </a:ext>
                  </a:extLst>
                </a:gridCol>
                <a:gridCol w="2275692">
                  <a:extLst>
                    <a:ext uri="{9D8B030D-6E8A-4147-A177-3AD203B41FA5}">
                      <a16:colId xmlns:a16="http://schemas.microsoft.com/office/drawing/2014/main" val="3714494608"/>
                    </a:ext>
                  </a:extLst>
                </a:gridCol>
              </a:tblGrid>
              <a:tr h="623038">
                <a:tc>
                  <a:txBody>
                    <a:bodyPr/>
                    <a:lstStyle/>
                    <a:p>
                      <a:pPr algn="ctr"/>
                      <a:r>
                        <a:rPr kumimoji="0" lang="fr-FR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071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Le type de fécondation</a:t>
                      </a:r>
                      <a:endParaRPr lang="en-US" sz="2500" dirty="0"/>
                    </a:p>
                  </a:txBody>
                  <a:tcPr anchor="ctr">
                    <a:lnR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071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Qui le fait?</a:t>
                      </a:r>
                      <a:endParaRPr lang="en-US" sz="2500" dirty="0"/>
                    </a:p>
                  </a:txBody>
                  <a:tcPr anchor="ctr">
                    <a:lnL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071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Avantages</a:t>
                      </a:r>
                      <a:endParaRPr lang="en-US" sz="2500" dirty="0"/>
                    </a:p>
                  </a:txBody>
                  <a:tcPr anchor="ctr">
                    <a:lnL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fr-FR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071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Désavantages</a:t>
                      </a:r>
                      <a:endParaRPr lang="en-US" sz="2500" dirty="0"/>
                    </a:p>
                  </a:txBody>
                  <a:tcPr anchor="ctr">
                    <a:lnL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2372765"/>
                  </a:ext>
                </a:extLst>
              </a:tr>
              <a:tr h="623038">
                <a:tc>
                  <a:txBody>
                    <a:bodyPr/>
                    <a:lstStyle/>
                    <a:p>
                      <a:pPr algn="ctr"/>
                      <a:r>
                        <a:rPr kumimoji="0" lang="fr-FR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071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interne</a:t>
                      </a:r>
                      <a:endParaRPr lang="en-US" sz="2500" dirty="0"/>
                    </a:p>
                  </a:txBody>
                  <a:tcPr anchor="ctr">
                    <a:lnR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759882"/>
                  </a:ext>
                </a:extLst>
              </a:tr>
              <a:tr h="623038">
                <a:tc>
                  <a:txBody>
                    <a:bodyPr/>
                    <a:lstStyle/>
                    <a:p>
                      <a:pPr algn="ctr"/>
                      <a:r>
                        <a:rPr kumimoji="0" lang="fr-FR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2071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ＭＳ Ｐゴシック" charset="0"/>
                          <a:cs typeface="Times New Roman" panose="02020603050405020304" pitchFamily="18" charset="0"/>
                        </a:rPr>
                        <a:t>externe</a:t>
                      </a:r>
                      <a:endParaRPr lang="en-US" sz="2500" dirty="0"/>
                    </a:p>
                  </a:txBody>
                  <a:tcPr anchor="ctr">
                    <a:lnR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500" dirty="0"/>
                    </a:p>
                  </a:txBody>
                  <a:tcPr>
                    <a:lnL w="12700" cap="flat" cmpd="sng" algn="ctr">
                      <a:solidFill>
                        <a:srgbClr val="0207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5148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50D08C0-6174-4A25-9CA3-695CC75B23A1}"/>
              </a:ext>
            </a:extLst>
          </p:cNvPr>
          <p:cNvSpPr txBox="1"/>
          <p:nvPr/>
        </p:nvSpPr>
        <p:spPr>
          <a:xfrm>
            <a:off x="4807680" y="6110468"/>
            <a:ext cx="2160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nombreux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5DD952-A216-44C6-8CCC-470E64CE7D16}"/>
              </a:ext>
            </a:extLst>
          </p:cNvPr>
          <p:cNvSpPr txBox="1"/>
          <p:nvPr/>
        </p:nvSpPr>
        <p:spPr>
          <a:xfrm>
            <a:off x="6819197" y="5529182"/>
            <a:ext cx="21602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peu nombreux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7F1785-8D98-463C-9EA7-990972AFA1A8}"/>
              </a:ext>
            </a:extLst>
          </p:cNvPr>
          <p:cNvSpPr txBox="1"/>
          <p:nvPr/>
        </p:nvSpPr>
        <p:spPr>
          <a:xfrm>
            <a:off x="6688316" y="6110468"/>
            <a:ext cx="242200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moins de protection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B60EF2-B3FC-4B10-BB88-DFBF51966555}"/>
              </a:ext>
            </a:extLst>
          </p:cNvPr>
          <p:cNvSpPr txBox="1"/>
          <p:nvPr/>
        </p:nvSpPr>
        <p:spPr>
          <a:xfrm>
            <a:off x="4807680" y="5367599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plus de </a:t>
            </a:r>
          </a:p>
          <a:p>
            <a:pPr algn="ctr"/>
            <a:r>
              <a:rPr lang="fr-CA" sz="2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36B711-FAC7-41A6-83E8-BEA94E2B43EE}"/>
              </a:ext>
            </a:extLst>
          </p:cNvPr>
          <p:cNvSpPr txBox="1"/>
          <p:nvPr/>
        </p:nvSpPr>
        <p:spPr>
          <a:xfrm>
            <a:off x="800085" y="1617123"/>
            <a:ext cx="71287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schéma photo-micrographique permettant de représenter le nombre, la taille et la formes des chromosomes d’une personne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26700B-2B15-447A-8F4A-69BD31B2C689}"/>
              </a:ext>
            </a:extLst>
          </p:cNvPr>
          <p:cNvSpPr txBox="1"/>
          <p:nvPr/>
        </p:nvSpPr>
        <p:spPr>
          <a:xfrm>
            <a:off x="800877" y="3392935"/>
            <a:ext cx="6593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23</a:t>
            </a:r>
            <a:r>
              <a:rPr lang="fr-CA" sz="2100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CA" sz="2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paire – XX pour une femme et XY pour un homme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2C22906-B69F-4B59-A375-B65C72DEB14E}"/>
              </a:ext>
            </a:extLst>
          </p:cNvPr>
          <p:cNvSpPr txBox="1"/>
          <p:nvPr/>
        </p:nvSpPr>
        <p:spPr>
          <a:xfrm>
            <a:off x="800085" y="4090893"/>
            <a:ext cx="273630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3</a:t>
            </a:r>
            <a:r>
              <a:rPr lang="fr-CA" sz="2100" baseline="300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CA" sz="2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chromosome #21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CA38A47-5B29-426A-952C-74CDB4895207}"/>
              </a:ext>
            </a:extLst>
          </p:cNvPr>
          <p:cNvSpPr txBox="1"/>
          <p:nvPr/>
        </p:nvSpPr>
        <p:spPr>
          <a:xfrm>
            <a:off x="2985611" y="5367599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organismes terrestres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EF6F2F-33FD-4B3E-9839-CEF73EF6A5E8}"/>
              </a:ext>
            </a:extLst>
          </p:cNvPr>
          <p:cNvSpPr txBox="1"/>
          <p:nvPr/>
        </p:nvSpPr>
        <p:spPr>
          <a:xfrm>
            <a:off x="2985611" y="5948885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1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organismes aquatiques</a:t>
            </a:r>
          </a:p>
        </p:txBody>
      </p:sp>
    </p:spTree>
    <p:extLst>
      <p:ext uri="{BB962C8B-B14F-4D97-AF65-F5344CB8AC3E}">
        <p14:creationId xmlns:p14="http://schemas.microsoft.com/office/powerpoint/2010/main" val="163112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Récapitulons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B79E8C-B475-42E2-9D97-00D6AB22F306}"/>
              </a:ext>
            </a:extLst>
          </p:cNvPr>
          <p:cNvSpPr txBox="1"/>
          <p:nvPr/>
        </p:nvSpPr>
        <p:spPr>
          <a:xfrm>
            <a:off x="200637" y="1454964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reproduction sexuée est avantageux parce qu’elle produit la diversité génétique.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E1C88F-A04D-4DCF-8D58-040508525CC9}"/>
              </a:ext>
            </a:extLst>
          </p:cNvPr>
          <p:cNvSpPr txBox="1"/>
          <p:nvPr/>
        </p:nvSpPr>
        <p:spPr>
          <a:xfrm>
            <a:off x="200637" y="2505670"/>
            <a:ext cx="62646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fécondation interne a lieu largement chez les animaux terrestres et la fécondation externe a lieu largement chez les organismes aquatiques.</a:t>
            </a:r>
          </a:p>
        </p:txBody>
      </p:sp>
    </p:spTree>
    <p:extLst>
      <p:ext uri="{BB962C8B-B14F-4D97-AF65-F5344CB8AC3E}">
        <p14:creationId xmlns:p14="http://schemas.microsoft.com/office/powerpoint/2010/main" val="308387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DC1BFA9-FED6-4479-A076-A16C9E700387}"/>
              </a:ext>
            </a:extLst>
          </p:cNvPr>
          <p:cNvSpPr/>
          <p:nvPr/>
        </p:nvSpPr>
        <p:spPr>
          <a:xfrm>
            <a:off x="784496" y="1829554"/>
            <a:ext cx="1267224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1F8C01-F9C8-4E31-9F90-1A389D553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532" y="2708920"/>
            <a:ext cx="3658072" cy="3937000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368DA55-5D2A-4DA3-B295-E37B46D2DC1B}"/>
              </a:ext>
            </a:extLst>
          </p:cNvPr>
          <p:cNvSpPr/>
          <p:nvPr/>
        </p:nvSpPr>
        <p:spPr>
          <a:xfrm>
            <a:off x="323528" y="4510703"/>
            <a:ext cx="3920320" cy="904269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ja-JP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Le genre</a:t>
            </a:r>
            <a:endParaRPr lang="fr-CA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EA6424-5A56-4BB7-99FB-B4FFD251F375}"/>
              </a:ext>
            </a:extLst>
          </p:cNvPr>
          <p:cNvSpPr txBox="1"/>
          <p:nvPr/>
        </p:nvSpPr>
        <p:spPr>
          <a:xfrm>
            <a:off x="323528" y="1747967"/>
            <a:ext cx="7128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génome humain contient, d’habitude 23 paires de chromosomes dans les cellules diploïdes.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69C627-3AF3-4753-9942-4329D95A54FE}"/>
              </a:ext>
            </a:extLst>
          </p:cNvPr>
          <p:cNvSpPr txBox="1"/>
          <p:nvPr/>
        </p:nvSpPr>
        <p:spPr>
          <a:xfrm>
            <a:off x="323528" y="449164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 pour un homme et XX pour une femme</a:t>
            </a:r>
            <a:endParaRPr lang="fr-FR" sz="2700" dirty="0">
              <a:solidFill>
                <a:srgbClr val="0207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6F8CE8E-DAB6-49B0-8346-AC01CE7171A7}"/>
              </a:ext>
            </a:extLst>
          </p:cNvPr>
          <p:cNvSpPr txBox="1"/>
          <p:nvPr/>
        </p:nvSpPr>
        <p:spPr>
          <a:xfrm>
            <a:off x="323528" y="2784166"/>
            <a:ext cx="6029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Chez les humains, la 23</a:t>
            </a:r>
            <a:r>
              <a:rPr lang="fr-CA" sz="2700" baseline="300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paire de chromosomes détermine le genre.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434325-D552-4E3D-BA14-66AD428608E6}"/>
              </a:ext>
            </a:extLst>
          </p:cNvPr>
          <p:cNvSpPr/>
          <p:nvPr/>
        </p:nvSpPr>
        <p:spPr>
          <a:xfrm>
            <a:off x="7610832" y="5619705"/>
            <a:ext cx="1152128" cy="1052736"/>
          </a:xfrm>
          <a:prstGeom prst="rect">
            <a:avLst/>
          </a:prstGeom>
          <a:noFill/>
          <a:ln>
            <a:solidFill>
              <a:srgbClr val="003300"/>
            </a:solidFill>
          </a:ln>
          <a:effectLst>
            <a:glow rad="101600">
              <a:srgbClr val="0033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959020-A6B5-469E-8F79-00C975FADF31}"/>
              </a:ext>
            </a:extLst>
          </p:cNvPr>
          <p:cNvSpPr/>
          <p:nvPr/>
        </p:nvSpPr>
        <p:spPr>
          <a:xfrm>
            <a:off x="602474" y="1112750"/>
            <a:ext cx="7074956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cxnSp>
        <p:nvCxnSpPr>
          <p:cNvPr id="3" name="Connector: Curved 2">
            <a:extLst>
              <a:ext uri="{FF2B5EF4-FFF2-40B4-BE49-F238E27FC236}">
                <a16:creationId xmlns:a16="http://schemas.microsoft.com/office/drawing/2014/main" id="{3A782705-5AFC-4947-A81E-49307A072E54}"/>
              </a:ext>
            </a:extLst>
          </p:cNvPr>
          <p:cNvCxnSpPr>
            <a:stCxn id="21" idx="0"/>
            <a:endCxn id="18" idx="2"/>
          </p:cNvCxnSpPr>
          <p:nvPr/>
        </p:nvCxnSpPr>
        <p:spPr bwMode="auto">
          <a:xfrm rot="5400000" flipH="1" flipV="1">
            <a:off x="2636652" y="326254"/>
            <a:ext cx="284756" cy="272184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33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39E5D7E-4822-4F9B-969B-41D01637F7AD}"/>
              </a:ext>
            </a:extLst>
          </p:cNvPr>
          <p:cNvSpPr txBox="1"/>
          <p:nvPr/>
        </p:nvSpPr>
        <p:spPr>
          <a:xfrm>
            <a:off x="634361" y="1081068"/>
            <a:ext cx="721897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l’ensemble de matériau génétique d’un organisme</a:t>
            </a:r>
          </a:p>
        </p:txBody>
      </p:sp>
    </p:spTree>
    <p:extLst>
      <p:ext uri="{BB962C8B-B14F-4D97-AF65-F5344CB8AC3E}">
        <p14:creationId xmlns:p14="http://schemas.microsoft.com/office/powerpoint/2010/main" val="405775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12" grpId="0"/>
      <p:bldP spid="17" grpId="0"/>
      <p:bldP spid="14" grpId="0" animBg="1"/>
      <p:bldP spid="18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EAE8CC2-6D88-46B5-AA95-0A4EF5A7CFF6}"/>
              </a:ext>
            </a:extLst>
          </p:cNvPr>
          <p:cNvSpPr/>
          <p:nvPr/>
        </p:nvSpPr>
        <p:spPr>
          <a:xfrm>
            <a:off x="323528" y="4801458"/>
            <a:ext cx="2736304" cy="78067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A06293-DF59-4314-B6E9-B7BD0FDF4612}"/>
              </a:ext>
            </a:extLst>
          </p:cNvPr>
          <p:cNvSpPr/>
          <p:nvPr/>
        </p:nvSpPr>
        <p:spPr>
          <a:xfrm>
            <a:off x="323528" y="1347872"/>
            <a:ext cx="2016224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ja-JP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Les caryotypes</a:t>
            </a:r>
            <a:endParaRPr lang="fr-CA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FB7CC-C8FE-4FDD-BAA4-A94894CAFA88}"/>
              </a:ext>
            </a:extLst>
          </p:cNvPr>
          <p:cNvSpPr txBox="1"/>
          <p:nvPr/>
        </p:nvSpPr>
        <p:spPr>
          <a:xfrm>
            <a:off x="323528" y="1275864"/>
            <a:ext cx="75608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caryotype est </a:t>
            </a:r>
            <a:r>
              <a:rPr lang="fr-FR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schéma photo-micrographique permettant de représenter le nombre, la taille, et la formes des chromosomes d’une personne</a:t>
            </a:r>
          </a:p>
        </p:txBody>
      </p:sp>
      <p:pic>
        <p:nvPicPr>
          <p:cNvPr id="8" name="Picture 5" descr="caryotype_masculin">
            <a:extLst>
              <a:ext uri="{FF2B5EF4-FFF2-40B4-BE49-F238E27FC236}">
                <a16:creationId xmlns:a16="http://schemas.microsoft.com/office/drawing/2014/main" id="{A690847A-F617-4C5E-BAAC-956AB246B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8" y="3547936"/>
            <a:ext cx="4377098" cy="32828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A4CF66-744D-4419-9D7C-0347ED893AFA}"/>
              </a:ext>
            </a:extLst>
          </p:cNvPr>
          <p:cNvSpPr txBox="1"/>
          <p:nvPr/>
        </p:nvSpPr>
        <p:spPr>
          <a:xfrm>
            <a:off x="323528" y="4731107"/>
            <a:ext cx="3024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caryotype d’un homme humain</a:t>
            </a:r>
            <a:endParaRPr lang="fr-FR" sz="2700" dirty="0">
              <a:solidFill>
                <a:srgbClr val="0207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D4B224F-0749-42CE-8590-813E12828B94}"/>
              </a:ext>
            </a:extLst>
          </p:cNvPr>
          <p:cNvSpPr/>
          <p:nvPr/>
        </p:nvSpPr>
        <p:spPr bwMode="auto">
          <a:xfrm>
            <a:off x="3059832" y="5222096"/>
            <a:ext cx="1656186" cy="360040"/>
          </a:xfrm>
          <a:prstGeom prst="rightArrow">
            <a:avLst/>
          </a:prstGeom>
          <a:solidFill>
            <a:srgbClr val="003300"/>
          </a:solidFill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EA6424-5A56-4BB7-99FB-B4FFD251F375}"/>
              </a:ext>
            </a:extLst>
          </p:cNvPr>
          <p:cNvSpPr txBox="1"/>
          <p:nvPr/>
        </p:nvSpPr>
        <p:spPr>
          <a:xfrm>
            <a:off x="323528" y="2888519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peut aussi déterminer le genre d’un individu en regardant son caryotype.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D434325-D552-4E3D-BA14-66AD428608E6}"/>
              </a:ext>
            </a:extLst>
          </p:cNvPr>
          <p:cNvSpPr/>
          <p:nvPr/>
        </p:nvSpPr>
        <p:spPr>
          <a:xfrm>
            <a:off x="7884368" y="6081777"/>
            <a:ext cx="1080120" cy="660449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1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/>
      <p:bldP spid="3" grpId="0" animBg="1"/>
      <p:bldP spid="11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530FE69-DAFE-48E0-8DD6-66FDA77A0DFE}"/>
              </a:ext>
            </a:extLst>
          </p:cNvPr>
          <p:cNvSpPr/>
          <p:nvPr/>
        </p:nvSpPr>
        <p:spPr>
          <a:xfrm>
            <a:off x="342510" y="5635544"/>
            <a:ext cx="3384376" cy="119695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D826E8-083D-44F6-B22C-4CD25B217E3D}"/>
              </a:ext>
            </a:extLst>
          </p:cNvPr>
          <p:cNvSpPr/>
          <p:nvPr/>
        </p:nvSpPr>
        <p:spPr>
          <a:xfrm>
            <a:off x="1475656" y="2274981"/>
            <a:ext cx="2808312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A06293-DF59-4314-B6E9-B7BD0FDF4612}"/>
              </a:ext>
            </a:extLst>
          </p:cNvPr>
          <p:cNvSpPr/>
          <p:nvPr/>
        </p:nvSpPr>
        <p:spPr>
          <a:xfrm>
            <a:off x="322185" y="3657120"/>
            <a:ext cx="1296144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ja-JP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La trisomie</a:t>
            </a:r>
            <a:endParaRPr lang="fr-CA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FB7CC-C8FE-4FDD-BAA4-A94894CAFA88}"/>
              </a:ext>
            </a:extLst>
          </p:cNvPr>
          <p:cNvSpPr txBox="1"/>
          <p:nvPr/>
        </p:nvSpPr>
        <p:spPr>
          <a:xfrm>
            <a:off x="301860" y="1392503"/>
            <a:ext cx="873463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peut voir clairement certain syndromes génétique lorsqu’on regard le caryotype d’un individu.</a:t>
            </a:r>
          </a:p>
          <a:p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Ex. – le syndrome de Down causé par une 3</a:t>
            </a:r>
            <a:r>
              <a:rPr lang="fr-CA" sz="2700" baseline="300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chromosome 21</a:t>
            </a:r>
            <a:endParaRPr lang="fr-FR" sz="2700" dirty="0">
              <a:solidFill>
                <a:srgbClr val="0207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A4CF66-744D-4419-9D7C-0347ED893AFA}"/>
              </a:ext>
            </a:extLst>
          </p:cNvPr>
          <p:cNvSpPr txBox="1"/>
          <p:nvPr/>
        </p:nvSpPr>
        <p:spPr>
          <a:xfrm>
            <a:off x="301860" y="5554341"/>
            <a:ext cx="338437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caryotype d’un homme humain avec le syndrome de Down</a:t>
            </a:r>
            <a:endParaRPr lang="fr-FR" sz="2700" dirty="0">
              <a:solidFill>
                <a:srgbClr val="0207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D4B224F-0749-42CE-8590-813E12828B94}"/>
              </a:ext>
            </a:extLst>
          </p:cNvPr>
          <p:cNvSpPr/>
          <p:nvPr/>
        </p:nvSpPr>
        <p:spPr bwMode="auto">
          <a:xfrm>
            <a:off x="3726886" y="6054003"/>
            <a:ext cx="319390" cy="360040"/>
          </a:xfrm>
          <a:prstGeom prst="rightArrow">
            <a:avLst/>
          </a:prstGeom>
          <a:solidFill>
            <a:srgbClr val="003300"/>
          </a:solidFill>
          <a:ln w="9525" cap="flat" cmpd="sng" algn="ctr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10" name="Picture 5" descr="L'image “http://formation.etud.u-psud.fr/biologie/genetique/mutations/imag/trisomie21.jpg” ne peut être affichée car elle contient des erreurs.">
            <a:extLst>
              <a:ext uri="{FF2B5EF4-FFF2-40B4-BE49-F238E27FC236}">
                <a16:creationId xmlns:a16="http://schemas.microsoft.com/office/drawing/2014/main" id="{8238D226-8D96-4B73-A14C-8F16C1BC7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76" y="2939394"/>
            <a:ext cx="5076056" cy="3833480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0230C3-9FB3-42E3-8F9E-ED740F25F278}"/>
              </a:ext>
            </a:extLst>
          </p:cNvPr>
          <p:cNvSpPr txBox="1"/>
          <p:nvPr/>
        </p:nvSpPr>
        <p:spPr>
          <a:xfrm>
            <a:off x="301860" y="2788232"/>
            <a:ext cx="33843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syndrome de Down est causé par la trisomie – la présence d’un troisième d’un des paires de chromosomes.  </a:t>
            </a:r>
            <a:endParaRPr lang="fr-FR" sz="2700" dirty="0">
              <a:solidFill>
                <a:srgbClr val="02071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7A2912-5F7D-4AE6-B402-EC40AF872B87}"/>
              </a:ext>
            </a:extLst>
          </p:cNvPr>
          <p:cNvSpPr/>
          <p:nvPr/>
        </p:nvSpPr>
        <p:spPr>
          <a:xfrm>
            <a:off x="6172200" y="6194144"/>
            <a:ext cx="876744" cy="588148"/>
          </a:xfrm>
          <a:prstGeom prst="rect">
            <a:avLst/>
          </a:prstGeom>
          <a:noFill/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1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7" grpId="0" animBg="1"/>
      <p:bldP spid="9" grpId="0"/>
      <p:bldP spid="3" grpId="0" animBg="1"/>
      <p:bldP spid="11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7478AB-8C86-4A75-B2EB-731A82722747}"/>
              </a:ext>
            </a:extLst>
          </p:cNvPr>
          <p:cNvSpPr/>
          <p:nvPr/>
        </p:nvSpPr>
        <p:spPr>
          <a:xfrm>
            <a:off x="1835695" y="1440277"/>
            <a:ext cx="2378812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 reproduction sexuée nécessite l</a:t>
            </a:r>
            <a:r>
              <a:rPr lang="ja-JP" altLang="fr-CA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’</a:t>
            </a:r>
            <a:r>
              <a:rPr lang="fr-CA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accouplement</a:t>
            </a:r>
          </a:p>
        </p:txBody>
      </p:sp>
      <p:pic>
        <p:nvPicPr>
          <p:cNvPr id="8197" name="Picture 5" descr="http://www.gireaud.net/images/snail_accouple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624" y="3982269"/>
            <a:ext cx="4120753" cy="274487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ABC71D-13D2-4DF1-AC12-C1E5A7B23843}"/>
              </a:ext>
            </a:extLst>
          </p:cNvPr>
          <p:cNvSpPr txBox="1"/>
          <p:nvPr/>
        </p:nvSpPr>
        <p:spPr>
          <a:xfrm>
            <a:off x="1835696" y="1411564"/>
            <a:ext cx="4899092" cy="26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L’accouplement est le processus amenant les gamètes (mâle et femelles) au même endroit en même temps pour créer un nouvel individu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s’unir pour la 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B9CAC03-D42F-4638-85E8-0761F303938A}"/>
              </a:ext>
            </a:extLst>
          </p:cNvPr>
          <p:cNvSpPr/>
          <p:nvPr/>
        </p:nvSpPr>
        <p:spPr>
          <a:xfrm>
            <a:off x="1553931" y="6425952"/>
            <a:ext cx="3291060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C105B0-AA86-4CC6-AE64-B13ACD3C835D}"/>
              </a:ext>
            </a:extLst>
          </p:cNvPr>
          <p:cNvSpPr/>
          <p:nvPr/>
        </p:nvSpPr>
        <p:spPr>
          <a:xfrm>
            <a:off x="3199461" y="1920818"/>
            <a:ext cx="3024336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3CA096-11FD-46BD-8C85-1B5E4076AAC7}"/>
              </a:ext>
            </a:extLst>
          </p:cNvPr>
          <p:cNvSpPr/>
          <p:nvPr/>
        </p:nvSpPr>
        <p:spPr>
          <a:xfrm>
            <a:off x="200637" y="2616422"/>
            <a:ext cx="3024336" cy="432048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33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566992" cy="671736"/>
          </a:xfrm>
        </p:spPr>
        <p:txBody>
          <a:bodyPr/>
          <a:lstStyle/>
          <a:p>
            <a:r>
              <a:rPr lang="en-US" dirty="0"/>
              <a:t>Des </a:t>
            </a:r>
            <a:r>
              <a:rPr lang="en-US" dirty="0" err="1"/>
              <a:t>détails</a:t>
            </a:r>
            <a:r>
              <a:rPr lang="en-US" dirty="0"/>
              <a:t> de la reproduction </a:t>
            </a:r>
            <a:r>
              <a:rPr lang="en-US" dirty="0" err="1"/>
              <a:t>sexuée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BC7E0E-D722-4662-AD83-6DB21A2C8D88}"/>
              </a:ext>
            </a:extLst>
          </p:cNvPr>
          <p:cNvSpPr txBox="1"/>
          <p:nvPr/>
        </p:nvSpPr>
        <p:spPr>
          <a:xfrm>
            <a:off x="200637" y="1454964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reproduction sexuée est avantageux parce qu’elle produit la diversité génétique.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1CD20-F93E-4845-BC99-40FBC89C5B79}"/>
              </a:ext>
            </a:extLst>
          </p:cNvPr>
          <p:cNvSpPr txBox="1"/>
          <p:nvPr/>
        </p:nvSpPr>
        <p:spPr>
          <a:xfrm>
            <a:off x="200637" y="2558746"/>
            <a:ext cx="6531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sélection sexuelle est la capacité d’un organisme à s’accoupler avec un autre organisme, souvent par tous moyens nécessaires.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EF3FB7-3984-4709-9D82-C6A994FF7732}"/>
              </a:ext>
            </a:extLst>
          </p:cNvPr>
          <p:cNvSpPr txBox="1"/>
          <p:nvPr/>
        </p:nvSpPr>
        <p:spPr>
          <a:xfrm>
            <a:off x="200637" y="4291941"/>
            <a:ext cx="698477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Cela cause souvent une compétition entres organismes pour reproduire avec les individus le mieux adaptés pour survivre (selon eux).  </a:t>
            </a:r>
          </a:p>
          <a:p>
            <a:r>
              <a:rPr lang="fr-CA" sz="2700" dirty="0">
                <a:solidFill>
                  <a:srgbClr val="0207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 résultat est que, souvent, la progéniture est mieux adaptée à survivre et/ou à reproduire de nouveau – la sélection naturelle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24A3E35-9050-47CA-832C-69DECE7B1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3461" y="1354447"/>
            <a:ext cx="2539902" cy="1916832"/>
          </a:xfrm>
          <a:prstGeom prst="rect">
            <a:avLst/>
          </a:prstGeom>
          <a:ln>
            <a:solidFill>
              <a:srgbClr val="00330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83A74C-3841-4CE7-880A-57481A32E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2651" y="3401211"/>
            <a:ext cx="2281521" cy="1397431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292841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9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6126832" cy="743744"/>
          </a:xfrm>
        </p:spPr>
        <p:txBody>
          <a:bodyPr/>
          <a:lstStyle/>
          <a:p>
            <a:r>
              <a:rPr lang="en-US" sz="2500" dirty="0"/>
              <a:t>La </a:t>
            </a:r>
            <a:r>
              <a:rPr lang="en-US" sz="2500" dirty="0" err="1"/>
              <a:t>fécondation</a:t>
            </a:r>
            <a:r>
              <a:rPr lang="en-US" sz="2500" dirty="0"/>
              <a:t> de la reproduction </a:t>
            </a:r>
            <a:r>
              <a:rPr lang="en-US" sz="2500" dirty="0" err="1"/>
              <a:t>sexuée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La </a:t>
            </a:r>
            <a:r>
              <a:rPr lang="en-US" dirty="0" err="1"/>
              <a:t>fécondation</a:t>
            </a:r>
            <a:r>
              <a:rPr lang="en-US" dirty="0"/>
              <a:t> </a:t>
            </a:r>
            <a:r>
              <a:rPr lang="en-US" dirty="0" err="1"/>
              <a:t>externe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La </a:t>
            </a:r>
            <a:r>
              <a:rPr lang="en-US" dirty="0" err="1"/>
              <a:t>fécondation</a:t>
            </a:r>
            <a:r>
              <a:rPr lang="en-US" dirty="0"/>
              <a:t> interne</a:t>
            </a:r>
          </a:p>
        </p:txBody>
      </p:sp>
    </p:spTree>
    <p:extLst>
      <p:ext uri="{BB962C8B-B14F-4D97-AF65-F5344CB8AC3E}">
        <p14:creationId xmlns:p14="http://schemas.microsoft.com/office/powerpoint/2010/main" val="784911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CA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1. La </a:t>
            </a:r>
            <a:r>
              <a:rPr lang="fr-CA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fécondation</a:t>
            </a:r>
            <a:r>
              <a:rPr lang="fr-CA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externe</a:t>
            </a:r>
            <a:br>
              <a:rPr lang="fr-CA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fr-CA" sz="24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fécondation durant laquelle un spermatozoïde et un ovule s</a:t>
            </a:r>
            <a:r>
              <a:rPr lang="en-US" dirty="0">
                <a:latin typeface="Arial"/>
              </a:rPr>
              <a:t>’</a:t>
            </a:r>
            <a:r>
              <a:rPr lang="fr-CA" dirty="0"/>
              <a:t>unissent à l</a:t>
            </a:r>
            <a:r>
              <a:rPr lang="en-US" dirty="0">
                <a:latin typeface="Arial"/>
              </a:rPr>
              <a:t>’</a:t>
            </a:r>
            <a:r>
              <a:rPr lang="fr-CA" dirty="0"/>
              <a:t>extérieur du corps des parents</a:t>
            </a:r>
          </a:p>
          <a:p>
            <a:r>
              <a:rPr lang="fr-CA" dirty="0"/>
              <a:t>courant chez les animaux aquatiques</a:t>
            </a:r>
          </a:p>
          <a:p>
            <a:r>
              <a:rPr lang="fr-CA" dirty="0"/>
              <a:t>Ex : saumons, les oursins etc.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3" name="Picture 5" descr="http://adamschneider.net/photos/2000-11-mba/image/pb2303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-green metallic on white design template">
  <a:themeElements>
    <a:clrScheme name="Blue-green metallic on white design template 10">
      <a:dk1>
        <a:srgbClr val="446EB2"/>
      </a:dk1>
      <a:lt1>
        <a:srgbClr val="BDCFA7"/>
      </a:lt1>
      <a:dk2>
        <a:srgbClr val="123E96"/>
      </a:dk2>
      <a:lt2>
        <a:srgbClr val="336699"/>
      </a:lt2>
      <a:accent1>
        <a:srgbClr val="9CC08E"/>
      </a:accent1>
      <a:accent2>
        <a:srgbClr val="3333CC"/>
      </a:accent2>
      <a:accent3>
        <a:srgbClr val="DBE4D0"/>
      </a:accent3>
      <a:accent4>
        <a:srgbClr val="395D97"/>
      </a:accent4>
      <a:accent5>
        <a:srgbClr val="CBDCC6"/>
      </a:accent5>
      <a:accent6>
        <a:srgbClr val="2D2DB9"/>
      </a:accent6>
      <a:hlink>
        <a:srgbClr val="E8FAB0"/>
      </a:hlink>
      <a:folHlink>
        <a:srgbClr val="0B52A1"/>
      </a:folHlink>
    </a:clrScheme>
    <a:fontScheme name="Blue-green metallic on white design template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Blue-green metallic on white design template 1">
        <a:dk1>
          <a:srgbClr val="006600"/>
        </a:dk1>
        <a:lt1>
          <a:srgbClr val="FFFFFF"/>
        </a:lt1>
        <a:dk2>
          <a:srgbClr val="000000"/>
        </a:dk2>
        <a:lt2>
          <a:srgbClr val="969696"/>
        </a:lt2>
        <a:accent1>
          <a:srgbClr val="84D07E"/>
        </a:accent1>
        <a:accent2>
          <a:srgbClr val="F1B997"/>
        </a:accent2>
        <a:accent3>
          <a:srgbClr val="FFFFFF"/>
        </a:accent3>
        <a:accent4>
          <a:srgbClr val="005600"/>
        </a:accent4>
        <a:accent5>
          <a:srgbClr val="C2E4C0"/>
        </a:accent5>
        <a:accent6>
          <a:srgbClr val="DAA788"/>
        </a:accent6>
        <a:hlink>
          <a:srgbClr val="6600CC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green metallic on white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CBB6D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FDABA"/>
        </a:accent5>
        <a:accent6>
          <a:srgbClr val="B9B9E7"/>
        </a:accent6>
        <a:hlink>
          <a:srgbClr val="3333CC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green metallic on white design template 3">
        <a:dk1>
          <a:srgbClr val="336666"/>
        </a:dk1>
        <a:lt1>
          <a:srgbClr val="D7D7EA"/>
        </a:lt1>
        <a:dk2>
          <a:srgbClr val="333399"/>
        </a:dk2>
        <a:lt2>
          <a:srgbClr val="25252F"/>
        </a:lt2>
        <a:accent1>
          <a:srgbClr val="B8E1A1"/>
        </a:accent1>
        <a:accent2>
          <a:srgbClr val="9797DD"/>
        </a:accent2>
        <a:accent3>
          <a:srgbClr val="E8E8F3"/>
        </a:accent3>
        <a:accent4>
          <a:srgbClr val="2A5656"/>
        </a:accent4>
        <a:accent5>
          <a:srgbClr val="D8EECD"/>
        </a:accent5>
        <a:accent6>
          <a:srgbClr val="8888C8"/>
        </a:accent6>
        <a:hlink>
          <a:srgbClr val="6633CC"/>
        </a:hlink>
        <a:folHlink>
          <a:srgbClr val="66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green metallic on white design template 4">
        <a:dk1>
          <a:srgbClr val="3E8E3E"/>
        </a:dk1>
        <a:lt1>
          <a:srgbClr val="99CC00"/>
        </a:lt1>
        <a:dk2>
          <a:srgbClr val="000099"/>
        </a:dk2>
        <a:lt2>
          <a:srgbClr val="3E3E5C"/>
        </a:lt2>
        <a:accent1>
          <a:srgbClr val="BEDC8C"/>
        </a:accent1>
        <a:accent2>
          <a:srgbClr val="CCECFF"/>
        </a:accent2>
        <a:accent3>
          <a:srgbClr val="CAE2AA"/>
        </a:accent3>
        <a:accent4>
          <a:srgbClr val="347834"/>
        </a:accent4>
        <a:accent5>
          <a:srgbClr val="DBEBC5"/>
        </a:accent5>
        <a:accent6>
          <a:srgbClr val="B9D6E7"/>
        </a:accent6>
        <a:hlink>
          <a:srgbClr val="6600FF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green metallic on white design template 5">
        <a:dk1>
          <a:srgbClr val="333399"/>
        </a:dk1>
        <a:lt1>
          <a:srgbClr val="FFFFFF"/>
        </a:lt1>
        <a:dk2>
          <a:srgbClr val="000099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82"/>
        </a:accent4>
        <a:accent5>
          <a:srgbClr val="DAEDEF"/>
        </a:accent5>
        <a:accent6>
          <a:srgbClr val="2D2D8A"/>
        </a:accent6>
        <a:hlink>
          <a:srgbClr val="009A49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green metallic on white design template 6">
        <a:dk1>
          <a:srgbClr val="000000"/>
        </a:dk1>
        <a:lt1>
          <a:srgbClr val="DEF6F1"/>
        </a:lt1>
        <a:dk2>
          <a:srgbClr val="000066"/>
        </a:dk2>
        <a:lt2>
          <a:srgbClr val="969696"/>
        </a:lt2>
        <a:accent1>
          <a:srgbClr val="E1F3F3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8F8"/>
        </a:accent5>
        <a:accent6>
          <a:srgbClr val="7FB3E7"/>
        </a:accent6>
        <a:hlink>
          <a:srgbClr val="6600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green metallic on white design template 7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7D2EE6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7129D0"/>
        </a:accent6>
        <a:hlink>
          <a:srgbClr val="1BBD0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green metallic on white design template 8">
        <a:dk1>
          <a:srgbClr val="5A5A86"/>
        </a:dk1>
        <a:lt1>
          <a:srgbClr val="F0FFCD"/>
        </a:lt1>
        <a:dk2>
          <a:srgbClr val="8AA2D2"/>
        </a:dk2>
        <a:lt2>
          <a:srgbClr val="2D2015"/>
        </a:lt2>
        <a:accent1>
          <a:srgbClr val="D8DAFC"/>
        </a:accent1>
        <a:accent2>
          <a:srgbClr val="CC99CC"/>
        </a:accent2>
        <a:accent3>
          <a:srgbClr val="F6FFE3"/>
        </a:accent3>
        <a:accent4>
          <a:srgbClr val="4C4C72"/>
        </a:accent4>
        <a:accent5>
          <a:srgbClr val="E9EAFD"/>
        </a:accent5>
        <a:accent6>
          <a:srgbClr val="B98AB9"/>
        </a:accent6>
        <a:hlink>
          <a:srgbClr val="2AA22D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green metallic on white design template 9">
        <a:dk1>
          <a:srgbClr val="57ABFF"/>
        </a:dk1>
        <a:lt1>
          <a:srgbClr val="CCECFF"/>
        </a:lt1>
        <a:dk2>
          <a:srgbClr val="000099"/>
        </a:dk2>
        <a:lt2>
          <a:srgbClr val="003366"/>
        </a:lt2>
        <a:accent1>
          <a:srgbClr val="225EA6"/>
        </a:accent1>
        <a:accent2>
          <a:srgbClr val="6600CC"/>
        </a:accent2>
        <a:accent3>
          <a:srgbClr val="E2F4FF"/>
        </a:accent3>
        <a:accent4>
          <a:srgbClr val="4991DA"/>
        </a:accent4>
        <a:accent5>
          <a:srgbClr val="ABB6D0"/>
        </a:accent5>
        <a:accent6>
          <a:srgbClr val="5C00B9"/>
        </a:accent6>
        <a:hlink>
          <a:srgbClr val="C1E64C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-green metallic on white design template 10">
        <a:dk1>
          <a:srgbClr val="446EB2"/>
        </a:dk1>
        <a:lt1>
          <a:srgbClr val="BDCFA7"/>
        </a:lt1>
        <a:dk2>
          <a:srgbClr val="123E96"/>
        </a:dk2>
        <a:lt2>
          <a:srgbClr val="336699"/>
        </a:lt2>
        <a:accent1>
          <a:srgbClr val="9CC08E"/>
        </a:accent1>
        <a:accent2>
          <a:srgbClr val="3333CC"/>
        </a:accent2>
        <a:accent3>
          <a:srgbClr val="DBE4D0"/>
        </a:accent3>
        <a:accent4>
          <a:srgbClr val="395D97"/>
        </a:accent4>
        <a:accent5>
          <a:srgbClr val="CBDCC6"/>
        </a:accent5>
        <a:accent6>
          <a:srgbClr val="2D2DB9"/>
        </a:accent6>
        <a:hlink>
          <a:srgbClr val="E8FAB0"/>
        </a:hlink>
        <a:folHlink>
          <a:srgbClr val="0B52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Blue-green metallic on white design template</Template>
  <TotalTime>1972</TotalTime>
  <Words>585</Words>
  <Application>Microsoft Office PowerPoint</Application>
  <PresentationFormat>On-screen Show (4:3)</PresentationFormat>
  <Paragraphs>76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Times New Roman</vt:lpstr>
      <vt:lpstr>Wingdings</vt:lpstr>
      <vt:lpstr>Blue-green metallic on white design template</vt:lpstr>
      <vt:lpstr>La reproduction sexuée  PowerPoint 2.9.2</vt:lpstr>
      <vt:lpstr>Le genre</vt:lpstr>
      <vt:lpstr>Les caryotypes</vt:lpstr>
      <vt:lpstr>La trisomie</vt:lpstr>
      <vt:lpstr>La reproduction sexuée nécessite l’accouplement</vt:lpstr>
      <vt:lpstr>Des détails de la reproduction sexuée</vt:lpstr>
      <vt:lpstr>La fécondation de la reproduction sexuée</vt:lpstr>
      <vt:lpstr>1. La fécondation externe </vt:lpstr>
      <vt:lpstr>PowerPoint Presentation</vt:lpstr>
      <vt:lpstr>PowerPoint Presentation</vt:lpstr>
      <vt:lpstr>PowerPoint Presentation</vt:lpstr>
      <vt:lpstr>2. La fécondation interne </vt:lpstr>
      <vt:lpstr>PowerPoint Presentation</vt:lpstr>
      <vt:lpstr>Les besoins après la fécondation</vt:lpstr>
      <vt:lpstr>Questions de révision</vt:lpstr>
      <vt:lpstr>Récapitulons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reproduction sexuée</dc:title>
  <dc:creator>Kevin Yapps</dc:creator>
  <cp:lastModifiedBy>Jeff O'Keefe</cp:lastModifiedBy>
  <cp:revision>61</cp:revision>
  <dcterms:created xsi:type="dcterms:W3CDTF">2007-11-06T05:08:29Z</dcterms:created>
  <dcterms:modified xsi:type="dcterms:W3CDTF">2020-04-12T03:00:15Z</dcterms:modified>
</cp:coreProperties>
</file>