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0"/>
  </p:notesMasterIdLst>
  <p:sldIdLst>
    <p:sldId id="256" r:id="rId2"/>
    <p:sldId id="259" r:id="rId3"/>
    <p:sldId id="267" r:id="rId4"/>
    <p:sldId id="262" r:id="rId5"/>
    <p:sldId id="260" r:id="rId6"/>
    <p:sldId id="263" r:id="rId7"/>
    <p:sldId id="265" r:id="rId8"/>
    <p:sldId id="261" r:id="rId9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20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EE46A6-C347-4842-B192-602223BDE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56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74453-7C14-8044-A919-8653B0A8BF4C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88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5C565-E178-F74D-A98E-3DB165610E28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3A99D-8E9A-5E40-8C7A-7865D7869639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0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007A8-2DCF-964E-B758-38D50D9495B2}" type="slidenum">
              <a:rPr lang="en-US"/>
              <a:pPr/>
              <a:t>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5AD64-1742-1941-95F8-562FDA6EB6EB}" type="slidenum">
              <a:rPr lang="en-US"/>
              <a:pPr/>
              <a:t>6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2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83444-E29E-3B4E-A462-CA7A3953A819}" type="slidenum">
              <a:rPr lang="en-US"/>
              <a:pPr/>
              <a:t>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39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35D2B-27FC-8045-ACB6-6F3531689553}" type="slidenum">
              <a:rPr lang="en-US"/>
              <a:pPr/>
              <a:t>8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B159-1F02-C446-AC4A-D02D7C8ACF33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C597-A80B-4D4D-B347-5BB10873C5F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1902-3EDD-914F-886A-BB305299F8F5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2CC-4271-A64A-B965-9DC751600E2C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072-25D0-C74C-B0DF-FCA45561BC8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8854-784C-9849-9FE2-09A3779EA5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790-5F77-3344-8FE2-88110877EB45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D6B9-BAEE-C344-B9CA-635D0D1B717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5C5A-651A-F244-BC87-3DEAC892EC78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508C-1782-E641-81E3-0EADCF9C187C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5EF16-29A6-624F-A535-3C66185151C9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B1ECDF2-D635-2D44-A717-7FF2A8626739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2060575"/>
            <a:ext cx="6034088" cy="1447800"/>
          </a:xfrm>
        </p:spPr>
        <p:txBody>
          <a:bodyPr/>
          <a:lstStyle/>
          <a:p>
            <a:pPr algn="ctr"/>
            <a:r>
              <a:rPr lang="fr-CA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La reproduction sexuée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ja-JP" alt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</a:rPr>
              <a:t>accouplement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412775"/>
            <a:ext cx="6696744" cy="3822799"/>
          </a:xfrm>
        </p:spPr>
        <p:txBody>
          <a:bodyPr/>
          <a:lstStyle/>
          <a:p>
            <a:r>
              <a:rPr lang="fr-CA" dirty="0"/>
              <a:t>Le processus amenant les </a:t>
            </a:r>
            <a:endParaRPr lang="fr-CA" dirty="0"/>
          </a:p>
          <a:p>
            <a:pPr marL="0" indent="0">
              <a:buNone/>
            </a:pPr>
            <a:r>
              <a:rPr lang="fr-CA" u="sng" dirty="0" smtClean="0"/>
              <a:t>				</a:t>
            </a:r>
            <a:r>
              <a:rPr lang="fr-CA" dirty="0" smtClean="0"/>
              <a:t> </a:t>
            </a:r>
            <a:r>
              <a:rPr lang="fr-CA" dirty="0"/>
              <a:t>(mâle et femelles) au même endroit en même temps pour créer </a:t>
            </a:r>
            <a:r>
              <a:rPr lang="fr-CA" dirty="0" smtClean="0"/>
              <a:t>un </a:t>
            </a:r>
            <a:r>
              <a:rPr lang="fr-CA" u="sng" dirty="0" smtClean="0"/>
              <a:t>				</a:t>
            </a:r>
          </a:p>
          <a:p>
            <a:pPr marL="0" indent="0">
              <a:buNone/>
            </a:pPr>
            <a:r>
              <a:rPr lang="fr-CA" u="sng" dirty="0"/>
              <a:t>	</a:t>
            </a:r>
            <a:r>
              <a:rPr lang="fr-CA" u="sng" dirty="0" smtClean="0"/>
              <a:t>			</a:t>
            </a:r>
            <a:r>
              <a:rPr lang="fr-CA" dirty="0" smtClean="0"/>
              <a:t>.</a:t>
            </a:r>
            <a:endParaRPr lang="fr-CA" dirty="0"/>
          </a:p>
        </p:txBody>
      </p:sp>
      <p:pic>
        <p:nvPicPr>
          <p:cNvPr id="8197" name="Picture 5" descr="http://www.gireaud.net/images/snail_accoupl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82" y="3762088"/>
            <a:ext cx="4480793" cy="298470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126832" cy="743744"/>
          </a:xfrm>
        </p:spPr>
        <p:txBody>
          <a:bodyPr/>
          <a:lstStyle/>
          <a:p>
            <a:r>
              <a:rPr lang="en-US" sz="2500" dirty="0" smtClean="0"/>
              <a:t>La </a:t>
            </a:r>
            <a:r>
              <a:rPr lang="en-US" sz="2500" dirty="0" err="1" smtClean="0"/>
              <a:t>fécondation</a:t>
            </a:r>
            <a:r>
              <a:rPr lang="en-US" sz="2500" dirty="0" smtClean="0"/>
              <a:t> de la reproduction </a:t>
            </a:r>
            <a:r>
              <a:rPr lang="en-US" sz="2500" dirty="0" err="1" smtClean="0"/>
              <a:t>sexuée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76400"/>
            <a:ext cx="6624736" cy="4038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La </a:t>
            </a:r>
            <a:r>
              <a:rPr lang="en-US" dirty="0" err="1" smtClean="0"/>
              <a:t>fécondation</a:t>
            </a:r>
            <a:r>
              <a:rPr lang="en-US" dirty="0"/>
              <a:t> </a:t>
            </a:r>
            <a:r>
              <a:rPr lang="en-US" u="sng" dirty="0" smtClean="0"/>
              <a:t>				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La </a:t>
            </a:r>
            <a:r>
              <a:rPr lang="en-US" dirty="0" err="1" smtClean="0"/>
              <a:t>fécondation</a:t>
            </a:r>
            <a:r>
              <a:rPr lang="en-US" dirty="0"/>
              <a:t> </a:t>
            </a:r>
            <a:r>
              <a:rPr lang="en-US" u="sng" dirty="0" smtClean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La </a:t>
            </a:r>
            <a:r>
              <a:rPr lang="fr-CA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fécondation</a:t>
            </a:r>
            <a:r>
              <a:rPr lang="fr-CA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externe</a:t>
            </a:r>
            <a:r>
              <a:rPr lang="fr-CA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CA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CA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fécondation durant laquelle 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un </a:t>
            </a:r>
            <a:r>
              <a:rPr lang="fr-CA" dirty="0"/>
              <a:t>spermatozoïde et un </a:t>
            </a:r>
            <a:r>
              <a:rPr lang="fr-CA" dirty="0" smtClean="0"/>
              <a:t>ovule</a:t>
            </a:r>
          </a:p>
          <a:p>
            <a:pPr marL="0" indent="0">
              <a:buNone/>
            </a:pPr>
            <a:r>
              <a:rPr lang="fr-CA" dirty="0"/>
              <a:t>s</a:t>
            </a:r>
            <a:r>
              <a:rPr lang="fr-CA" dirty="0" smtClean="0"/>
              <a:t>’</a:t>
            </a:r>
            <a:r>
              <a:rPr lang="fr-CA" u="sng" dirty="0" smtClean="0"/>
              <a:t>				</a:t>
            </a:r>
            <a:r>
              <a:rPr lang="fr-CA" dirty="0" smtClean="0"/>
              <a:t> </a:t>
            </a:r>
            <a:r>
              <a:rPr lang="fr-CA" u="sng" dirty="0" smtClean="0"/>
              <a:t>	</a:t>
            </a:r>
            <a:r>
              <a:rPr lang="fr-CA" dirty="0" smtClean="0"/>
              <a:t> </a:t>
            </a:r>
          </a:p>
          <a:p>
            <a:pPr marL="0" indent="0">
              <a:buNone/>
            </a:pPr>
            <a:r>
              <a:rPr lang="fr-CA" u="sng" dirty="0"/>
              <a:t>	</a:t>
            </a:r>
            <a:r>
              <a:rPr lang="fr-CA" u="sng" dirty="0" smtClean="0"/>
              <a:t>			</a:t>
            </a:r>
            <a:r>
              <a:rPr lang="fr-CA" dirty="0" smtClean="0"/>
              <a:t> </a:t>
            </a:r>
            <a:r>
              <a:rPr lang="fr-CA" dirty="0"/>
              <a:t>du corps des </a:t>
            </a:r>
            <a:r>
              <a:rPr lang="fr-CA" u="sng" dirty="0"/>
              <a:t>	</a:t>
            </a:r>
            <a:r>
              <a:rPr lang="fr-CA" u="sng" dirty="0" smtClean="0"/>
              <a:t>			</a:t>
            </a:r>
            <a:r>
              <a:rPr lang="fr-CA" dirty="0" smtClean="0"/>
              <a:t>.</a:t>
            </a:r>
            <a:endParaRPr lang="fr-CA" dirty="0"/>
          </a:p>
          <a:p>
            <a:r>
              <a:rPr lang="fr-CA" dirty="0"/>
              <a:t>courant chez les animaux </a:t>
            </a:r>
            <a:endParaRPr lang="fr-CA" dirty="0"/>
          </a:p>
          <a:p>
            <a:pPr marL="0" indent="0">
              <a:buNone/>
            </a:pPr>
            <a:r>
              <a:rPr lang="fr-CA" u="sng" dirty="0" smtClean="0"/>
              <a:t>				</a:t>
            </a:r>
            <a:r>
              <a:rPr lang="fr-CA" dirty="0" smtClean="0"/>
              <a:t>.</a:t>
            </a:r>
            <a:endParaRPr lang="fr-CA" u="sng" dirty="0"/>
          </a:p>
          <a:p>
            <a:r>
              <a:rPr lang="fr-CA" dirty="0"/>
              <a:t>Ex : saumons, les oursins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La </a:t>
            </a:r>
            <a:r>
              <a:rPr lang="fr-CA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fécondation </a:t>
            </a:r>
            <a:r>
              <a:rPr lang="fr-CA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interne</a:t>
            </a:r>
            <a:endParaRPr lang="fr-CA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63712" y="1341438"/>
            <a:ext cx="6624712" cy="3581400"/>
          </a:xfrm>
        </p:spPr>
        <p:txBody>
          <a:bodyPr/>
          <a:lstStyle/>
          <a:p>
            <a:pPr>
              <a:buFontTx/>
              <a:buNone/>
            </a:pPr>
            <a:endParaRPr lang="fr-CA" b="1" i="1" u="sng" dirty="0"/>
          </a:p>
          <a:p>
            <a:r>
              <a:rPr lang="fr-CA" sz="3200" dirty="0"/>
              <a:t>Fécondation durant laquelle des </a:t>
            </a:r>
            <a:endParaRPr lang="fr-CA" sz="3200" dirty="0" smtClean="0"/>
          </a:p>
          <a:p>
            <a:pPr marL="0" indent="0">
              <a:buNone/>
            </a:pPr>
            <a:r>
              <a:rPr lang="fr-CA" sz="3200" dirty="0" smtClean="0"/>
              <a:t>spermatozoïdes sont </a:t>
            </a:r>
          </a:p>
          <a:p>
            <a:pPr marL="0" indent="0">
              <a:buNone/>
            </a:pPr>
            <a:r>
              <a:rPr lang="fr-CA" sz="3200" u="sng" dirty="0" smtClean="0"/>
              <a:t>				</a:t>
            </a:r>
            <a:r>
              <a:rPr lang="fr-CA" sz="3200" dirty="0" smtClean="0"/>
              <a:t> </a:t>
            </a:r>
            <a:r>
              <a:rPr lang="fr-CA" sz="3200" u="sng" dirty="0" smtClean="0"/>
              <a:t>		</a:t>
            </a:r>
            <a:r>
              <a:rPr lang="fr-CA" sz="3200" dirty="0" smtClean="0"/>
              <a:t> </a:t>
            </a:r>
            <a:r>
              <a:rPr lang="fr-CA" sz="3200" dirty="0"/>
              <a:t>le </a:t>
            </a:r>
            <a:endParaRPr lang="fr-CA" sz="3200" dirty="0"/>
          </a:p>
          <a:p>
            <a:pPr marL="0" indent="0">
              <a:buNone/>
            </a:pPr>
            <a:r>
              <a:rPr lang="fr-CA" sz="3200" u="sng" dirty="0" smtClean="0"/>
              <a:t>		</a:t>
            </a:r>
            <a:r>
              <a:rPr lang="fr-CA" sz="3200" dirty="0" smtClean="0"/>
              <a:t> </a:t>
            </a:r>
            <a:r>
              <a:rPr lang="fr-CA" sz="3200" dirty="0"/>
              <a:t>de la femelle où ils rencontreront les ovules</a:t>
            </a:r>
          </a:p>
        </p:txBody>
      </p:sp>
      <p:pic>
        <p:nvPicPr>
          <p:cNvPr id="12293" name="Picture 5" descr="http://www.jour.sc.edu/pages/wigginsweb/Cyberhemiapage1fall2005_files/fertiliz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28375"/>
            <a:ext cx="28217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99413" cy="685800"/>
          </a:xfrm>
        </p:spPr>
        <p:txBody>
          <a:bodyPr>
            <a:normAutofit fontScale="90000"/>
          </a:bodyPr>
          <a:lstStyle/>
          <a:p>
            <a:r>
              <a:rPr lang="fr-CA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Les méthodes de fécondation </a:t>
            </a:r>
            <a:br>
              <a:rPr lang="fr-CA" sz="3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CA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280400" cy="4038600"/>
          </a:xfrm>
        </p:spPr>
        <p:txBody>
          <a:bodyPr>
            <a:normAutofit/>
          </a:bodyPr>
          <a:lstStyle/>
          <a:p>
            <a:pPr marL="114300" indent="0">
              <a:lnSpc>
                <a:spcPct val="80000"/>
              </a:lnSpc>
              <a:buNone/>
            </a:pPr>
            <a:r>
              <a:rPr lang="fr-CA" sz="2500" dirty="0">
                <a:solidFill>
                  <a:srgbClr val="020712"/>
                </a:solidFill>
              </a:rPr>
              <a:t>Une fois </a:t>
            </a:r>
            <a:r>
              <a:rPr lang="fr-CA" sz="2500" dirty="0" smtClean="0">
                <a:solidFill>
                  <a:srgbClr val="020712"/>
                </a:solidFill>
              </a:rPr>
              <a:t>l’o</a:t>
            </a:r>
            <a:r>
              <a:rPr lang="fr-CA" sz="2500" dirty="0" smtClean="0">
                <a:solidFill>
                  <a:srgbClr val="020712"/>
                </a:solidFill>
              </a:rPr>
              <a:t>vule </a:t>
            </a:r>
            <a:r>
              <a:rPr lang="fr-CA" sz="2500" dirty="0">
                <a:solidFill>
                  <a:srgbClr val="020712"/>
                </a:solidFill>
              </a:rPr>
              <a:t>fécondé, la </a:t>
            </a:r>
            <a:r>
              <a:rPr lang="fr-CA" sz="2500" u="sng" dirty="0">
                <a:solidFill>
                  <a:srgbClr val="020712"/>
                </a:solidFill>
              </a:rPr>
              <a:t>	</a:t>
            </a:r>
            <a:r>
              <a:rPr lang="fr-CA" sz="2500" u="sng" dirty="0" smtClean="0">
                <a:solidFill>
                  <a:srgbClr val="020712"/>
                </a:solidFill>
              </a:rPr>
              <a:t>			</a:t>
            </a:r>
            <a:r>
              <a:rPr lang="fr-CA" sz="2500" dirty="0" smtClean="0">
                <a:solidFill>
                  <a:srgbClr val="020712"/>
                </a:solidFill>
              </a:rPr>
              <a:t> </a:t>
            </a:r>
            <a:r>
              <a:rPr lang="fr-CA" sz="2500" dirty="0">
                <a:solidFill>
                  <a:srgbClr val="020712"/>
                </a:solidFill>
              </a:rPr>
              <a:t>cellulaire aura lieu seulement si </a:t>
            </a:r>
            <a:r>
              <a:rPr lang="fr-CA" sz="2500" dirty="0" smtClean="0">
                <a:solidFill>
                  <a:srgbClr val="020712"/>
                </a:solidFill>
              </a:rPr>
              <a:t>certaines </a:t>
            </a:r>
            <a:r>
              <a:rPr lang="fr-CA" sz="2500" u="sng" dirty="0" smtClean="0">
                <a:solidFill>
                  <a:srgbClr val="020712"/>
                </a:solidFill>
              </a:rPr>
              <a:t>				</a:t>
            </a:r>
            <a:r>
              <a:rPr lang="fr-CA" sz="2500" dirty="0" smtClean="0">
                <a:solidFill>
                  <a:srgbClr val="020712"/>
                </a:solidFill>
              </a:rPr>
              <a:t> </a:t>
            </a:r>
            <a:r>
              <a:rPr lang="fr-CA" sz="2500" dirty="0">
                <a:solidFill>
                  <a:srgbClr val="020712"/>
                </a:solidFill>
              </a:rPr>
              <a:t>sont respectées :</a:t>
            </a:r>
          </a:p>
          <a:p>
            <a:pPr>
              <a:lnSpc>
                <a:spcPct val="80000"/>
              </a:lnSpc>
            </a:pPr>
            <a:r>
              <a:rPr lang="fr-CA" sz="2500" dirty="0">
                <a:solidFill>
                  <a:srgbClr val="020712"/>
                </a:solidFill>
              </a:rPr>
              <a:t>assez de </a:t>
            </a:r>
            <a:r>
              <a:rPr lang="fr-CA" sz="2500" u="sng" dirty="0">
                <a:solidFill>
                  <a:srgbClr val="020712"/>
                </a:solidFill>
              </a:rPr>
              <a:t>	</a:t>
            </a:r>
            <a:r>
              <a:rPr lang="fr-CA" sz="2500" u="sng" dirty="0" smtClean="0">
                <a:solidFill>
                  <a:srgbClr val="020712"/>
                </a:solidFill>
              </a:rPr>
              <a:t>			</a:t>
            </a:r>
            <a:r>
              <a:rPr lang="fr-CA" sz="2500" dirty="0" smtClean="0">
                <a:solidFill>
                  <a:srgbClr val="020712"/>
                </a:solidFill>
              </a:rPr>
              <a:t> </a:t>
            </a:r>
            <a:r>
              <a:rPr lang="fr-CA" sz="2500" dirty="0">
                <a:solidFill>
                  <a:srgbClr val="020712"/>
                </a:solidFill>
              </a:rPr>
              <a:t>pour </a:t>
            </a:r>
            <a:r>
              <a:rPr lang="fr-CA" sz="2500" dirty="0" smtClean="0">
                <a:solidFill>
                  <a:srgbClr val="020712"/>
                </a:solidFill>
              </a:rPr>
              <a:t>l’e</a:t>
            </a:r>
            <a:r>
              <a:rPr lang="fr-CA" sz="2500" dirty="0" smtClean="0">
                <a:solidFill>
                  <a:srgbClr val="020712"/>
                </a:solidFill>
              </a:rPr>
              <a:t>mbryon croissant</a:t>
            </a:r>
          </a:p>
          <a:p>
            <a:pPr>
              <a:lnSpc>
                <a:spcPct val="80000"/>
              </a:lnSpc>
            </a:pPr>
            <a:r>
              <a:rPr lang="fr-CA" sz="2500" dirty="0">
                <a:solidFill>
                  <a:srgbClr val="020712"/>
                </a:solidFill>
              </a:rPr>
              <a:t> </a:t>
            </a:r>
            <a:r>
              <a:rPr lang="fr-CA" sz="2500" u="sng" dirty="0" smtClean="0">
                <a:solidFill>
                  <a:srgbClr val="020712"/>
                </a:solidFill>
              </a:rPr>
              <a:t>				</a:t>
            </a:r>
            <a:r>
              <a:rPr lang="fr-CA" sz="2500" dirty="0" smtClean="0">
                <a:solidFill>
                  <a:srgbClr val="020712"/>
                </a:solidFill>
              </a:rPr>
              <a:t> </a:t>
            </a:r>
            <a:r>
              <a:rPr lang="fr-CA" sz="2500" dirty="0">
                <a:solidFill>
                  <a:srgbClr val="020712"/>
                </a:solidFill>
              </a:rPr>
              <a:t>appropriée pour les réactions chimiques dans </a:t>
            </a:r>
            <a:r>
              <a:rPr lang="fr-CA" sz="2500" dirty="0" smtClean="0">
                <a:solidFill>
                  <a:srgbClr val="020712"/>
                </a:solidFill>
              </a:rPr>
              <a:t>l’</a:t>
            </a:r>
            <a:r>
              <a:rPr lang="fr-CA" sz="2500" dirty="0" smtClean="0">
                <a:solidFill>
                  <a:srgbClr val="020712"/>
                </a:solidFill>
              </a:rPr>
              <a:t>embryon</a:t>
            </a:r>
            <a:endParaRPr lang="fr-CA" sz="2500" dirty="0">
              <a:solidFill>
                <a:srgbClr val="020712"/>
              </a:solidFill>
            </a:endParaRPr>
          </a:p>
          <a:p>
            <a:pPr>
              <a:lnSpc>
                <a:spcPct val="80000"/>
              </a:lnSpc>
            </a:pPr>
            <a:r>
              <a:rPr lang="fr-CA" sz="2500" dirty="0" smtClean="0">
                <a:solidFill>
                  <a:srgbClr val="020712"/>
                </a:solidFill>
              </a:rPr>
              <a:t>L’</a:t>
            </a:r>
            <a:r>
              <a:rPr lang="fr-CA" sz="2500" u="sng" dirty="0">
                <a:solidFill>
                  <a:srgbClr val="020712"/>
                </a:solidFill>
              </a:rPr>
              <a:t>	</a:t>
            </a:r>
            <a:r>
              <a:rPr lang="fr-CA" sz="2500" u="sng" dirty="0" smtClean="0">
                <a:solidFill>
                  <a:srgbClr val="020712"/>
                </a:solidFill>
              </a:rPr>
              <a:t>			</a:t>
            </a:r>
            <a:r>
              <a:rPr lang="fr-CA" sz="2500" dirty="0" smtClean="0">
                <a:solidFill>
                  <a:srgbClr val="020712"/>
                </a:solidFill>
              </a:rPr>
              <a:t> </a:t>
            </a:r>
            <a:r>
              <a:rPr lang="fr-CA" sz="2500" dirty="0">
                <a:solidFill>
                  <a:srgbClr val="020712"/>
                </a:solidFill>
              </a:rPr>
              <a:t>doit être suffisante pour éviter </a:t>
            </a:r>
            <a:r>
              <a:rPr lang="fr-CA" sz="2500" dirty="0" smtClean="0">
                <a:solidFill>
                  <a:srgbClr val="020712"/>
                </a:solidFill>
              </a:rPr>
              <a:t>l’a</a:t>
            </a:r>
            <a:r>
              <a:rPr lang="fr-CA" sz="2500" dirty="0" smtClean="0">
                <a:solidFill>
                  <a:srgbClr val="020712"/>
                </a:solidFill>
              </a:rPr>
              <a:t>ssèchement </a:t>
            </a:r>
            <a:r>
              <a:rPr lang="fr-CA" sz="2500" dirty="0">
                <a:solidFill>
                  <a:srgbClr val="020712"/>
                </a:solidFill>
              </a:rPr>
              <a:t>de </a:t>
            </a:r>
            <a:r>
              <a:rPr lang="fr-CA" sz="2500" dirty="0" smtClean="0">
                <a:solidFill>
                  <a:srgbClr val="020712"/>
                </a:solidFill>
              </a:rPr>
              <a:t>l’</a:t>
            </a:r>
            <a:r>
              <a:rPr lang="fr-CA" sz="2500" dirty="0" smtClean="0">
                <a:solidFill>
                  <a:srgbClr val="020712"/>
                </a:solidFill>
              </a:rPr>
              <a:t>embryon</a:t>
            </a:r>
            <a:endParaRPr lang="fr-CA" sz="2500" dirty="0">
              <a:solidFill>
                <a:srgbClr val="020712"/>
              </a:solidFill>
            </a:endParaRPr>
          </a:p>
          <a:p>
            <a:pPr>
              <a:lnSpc>
                <a:spcPct val="80000"/>
              </a:lnSpc>
            </a:pPr>
            <a:r>
              <a:rPr lang="fr-CA" sz="2500" dirty="0">
                <a:solidFill>
                  <a:srgbClr val="020712"/>
                </a:solidFill>
              </a:rPr>
              <a:t> </a:t>
            </a:r>
            <a:r>
              <a:rPr lang="fr-CA" sz="2500" u="sng" dirty="0" smtClean="0">
                <a:solidFill>
                  <a:srgbClr val="020712"/>
                </a:solidFill>
              </a:rPr>
              <a:t>				</a:t>
            </a:r>
            <a:r>
              <a:rPr lang="fr-CA" sz="2500" dirty="0" smtClean="0">
                <a:solidFill>
                  <a:srgbClr val="020712"/>
                </a:solidFill>
              </a:rPr>
              <a:t> </a:t>
            </a:r>
            <a:r>
              <a:rPr lang="fr-CA" sz="2500" dirty="0">
                <a:solidFill>
                  <a:srgbClr val="020712"/>
                </a:solidFill>
              </a:rPr>
              <a:t>des prédateurs et de </a:t>
            </a:r>
            <a:r>
              <a:rPr lang="fr-CA" sz="2500" dirty="0" smtClean="0">
                <a:solidFill>
                  <a:srgbClr val="020712"/>
                </a:solidFill>
              </a:rPr>
              <a:t>l’e</a:t>
            </a:r>
            <a:r>
              <a:rPr lang="fr-CA" sz="2500" dirty="0" smtClean="0">
                <a:solidFill>
                  <a:srgbClr val="020712"/>
                </a:solidFill>
              </a:rPr>
              <a:t>nvironnement</a:t>
            </a:r>
            <a:endParaRPr lang="fr-CA" sz="2500" dirty="0">
              <a:solidFill>
                <a:srgbClr val="020712"/>
              </a:solidFill>
            </a:endParaRPr>
          </a:p>
        </p:txBody>
      </p:sp>
      <p:pic>
        <p:nvPicPr>
          <p:cNvPr id="10245" name="Picture 5" descr="http://www.libertepolitique.com/images/article/Embry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http://home.honolulu.hawaii.edu/~pine/book1qts/embryo-comp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288"/>
            <a:ext cx="2160588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http://www.wikihow.com/images/e/e3/Embry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516438"/>
            <a:ext cx="4000500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305</TotalTime>
  <Words>61</Words>
  <Application>Microsoft Office PowerPoint</Application>
  <PresentationFormat>On-screen Show (4:3)</PresentationFormat>
  <Paragraphs>35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La reproduction sexuée</vt:lpstr>
      <vt:lpstr>L’accouplement</vt:lpstr>
      <vt:lpstr>La fécondation de la reproduction sexuée</vt:lpstr>
      <vt:lpstr>1. La fécondation externe </vt:lpstr>
      <vt:lpstr>PowerPoint Presentation</vt:lpstr>
      <vt:lpstr>2. La fécondation interne</vt:lpstr>
      <vt:lpstr>PowerPoint Presentation</vt:lpstr>
      <vt:lpstr>Les méthodes de fécondation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reproduction sexuée</dc:title>
  <dc:creator>Kevin Yapps</dc:creator>
  <cp:lastModifiedBy>SD22</cp:lastModifiedBy>
  <cp:revision>12</cp:revision>
  <dcterms:created xsi:type="dcterms:W3CDTF">2007-11-06T05:08:29Z</dcterms:created>
  <dcterms:modified xsi:type="dcterms:W3CDTF">2015-01-02T23:55:55Z</dcterms:modified>
</cp:coreProperties>
</file>