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74" r:id="rId5"/>
    <p:sldId id="257" r:id="rId6"/>
    <p:sldId id="270" r:id="rId7"/>
    <p:sldId id="269" r:id="rId8"/>
    <p:sldId id="259" r:id="rId9"/>
    <p:sldId id="271" r:id="rId10"/>
    <p:sldId id="262" r:id="rId11"/>
    <p:sldId id="263" r:id="rId12"/>
    <p:sldId id="264" r:id="rId13"/>
    <p:sldId id="265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4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31,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March 31, 2022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877" y="2173708"/>
            <a:ext cx="7105323" cy="1419460"/>
          </a:xfrm>
        </p:spPr>
        <p:txBody>
          <a:bodyPr>
            <a:noAutofit/>
          </a:bodyPr>
          <a:lstStyle/>
          <a:p>
            <a:r>
              <a:rPr lang="en-US" sz="6600" dirty="0">
                <a:latin typeface="Gretoon"/>
                <a:cs typeface="Gretoon"/>
              </a:rPr>
              <a:t>Le </a:t>
            </a:r>
            <a:r>
              <a:rPr lang="en-US" sz="6600" dirty="0" err="1">
                <a:latin typeface="Gretoon"/>
                <a:cs typeface="Gretoon"/>
              </a:rPr>
              <a:t>système</a:t>
            </a:r>
            <a:r>
              <a:rPr lang="en-US" sz="6600" dirty="0">
                <a:latin typeface="Gretoon"/>
                <a:cs typeface="Gretoon"/>
              </a:rPr>
              <a:t> </a:t>
            </a:r>
            <a:r>
              <a:rPr lang="en-US" sz="6600" dirty="0" err="1">
                <a:latin typeface="Gretoon"/>
                <a:cs typeface="Gretoon"/>
              </a:rPr>
              <a:t>immunitaire</a:t>
            </a:r>
            <a:endParaRPr lang="en-US" sz="6600" dirty="0">
              <a:latin typeface="Gretoon"/>
              <a:cs typeface="Gretoo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0955" y="3893687"/>
            <a:ext cx="1782090" cy="410894"/>
          </a:xfrm>
        </p:spPr>
        <p:txBody>
          <a:bodyPr/>
          <a:lstStyle/>
          <a:p>
            <a:r>
              <a:rPr lang="en-US" dirty="0"/>
              <a:t>PowerPoint 3.1</a:t>
            </a:r>
          </a:p>
        </p:txBody>
      </p:sp>
    </p:spTree>
    <p:extLst>
      <p:ext uri="{BB962C8B-B14F-4D97-AF65-F5344CB8AC3E}">
        <p14:creationId xmlns:p14="http://schemas.microsoft.com/office/powerpoint/2010/main" val="3660837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merican Typewriter"/>
                <a:cs typeface="American Typewriter"/>
              </a:rPr>
              <a:t>La </a:t>
            </a:r>
            <a:r>
              <a:rPr lang="en-US" dirty="0" err="1">
                <a:latin typeface="American Typewriter"/>
                <a:cs typeface="American Typewriter"/>
              </a:rPr>
              <a:t>réponse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immunitaire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acquise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08460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err="1"/>
              <a:t>une</a:t>
            </a:r>
            <a:r>
              <a:rPr lang="en-US" sz="3200" dirty="0"/>
              <a:t> </a:t>
            </a:r>
            <a:r>
              <a:rPr lang="en-US" sz="3200" dirty="0" err="1"/>
              <a:t>attaque</a:t>
            </a:r>
            <a:r>
              <a:rPr lang="en-US" sz="3200" dirty="0"/>
              <a:t> </a:t>
            </a:r>
            <a:r>
              <a:rPr lang="en-US" sz="3200" dirty="0" err="1"/>
              <a:t>très</a:t>
            </a:r>
            <a:r>
              <a:rPr lang="en-US" sz="3200" dirty="0"/>
              <a:t> </a:t>
            </a:r>
            <a:r>
              <a:rPr lang="en-US" sz="3200" dirty="0" err="1"/>
              <a:t>spécifique</a:t>
            </a:r>
            <a:r>
              <a:rPr lang="en-US" sz="3200" dirty="0"/>
              <a:t> </a:t>
            </a:r>
            <a:r>
              <a:rPr lang="en-US" sz="3200" dirty="0" err="1"/>
              <a:t>contre</a:t>
            </a:r>
            <a:r>
              <a:rPr lang="en-US" sz="3200" dirty="0"/>
              <a:t> un agent </a:t>
            </a:r>
            <a:r>
              <a:rPr lang="en-US" sz="3200" dirty="0" err="1"/>
              <a:t>pathogène</a:t>
            </a:r>
            <a:r>
              <a:rPr lang="en-US" sz="3200" dirty="0"/>
              <a:t> </a:t>
            </a:r>
            <a:r>
              <a:rPr lang="en-US" sz="3200" dirty="0" err="1"/>
              <a:t>ou</a:t>
            </a:r>
            <a:r>
              <a:rPr lang="en-US" sz="3200" dirty="0"/>
              <a:t> un </a:t>
            </a:r>
            <a:r>
              <a:rPr lang="en-US" sz="3200" b="1" u="sng" dirty="0" err="1"/>
              <a:t>antigène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err="1">
                <a:sym typeface="Wingdings"/>
              </a:rPr>
              <a:t>plusieurs</a:t>
            </a:r>
            <a:r>
              <a:rPr lang="en-US" sz="3200" dirty="0">
                <a:sym typeface="Wingdings"/>
              </a:rPr>
              <a:t> types de globules blanc </a:t>
            </a:r>
            <a:r>
              <a:rPr lang="en-US" sz="3200" dirty="0" err="1">
                <a:sym typeface="Wingdings"/>
              </a:rPr>
              <a:t>sont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err="1">
                <a:sym typeface="Wingdings"/>
              </a:rPr>
              <a:t>impliqués</a:t>
            </a:r>
            <a:endParaRPr lang="en-US" sz="3200" dirty="0">
              <a:sym typeface="Wingding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/>
              </a:rPr>
              <a:t>Les lymphocytes 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/>
              </a:rPr>
              <a:t>Les lymphocyte T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sym typeface="Wingdings"/>
              </a:rPr>
              <a:t>Les lymphocytes T </a:t>
            </a:r>
            <a:r>
              <a:rPr lang="en-US" sz="2600" dirty="0" err="1">
                <a:sym typeface="Wingdings"/>
              </a:rPr>
              <a:t>auxiliaires</a:t>
            </a:r>
            <a:endParaRPr lang="en-US" sz="2600" dirty="0">
              <a:sym typeface="Wingdings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>
                <a:sym typeface="Wingdings"/>
              </a:rPr>
              <a:t>Les lymphocytes T </a:t>
            </a:r>
            <a:r>
              <a:rPr lang="en-US" sz="2600" dirty="0" err="1">
                <a:sym typeface="Wingdings"/>
              </a:rPr>
              <a:t>cytotoxiques</a:t>
            </a:r>
            <a:endParaRPr lang="en-US" sz="2600" dirty="0">
              <a:sym typeface="Wingding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/>
              </a:rPr>
              <a:t>Les cellules B à memoire.</a:t>
            </a:r>
          </a:p>
          <a:p>
            <a:pPr marL="68580" indent="0">
              <a:buNone/>
            </a:pPr>
            <a:endParaRPr lang="en-US" sz="3200" b="1" i="1" u="sng" dirty="0">
              <a:sym typeface="Wingdings"/>
            </a:endParaRPr>
          </a:p>
          <a:p>
            <a:pPr marL="68580" indent="0">
              <a:buNone/>
            </a:pP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272165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886" y="228134"/>
            <a:ext cx="4048664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oalition"/>
                <a:cs typeface="Coalition"/>
              </a:rPr>
              <a:t>Lymphocytes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1285875"/>
            <a:ext cx="8643667" cy="2874334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Lymphocytes B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reconnaissent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antigènes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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produisent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les </a:t>
            </a:r>
            <a:r>
              <a:rPr lang="en-US" sz="2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anticorps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afin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de les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combattre</a:t>
            </a:r>
            <a:endParaRPr lang="en-US" sz="2200" i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pPr marL="68580" indent="0">
              <a:buNone/>
            </a:pPr>
            <a:r>
              <a:rPr lang="en-U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Les </a:t>
            </a:r>
            <a:r>
              <a:rPr lang="en-US" sz="2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anticorps</a:t>
            </a:r>
            <a:endParaRPr lang="en-US" sz="2200" b="1" i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Particule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spécifique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créées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par le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système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immunitaire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pour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détruire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des agents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pathogènes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spécifiques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se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lient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aux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antigènes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et aux agents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pathogènes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pour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qu’ils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soient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détruits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  <a:sym typeface="Wingding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60208"/>
            <a:ext cx="9144000" cy="2697792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60386" y="4674607"/>
            <a:ext cx="2760452" cy="184665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386" y="4674606"/>
            <a:ext cx="27604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3.7 Les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anticorps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lient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des sites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spécifiques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l’antigène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types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d’anticorps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lier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à un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antigène</a:t>
            </a:r>
            <a:r>
              <a:rPr lang="en-US" sz="1900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516703" y="4918995"/>
            <a:ext cx="1322716" cy="384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86510" y="4918995"/>
            <a:ext cx="13831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anticorps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1900" dirty="0">
              <a:solidFill>
                <a:srgbClr val="0033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91092" y="4225047"/>
            <a:ext cx="1322716" cy="384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60899" y="4225047"/>
            <a:ext cx="13831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anticorps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1900" dirty="0">
              <a:solidFill>
                <a:srgbClr val="0033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60900" y="5263755"/>
            <a:ext cx="1322716" cy="384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30707" y="5263755"/>
            <a:ext cx="13831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anticorps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sz="1900" dirty="0">
              <a:solidFill>
                <a:srgbClr val="0033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4657" y="4225046"/>
            <a:ext cx="1322716" cy="384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34464" y="4225046"/>
            <a:ext cx="138310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antigène</a:t>
            </a:r>
            <a:endParaRPr lang="en-US" sz="1900" dirty="0">
              <a:solidFill>
                <a:srgbClr val="0033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1314" y="6451621"/>
            <a:ext cx="1896762" cy="38472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81224" y="6451621"/>
            <a:ext cx="302787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 de liaisons à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l’antigène</a:t>
            </a:r>
            <a:endParaRPr lang="en-US" sz="19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0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3517"/>
            <a:ext cx="7772400" cy="901426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Les lymphocytes 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79214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/>
              <a:t>Un globule blanc reconnaît </a:t>
            </a:r>
            <a:r>
              <a:rPr lang="en-US" sz="2400" dirty="0" err="1"/>
              <a:t>l’antigène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l’agent</a:t>
            </a:r>
            <a:r>
              <a:rPr lang="en-US" sz="2400" dirty="0"/>
              <a:t> </a:t>
            </a:r>
            <a:r>
              <a:rPr lang="en-US" sz="2400" dirty="0" err="1"/>
              <a:t>pathogène</a:t>
            </a:r>
            <a:r>
              <a:rPr lang="en-US" sz="2400" dirty="0"/>
              <a:t>  et </a:t>
            </a:r>
            <a:r>
              <a:rPr lang="en-US" sz="2400" dirty="0" err="1"/>
              <a:t>envoie</a:t>
            </a:r>
            <a:r>
              <a:rPr lang="en-US" sz="2400" dirty="0"/>
              <a:t> des </a:t>
            </a:r>
            <a:r>
              <a:rPr lang="en-US" sz="2400" dirty="0" err="1"/>
              <a:t>signaux</a:t>
            </a:r>
            <a:r>
              <a:rPr lang="en-US" sz="2400" dirty="0"/>
              <a:t> </a:t>
            </a:r>
            <a:r>
              <a:rPr lang="en-US" sz="2400" dirty="0" err="1"/>
              <a:t>vers</a:t>
            </a:r>
            <a:r>
              <a:rPr lang="en-US" sz="2400" dirty="0"/>
              <a:t> de </a:t>
            </a:r>
            <a:r>
              <a:rPr lang="en-US" sz="2400" dirty="0" err="1"/>
              <a:t>nouvelles</a:t>
            </a:r>
            <a:r>
              <a:rPr lang="en-US" sz="2400" dirty="0"/>
              <a:t> cellules </a:t>
            </a:r>
            <a:r>
              <a:rPr lang="en-US" sz="2400" dirty="0" err="1"/>
              <a:t>nommées</a:t>
            </a:r>
            <a:r>
              <a:rPr lang="en-US" sz="2400" dirty="0"/>
              <a:t> </a:t>
            </a:r>
            <a:r>
              <a:rPr lang="en-US" sz="2400" b="1" i="1" u="sng" dirty="0"/>
              <a:t>lymphocytes T </a:t>
            </a:r>
          </a:p>
          <a:p>
            <a:r>
              <a:rPr lang="en-US" sz="2400" b="1" i="1" u="sng" dirty="0"/>
              <a:t>Le lymphocyte T </a:t>
            </a:r>
            <a:r>
              <a:rPr lang="fr-CA" sz="2400" b="1" u="sng" dirty="0"/>
              <a:t>auxiliaire</a:t>
            </a:r>
            <a:r>
              <a:rPr lang="en-US" sz="2400" b="1" dirty="0"/>
              <a:t> </a:t>
            </a:r>
            <a:r>
              <a:rPr lang="en-US" sz="2400" dirty="0"/>
              <a:t>reconnaît la </a:t>
            </a:r>
            <a:r>
              <a:rPr lang="en-US" sz="2400" dirty="0" err="1"/>
              <a:t>présence</a:t>
            </a:r>
            <a:r>
              <a:rPr lang="en-US" sz="2400" dirty="0"/>
              <a:t> </a:t>
            </a:r>
            <a:r>
              <a:rPr lang="en-US" sz="2400" dirty="0" err="1"/>
              <a:t>d’agent</a:t>
            </a:r>
            <a:r>
              <a:rPr lang="en-US" sz="2400" dirty="0"/>
              <a:t> </a:t>
            </a:r>
            <a:r>
              <a:rPr lang="en-US" sz="2400" dirty="0" err="1"/>
              <a:t>pathogène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d’antigène</a:t>
            </a:r>
            <a:r>
              <a:rPr lang="en-US" sz="2400" dirty="0"/>
              <a:t> et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activer</a:t>
            </a:r>
            <a:r>
              <a:rPr lang="en-US" sz="2400" dirty="0"/>
              <a:t> les lymphocytes B </a:t>
            </a:r>
          </a:p>
          <a:p>
            <a:r>
              <a:rPr lang="fr-CA" sz="2400" dirty="0"/>
              <a:t>Un deuxième type de lymphocyte T nommé </a:t>
            </a:r>
            <a:r>
              <a:rPr lang="fr-CA" sz="2400" b="1" i="1" u="sng" dirty="0"/>
              <a:t>lymphocyte T cytotoxique</a:t>
            </a:r>
            <a:r>
              <a:rPr lang="fr-CA" sz="2400" dirty="0"/>
              <a:t> agit indépendamment pour détruire les antigènes ou agents pathogènes.</a:t>
            </a:r>
            <a:endParaRPr lang="fr-CA" sz="2400" i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657" y="4534502"/>
            <a:ext cx="3810685" cy="273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6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96862"/>
            <a:ext cx="7772400" cy="1143000"/>
          </a:xfrm>
        </p:spPr>
        <p:txBody>
          <a:bodyPr/>
          <a:lstStyle/>
          <a:p>
            <a:pPr algn="ctr"/>
            <a:r>
              <a:rPr lang="en-US" dirty="0" err="1"/>
              <a:t>L’immunité</a:t>
            </a:r>
            <a:r>
              <a:rPr lang="en-US" dirty="0"/>
              <a:t>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58679"/>
            <a:ext cx="7772400" cy="3733800"/>
          </a:xfrm>
        </p:spPr>
        <p:txBody>
          <a:bodyPr>
            <a:normAutofit/>
          </a:bodyPr>
          <a:lstStyle/>
          <a:p>
            <a:r>
              <a:rPr lang="fr-CA" sz="3600" dirty="0"/>
              <a:t>Le corps se souvient de quels anticorps il doit utiliser pour attaquer un agent pathogènes responsable d’une infection antérieure</a:t>
            </a:r>
          </a:p>
        </p:txBody>
      </p:sp>
    </p:spTree>
    <p:extLst>
      <p:ext uri="{BB962C8B-B14F-4D97-AF65-F5344CB8AC3E}">
        <p14:creationId xmlns:p14="http://schemas.microsoft.com/office/powerpoint/2010/main" val="274608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Récapitulons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3386"/>
            <a:ext cx="7772400" cy="37338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système immunitaire consiste de trois niveaux de défense.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lvl="0" indent="0">
              <a:buNone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La peau, le mucus, et le suc gastrique.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lvl="0" indent="0">
              <a:buNone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La réponse innée,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Généralisée et rapide qui est déjà en place à la naissance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Phagocyte détruisent les envahisseurs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Afflux de fluide, l’inflammation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lvl="0" indent="0">
              <a:buNone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La réponse acquise,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Attaque contre un antigène spécifique.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Production des anticorps par les lymphocytes B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Les lymphocytes T auxiliaires et les lymphocytes T cytotoxiques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C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L’immunité active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916" y="4484558"/>
            <a:ext cx="4486024" cy="2362110"/>
          </a:xfrm>
          <a:prstGeom prst="rect">
            <a:avLst/>
          </a:prstGeom>
          <a:ln>
            <a:solidFill>
              <a:srgbClr val="003300"/>
            </a:solidFill>
          </a:ln>
        </p:spPr>
      </p:pic>
    </p:spTree>
    <p:extLst>
      <p:ext uri="{BB962C8B-B14F-4D97-AF65-F5344CB8AC3E}">
        <p14:creationId xmlns:p14="http://schemas.microsoft.com/office/powerpoint/2010/main" val="306694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latin typeface="American Typewriter"/>
                <a:cs typeface="American Typewriter"/>
              </a:rPr>
              <a:t>LE système immunitaire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Système de l’organisme qui combat l’infection et les substances pathogènes comme les bactéries, les virus et les cellules cancéreuses</a:t>
            </a:r>
          </a:p>
        </p:txBody>
      </p:sp>
    </p:spTree>
    <p:extLst>
      <p:ext uri="{BB962C8B-B14F-4D97-AF65-F5344CB8AC3E}">
        <p14:creationId xmlns:p14="http://schemas.microsoft.com/office/powerpoint/2010/main" val="413411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5760AB-4EEF-49BC-B193-D1DB9C0E1F63}"/>
              </a:ext>
            </a:extLst>
          </p:cNvPr>
          <p:cNvSpPr/>
          <p:nvPr/>
        </p:nvSpPr>
        <p:spPr>
          <a:xfrm>
            <a:off x="205290" y="6060036"/>
            <a:ext cx="8733418" cy="58834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Des </a:t>
            </a:r>
            <a:r>
              <a:rPr lang="en-US" dirty="0" err="1"/>
              <a:t>Antigènes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" y="968925"/>
            <a:ext cx="9093798" cy="897425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antigène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protéine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sur la surface d’un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envahisseur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le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d’être identifier.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42990E-3026-4D3D-91D8-FDA488EC8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253" y="1795137"/>
            <a:ext cx="6351494" cy="4277298"/>
          </a:xfrm>
          <a:prstGeom prst="rect">
            <a:avLst/>
          </a:prstGeom>
        </p:spPr>
      </p:pic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842A915-3634-486C-B0B0-2658873E9547}"/>
              </a:ext>
            </a:extLst>
          </p:cNvPr>
          <p:cNvSpPr txBox="1">
            <a:spLocks/>
          </p:cNvSpPr>
          <p:nvPr/>
        </p:nvSpPr>
        <p:spPr>
          <a:xfrm>
            <a:off x="205291" y="6060036"/>
            <a:ext cx="8733417" cy="58834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3" pitchFamily="18" charset="2"/>
              <a:buNone/>
            </a:pPr>
            <a:r>
              <a:rPr lang="en-US" sz="21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21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antigènes</a:t>
            </a:r>
            <a:r>
              <a:rPr lang="en-US" sz="21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se </a:t>
            </a:r>
            <a:r>
              <a:rPr lang="en-US" sz="21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trouvent</a:t>
            </a:r>
            <a:r>
              <a:rPr lang="en-US" sz="21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 la surface des globules rouges</a:t>
            </a:r>
          </a:p>
          <a:p>
            <a:pPr marL="68580" indent="0" algn="ctr">
              <a:buFont typeface="Wingdings 3" pitchFamily="18" charset="2"/>
              <a:buNone/>
            </a:pPr>
            <a:r>
              <a:rPr lang="en-US" sz="8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ressource</a:t>
            </a:r>
            <a:r>
              <a:rPr lang="en-US" sz="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https://www.ncbi.nlm.nih.gov/books/NBK2264/</a:t>
            </a:r>
          </a:p>
        </p:txBody>
      </p:sp>
    </p:spTree>
    <p:extLst>
      <p:ext uri="{BB962C8B-B14F-4D97-AF65-F5344CB8AC3E}">
        <p14:creationId xmlns:p14="http://schemas.microsoft.com/office/powerpoint/2010/main" val="417493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4853714" y="4179254"/>
            <a:ext cx="4015966" cy="2255237"/>
          </a:xfrm>
          <a:prstGeom prst="downArrowCallout">
            <a:avLst>
              <a:gd name="adj1" fmla="val 62236"/>
              <a:gd name="adj2" fmla="val 49383"/>
              <a:gd name="adj3" fmla="val 9150"/>
              <a:gd name="adj4" fmla="val 88465"/>
            </a:avLst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05319" y="6446911"/>
            <a:ext cx="2004396" cy="40735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24" y="230699"/>
            <a:ext cx="89781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comment les </a:t>
            </a:r>
            <a:r>
              <a:rPr lang="en-US" dirty="0" err="1"/>
              <a:t>envahisseurs</a:t>
            </a:r>
            <a:r>
              <a:rPr lang="en-US" dirty="0"/>
              <a:t> entre le corps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" y="1109376"/>
            <a:ext cx="9093798" cy="897425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bactéries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des virus, et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d’autres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affaires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corps 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https://c2.staticflickr.com/2/1268/4678058963_0e0662269f_z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1" t="14236" r="20133" b="20700"/>
          <a:stretch/>
        </p:blipFill>
        <p:spPr bwMode="auto">
          <a:xfrm>
            <a:off x="185231" y="2472626"/>
            <a:ext cx="1481328" cy="1088137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3230" y="3504486"/>
            <a:ext cx="185178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éclat de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verre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upload.wikimedia.org/wikipedia/commons/thumb/e/e6/Ebola_virus_virion.jpg/220px-Ebola_virus_vir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88" y="4562463"/>
            <a:ext cx="2095500" cy="96202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47738" y="5443701"/>
            <a:ext cx="159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Virion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d’ebola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6678" y="3780588"/>
            <a:ext cx="193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terre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la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http://media.slice.ca/imageserve/wp-content/uploads/sites/5/2014/12/2d1dce3066086ebc4d93c8855806da60/x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10" y="4179255"/>
            <a:ext cx="2418958" cy="1649694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47472" y="5760302"/>
            <a:ext cx="149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téléphone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http://media.slice.ca/imageserve/wp-content/uploads/sites/5/2014/12/83aa5d5b8b67ad52c72a2e76b2ed90e4/x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661" y="2267561"/>
            <a:ext cx="2594016" cy="1545372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763248" y="3780588"/>
            <a:ext cx="138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lunettes</a:t>
            </a:r>
          </a:p>
        </p:txBody>
      </p:sp>
      <p:pic>
        <p:nvPicPr>
          <p:cNvPr id="1038" name="Picture 14" descr="http://media.slice.ca/imageserve/wp-content/uploads/sites/5/2014/12/caa8c4c70bc94bc0a11468d4fc0bfe6c/x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768" y="2463442"/>
            <a:ext cx="2028324" cy="1160752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97033" y="3554667"/>
            <a:ext cx="1683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jouet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</a:p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Buzz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Lightyear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2" name="Picture 18" descr="http://farm6.staticflickr.com/5203/5360706701_06e387bb99_z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" t="1615" r="1235" b="7228"/>
          <a:stretch/>
        </p:blipFill>
        <p:spPr bwMode="auto">
          <a:xfrm>
            <a:off x="1836650" y="2193734"/>
            <a:ext cx="2153920" cy="1645920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EM of influenza virus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620" y="4237552"/>
            <a:ext cx="1523494" cy="1616666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737371" y="5806676"/>
            <a:ext cx="204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Virions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d’influenza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6" name="Picture 22" descr="http://media.slice.ca/imageserve/wp-content/uploads/sites/5/2014/12/c62095bd76bdc06631cd500e6cebed65/x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790" y="4179255"/>
            <a:ext cx="2105924" cy="1649159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009543" y="5775110"/>
            <a:ext cx="1581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pieces de </a:t>
            </a:r>
          </a:p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cents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05319" y="6472518"/>
            <a:ext cx="2004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 algn="ctr">
              <a:buFont typeface="Wingdings 3" pitchFamily="18" charset="2"/>
              <a:buNone/>
            </a:pP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pathogènes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  <p:bldP spid="13" grpId="0"/>
      <p:bldP spid="15" grpId="0"/>
      <p:bldP spid="17" grpId="0"/>
      <p:bldP spid="19" grpId="0"/>
      <p:bldP spid="23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Face Your Fears"/>
                <a:cs typeface="Face Your Fears"/>
              </a:rPr>
              <a:t>Agents </a:t>
            </a:r>
            <a:r>
              <a:rPr lang="en-US" sz="5400" dirty="0" err="1">
                <a:latin typeface="Face Your Fears"/>
                <a:cs typeface="Face Your Fears"/>
              </a:rPr>
              <a:t>Pathogènes</a:t>
            </a:r>
            <a:endParaRPr lang="en-US" sz="5400" dirty="0">
              <a:latin typeface="Face Your Fears"/>
              <a:cs typeface="Face Your Fear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Un </a:t>
            </a:r>
            <a:r>
              <a:rPr lang="en-US" sz="3600" dirty="0" err="1"/>
              <a:t>organisme</a:t>
            </a:r>
            <a:r>
              <a:rPr lang="en-US" sz="3600" dirty="0"/>
              <a:t> </a:t>
            </a:r>
            <a:r>
              <a:rPr lang="en-US" sz="3600" dirty="0" err="1"/>
              <a:t>ou</a:t>
            </a:r>
            <a:r>
              <a:rPr lang="en-US" sz="3600" dirty="0"/>
              <a:t> </a:t>
            </a:r>
            <a:r>
              <a:rPr lang="en-US" sz="3600" dirty="0" err="1"/>
              <a:t>une</a:t>
            </a:r>
            <a:r>
              <a:rPr lang="en-US" sz="3600" dirty="0"/>
              <a:t> substance </a:t>
            </a:r>
            <a:r>
              <a:rPr lang="en-US" sz="3600" dirty="0" err="1"/>
              <a:t>envahissante</a:t>
            </a:r>
            <a:r>
              <a:rPr lang="en-US" sz="3600" dirty="0"/>
              <a:t> </a:t>
            </a:r>
            <a:r>
              <a:rPr lang="en-US" sz="3600" dirty="0" err="1"/>
              <a:t>causant</a:t>
            </a:r>
            <a:r>
              <a:rPr lang="en-US" sz="3600" dirty="0"/>
              <a:t> </a:t>
            </a:r>
            <a:r>
              <a:rPr lang="en-US" sz="3600" dirty="0" err="1"/>
              <a:t>une</a:t>
            </a:r>
            <a:r>
              <a:rPr lang="en-US" sz="3600" dirty="0"/>
              <a:t> </a:t>
            </a:r>
            <a:r>
              <a:rPr lang="en-US" sz="3600" dirty="0" err="1"/>
              <a:t>maladie</a:t>
            </a:r>
            <a:endParaRPr lang="en-US" sz="3600" dirty="0"/>
          </a:p>
          <a:p>
            <a:r>
              <a:rPr lang="en-US" sz="3600" dirty="0"/>
              <a:t>Ex: virus, </a:t>
            </a:r>
            <a:r>
              <a:rPr lang="en-US" sz="3600" dirty="0" err="1"/>
              <a:t>bactérie</a:t>
            </a:r>
            <a:r>
              <a:rPr lang="en-US" sz="3600" dirty="0"/>
              <a:t>, </a:t>
            </a:r>
            <a:r>
              <a:rPr lang="en-US" sz="3600" dirty="0" err="1"/>
              <a:t>fongus</a:t>
            </a:r>
            <a:r>
              <a:rPr lang="en-US" sz="3600" dirty="0"/>
              <a:t>, prion, etc.</a:t>
            </a:r>
          </a:p>
          <a:p>
            <a:r>
              <a:rPr lang="en-US" sz="3600" dirty="0" err="1"/>
              <a:t>peuvent</a:t>
            </a:r>
            <a:r>
              <a:rPr lang="en-US" sz="3600" dirty="0"/>
              <a:t> </a:t>
            </a:r>
            <a:r>
              <a:rPr lang="en-US" sz="3600" dirty="0" err="1"/>
              <a:t>être</a:t>
            </a:r>
            <a:r>
              <a:rPr lang="en-US" sz="3600" dirty="0"/>
              <a:t> la cause de </a:t>
            </a:r>
            <a:r>
              <a:rPr lang="en-US" sz="3600" u="sng" dirty="0"/>
              <a:t>maladies </a:t>
            </a:r>
            <a:r>
              <a:rPr lang="en-US" sz="3600" u="sng" dirty="0" err="1"/>
              <a:t>infectueuses</a:t>
            </a:r>
            <a:r>
              <a:rPr lang="en-US" sz="3600" dirty="0"/>
              <a:t> </a:t>
            </a:r>
            <a:r>
              <a:rPr lang="en-US" sz="3600" dirty="0">
                <a:sym typeface="Wingdings"/>
              </a:rPr>
              <a:t> </a:t>
            </a:r>
            <a:r>
              <a:rPr lang="en-US" sz="3600" dirty="0" err="1">
                <a:sym typeface="Wingdings"/>
              </a:rPr>
              <a:t>transmis</a:t>
            </a:r>
            <a:r>
              <a:rPr lang="en-US" sz="3600" dirty="0">
                <a:sym typeface="Wingdings"/>
              </a:rPr>
              <a:t> par contact direct/indirect, eau/</a:t>
            </a:r>
            <a:r>
              <a:rPr lang="en-US" sz="3600" dirty="0" err="1">
                <a:sym typeface="Wingdings"/>
              </a:rPr>
              <a:t>nourriture</a:t>
            </a:r>
            <a:r>
              <a:rPr lang="en-US" sz="3600" dirty="0">
                <a:sym typeface="Wingdings"/>
              </a:rPr>
              <a:t> et </a:t>
            </a:r>
            <a:r>
              <a:rPr lang="en-US" sz="3600" dirty="0" err="1">
                <a:sym typeface="Wingdings"/>
              </a:rPr>
              <a:t>morsures</a:t>
            </a:r>
            <a:r>
              <a:rPr lang="en-US" sz="3600" dirty="0">
                <a:sym typeface="Wingdings"/>
              </a:rPr>
              <a:t> </a:t>
            </a:r>
            <a:r>
              <a:rPr lang="en-US" sz="3600" dirty="0" err="1">
                <a:sym typeface="Wingdings"/>
              </a:rPr>
              <a:t>d’animaux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267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5708" y="4900346"/>
            <a:ext cx="5277336" cy="1851957"/>
          </a:xfrm>
          <a:prstGeom prst="rect">
            <a:avLst/>
          </a:prstGeom>
          <a:solidFill>
            <a:schemeClr val="tx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25" y="274638"/>
            <a:ext cx="867655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 transmission des maladies </a:t>
            </a:r>
            <a:r>
              <a:rPr lang="en-US" dirty="0" err="1"/>
              <a:t>infectieuses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17" y="1587995"/>
            <a:ext cx="1522686" cy="34281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direct</a:t>
            </a:r>
          </a:p>
        </p:txBody>
      </p:sp>
      <p:pic>
        <p:nvPicPr>
          <p:cNvPr id="1026" name="Picture 2" descr="http://cdn04.cdn.socialitelife.com/wp-content/uploads/2011/11/sneezing-celebrities-11142011-09-675x9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634" y="1913547"/>
            <a:ext cx="2086676" cy="2782234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3579" y="1533725"/>
            <a:ext cx="174278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indirect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4383" y="1708981"/>
            <a:ext cx="183415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Eau et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nourriture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images.wisegeek.com/young-black-child-drinking-muddy-wat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995" y="2093702"/>
            <a:ext cx="2972912" cy="2421924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1549" y="4654696"/>
            <a:ext cx="21114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Morsure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d’animaux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www.digitaljournal.com/img/8/9/9/i/8/7/1/p-large/WeddingKis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49" y="1930806"/>
            <a:ext cx="2118400" cy="2747716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acramentoinjuryattorneysblog.com/files/2014/10/dog.bite_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25" y="5039417"/>
            <a:ext cx="2580454" cy="1712887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155708" y="4900346"/>
            <a:ext cx="5277336" cy="185195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agents </a:t>
            </a:r>
            <a:r>
              <a:rPr lang="en-US" sz="40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pathogènes</a:t>
            </a:r>
            <a:r>
              <a:rPr lang="en-US" sz="4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peuvent</a:t>
            </a:r>
            <a:r>
              <a:rPr lang="en-US" sz="4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causer des maladies </a:t>
            </a:r>
            <a:r>
              <a:rPr lang="en-US" sz="40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infectieuses</a:t>
            </a:r>
            <a:endParaRPr lang="en-US" sz="40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5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  <p:bldP spid="4" grpId="0"/>
      <p:bldP spid="6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274638"/>
            <a:ext cx="7223760" cy="1143000"/>
          </a:xfrm>
        </p:spPr>
        <p:txBody>
          <a:bodyPr/>
          <a:lstStyle/>
          <a:p>
            <a:pPr algn="ctr"/>
            <a:r>
              <a:rPr lang="en-US" dirty="0"/>
              <a:t>Première </a:t>
            </a:r>
            <a:r>
              <a:rPr lang="en-US" dirty="0" err="1"/>
              <a:t>ligne</a:t>
            </a:r>
            <a:r>
              <a:rPr lang="en-US" dirty="0"/>
              <a:t> de </a:t>
            </a:r>
            <a:r>
              <a:rPr lang="en-US"/>
              <a:t>défense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652049"/>
            <a:ext cx="4602480" cy="508403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peau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barrière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physique</a:t>
            </a:r>
          </a:p>
          <a:p>
            <a:pPr marL="68580" indent="0">
              <a:buNone/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la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sueur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l’huile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muqueuses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gastrique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88" y="1886712"/>
            <a:ext cx="4474464" cy="3694176"/>
          </a:xfrm>
          <a:prstGeom prst="rect">
            <a:avLst/>
          </a:prstGeom>
          <a:ln>
            <a:solidFill>
              <a:srgbClr val="003300"/>
            </a:solidFill>
          </a:ln>
        </p:spPr>
      </p:pic>
    </p:spTree>
    <p:extLst>
      <p:ext uri="{BB962C8B-B14F-4D97-AF65-F5344CB8AC3E}">
        <p14:creationId xmlns:p14="http://schemas.microsoft.com/office/powerpoint/2010/main" val="225973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59"/>
            <a:ext cx="7772400" cy="7282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American Typewriter"/>
                <a:cs typeface="American Typewriter"/>
              </a:rPr>
              <a:t>Deuxième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ligne</a:t>
            </a:r>
            <a:r>
              <a:rPr lang="en-US" dirty="0">
                <a:latin typeface="American Typewriter"/>
                <a:cs typeface="American Typewriter"/>
              </a:rPr>
              <a:t> de </a:t>
            </a:r>
            <a:r>
              <a:rPr lang="en-US" dirty="0" err="1">
                <a:latin typeface="American Typewriter"/>
                <a:cs typeface="American Typewriter"/>
              </a:rPr>
              <a:t>défence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  <a:br>
              <a:rPr lang="en-US" dirty="0">
                <a:latin typeface="American Typewriter"/>
                <a:cs typeface="American Typewriter"/>
              </a:rPr>
            </a:br>
            <a:r>
              <a:rPr lang="en-US" dirty="0">
                <a:ln>
                  <a:solidFill>
                    <a:srgbClr val="003300"/>
                  </a:solidFill>
                </a:ln>
                <a:latin typeface="American Typewriter"/>
                <a:cs typeface="American Typewriter"/>
              </a:rPr>
              <a:t>La </a:t>
            </a:r>
            <a:r>
              <a:rPr lang="en-US" dirty="0" err="1">
                <a:ln>
                  <a:solidFill>
                    <a:srgbClr val="003300"/>
                  </a:solidFill>
                </a:ln>
                <a:latin typeface="American Typewriter"/>
                <a:cs typeface="American Typewriter"/>
              </a:rPr>
              <a:t>réponse</a:t>
            </a:r>
            <a:r>
              <a:rPr lang="en-US" dirty="0">
                <a:ln>
                  <a:solidFill>
                    <a:srgbClr val="003300"/>
                  </a:solidFill>
                </a:ln>
                <a:latin typeface="American Typewriter"/>
                <a:cs typeface="American Typewriter"/>
              </a:rPr>
              <a:t> </a:t>
            </a:r>
            <a:r>
              <a:rPr lang="en-US" dirty="0" err="1">
                <a:ln>
                  <a:solidFill>
                    <a:srgbClr val="003300"/>
                  </a:solidFill>
                </a:ln>
                <a:latin typeface="American Typewriter"/>
                <a:cs typeface="American Typewriter"/>
              </a:rPr>
              <a:t>immunitaire</a:t>
            </a:r>
            <a:r>
              <a:rPr lang="en-US" dirty="0">
                <a:ln>
                  <a:solidFill>
                    <a:srgbClr val="003300"/>
                  </a:solidFill>
                </a:ln>
                <a:latin typeface="American Typewriter"/>
                <a:cs typeface="American Typewriter"/>
              </a:rPr>
              <a:t> </a:t>
            </a:r>
            <a:r>
              <a:rPr lang="en-US" dirty="0" err="1">
                <a:ln>
                  <a:solidFill>
                    <a:srgbClr val="003300"/>
                  </a:solidFill>
                </a:ln>
                <a:latin typeface="American Typewriter"/>
                <a:cs typeface="American Typewriter"/>
              </a:rPr>
              <a:t>innée</a:t>
            </a:r>
            <a:endParaRPr lang="en-US" dirty="0">
              <a:ln>
                <a:solidFill>
                  <a:srgbClr val="003300"/>
                </a:solidFill>
              </a:ln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3139"/>
            <a:ext cx="7772400" cy="3733800"/>
          </a:xfrm>
        </p:spPr>
        <p:txBody>
          <a:bodyPr>
            <a:normAutofit/>
          </a:bodyPr>
          <a:lstStyle/>
          <a:p>
            <a:r>
              <a:rPr lang="en-US" sz="3200" dirty="0" err="1"/>
              <a:t>une</a:t>
            </a:r>
            <a:r>
              <a:rPr lang="en-US" sz="3200" dirty="0"/>
              <a:t> </a:t>
            </a:r>
            <a:r>
              <a:rPr lang="en-US" sz="3200" dirty="0" err="1"/>
              <a:t>réponse</a:t>
            </a:r>
            <a:r>
              <a:rPr lang="en-US" sz="3200" dirty="0"/>
              <a:t> </a:t>
            </a:r>
            <a:r>
              <a:rPr lang="en-US" sz="3200" dirty="0" err="1"/>
              <a:t>immunitaires</a:t>
            </a:r>
            <a:r>
              <a:rPr lang="en-US" sz="3200" dirty="0"/>
              <a:t> </a:t>
            </a:r>
            <a:r>
              <a:rPr lang="en-US" sz="3200" dirty="0" err="1"/>
              <a:t>innée</a:t>
            </a:r>
            <a:r>
              <a:rPr lang="en-US" sz="3200" dirty="0"/>
              <a:t> qui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générale</a:t>
            </a:r>
            <a:r>
              <a:rPr lang="en-US" sz="3200" dirty="0"/>
              <a:t> et </a:t>
            </a:r>
            <a:r>
              <a:rPr lang="en-US" sz="3200" dirty="0" err="1"/>
              <a:t>rapide</a:t>
            </a:r>
            <a:r>
              <a:rPr lang="en-US" sz="3200" dirty="0"/>
              <a:t> </a:t>
            </a:r>
          </a:p>
          <a:p>
            <a:r>
              <a:rPr lang="en-US" sz="3200" dirty="0"/>
              <a:t>1</a:t>
            </a:r>
            <a:r>
              <a:rPr lang="en-US" sz="3200" baseline="30000" dirty="0"/>
              <a:t>ière</a:t>
            </a:r>
            <a:r>
              <a:rPr lang="en-US" sz="3200" dirty="0"/>
              <a:t> </a:t>
            </a:r>
            <a:r>
              <a:rPr lang="en-US" sz="3200" dirty="0" err="1"/>
              <a:t>réaction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afflux de </a:t>
            </a:r>
            <a:r>
              <a:rPr lang="en-US" sz="3200" dirty="0" err="1">
                <a:sym typeface="Wingdings"/>
              </a:rPr>
              <a:t>fluide</a:t>
            </a:r>
            <a:r>
              <a:rPr lang="en-US" sz="3200" dirty="0">
                <a:sym typeface="Wingdings"/>
              </a:rPr>
              <a:t>, de cellules et de substances </a:t>
            </a:r>
            <a:r>
              <a:rPr lang="en-US" sz="3200" dirty="0" err="1">
                <a:sym typeface="Wingdings"/>
              </a:rPr>
              <a:t>dissoutes</a:t>
            </a:r>
            <a:r>
              <a:rPr lang="en-US" sz="3200" dirty="0">
                <a:sym typeface="Wingdings"/>
              </a:rPr>
              <a:t> du sang </a:t>
            </a:r>
            <a:r>
              <a:rPr lang="en-US" sz="3200" dirty="0" err="1">
                <a:sym typeface="Wingdings"/>
              </a:rPr>
              <a:t>vers</a:t>
            </a:r>
            <a:r>
              <a:rPr lang="en-US" sz="3200" dirty="0">
                <a:sym typeface="Wingdings"/>
              </a:rPr>
              <a:t> le site</a:t>
            </a:r>
          </a:p>
          <a:p>
            <a:pPr marL="68580" indent="0">
              <a:buNone/>
            </a:pPr>
            <a:r>
              <a:rPr lang="en-US" sz="3200" dirty="0">
                <a:sym typeface="Wingdings"/>
              </a:rPr>
              <a:t> </a:t>
            </a:r>
            <a:r>
              <a:rPr lang="en-US" sz="3200" dirty="0" err="1">
                <a:sym typeface="Wingdings"/>
              </a:rPr>
              <a:t>provoque</a:t>
            </a:r>
            <a:r>
              <a:rPr lang="en-US" sz="3200" dirty="0">
                <a:sym typeface="Wingdings"/>
              </a:rPr>
              <a:t> </a:t>
            </a:r>
            <a:r>
              <a:rPr lang="en-US" sz="3200" u="sng" dirty="0" err="1">
                <a:sym typeface="Wingdings"/>
              </a:rPr>
              <a:t>l’</a:t>
            </a:r>
            <a:r>
              <a:rPr lang="en-US" sz="3200" b="1" u="sng" dirty="0" err="1">
                <a:sym typeface="Wingdings"/>
              </a:rPr>
              <a:t>inflammation</a:t>
            </a:r>
            <a:endParaRPr lang="en-US" sz="3200" b="1" u="sng" dirty="0">
              <a:sym typeface="Wingding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" t="2909" r="49539" b="40429"/>
          <a:stretch/>
        </p:blipFill>
        <p:spPr>
          <a:xfrm>
            <a:off x="2979420" y="4191000"/>
            <a:ext cx="3185160" cy="2255520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3858500" y="6016079"/>
            <a:ext cx="1269132" cy="38472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04220" y="6016079"/>
            <a:ext cx="122341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amygdales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670663" y="5643154"/>
            <a:ext cx="339634" cy="372925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52456" y="5643155"/>
            <a:ext cx="304799" cy="372924"/>
          </a:xfrm>
          <a:prstGeom prst="straightConnector1">
            <a:avLst/>
          </a:prstGeom>
          <a:ln w="19050">
            <a:solidFill>
              <a:srgbClr val="00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19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American Typewriter"/>
                <a:cs typeface="American Typewriter"/>
              </a:rPr>
              <a:t>La </a:t>
            </a:r>
            <a:r>
              <a:rPr lang="en-US" sz="4000" dirty="0" err="1">
                <a:latin typeface="American Typewriter"/>
                <a:cs typeface="American Typewriter"/>
              </a:rPr>
              <a:t>réponse</a:t>
            </a:r>
            <a:r>
              <a:rPr lang="en-US" sz="4000" dirty="0">
                <a:latin typeface="American Typewriter"/>
                <a:cs typeface="American Typewriter"/>
              </a:rPr>
              <a:t> </a:t>
            </a:r>
            <a:r>
              <a:rPr lang="en-US" sz="4000" dirty="0" err="1">
                <a:latin typeface="American Typewriter"/>
                <a:cs typeface="American Typewriter"/>
              </a:rPr>
              <a:t>immunitaire</a:t>
            </a:r>
            <a:r>
              <a:rPr lang="en-US" sz="4000" dirty="0">
                <a:latin typeface="American Typewriter"/>
                <a:cs typeface="American Typewriter"/>
              </a:rPr>
              <a:t> </a:t>
            </a:r>
            <a:r>
              <a:rPr lang="en-US" sz="4000" dirty="0" err="1">
                <a:latin typeface="American Typewriter"/>
                <a:cs typeface="American Typewriter"/>
              </a:rPr>
              <a:t>innée</a:t>
            </a:r>
            <a:r>
              <a:rPr lang="en-US" sz="4000" dirty="0">
                <a:latin typeface="American Typewriter"/>
                <a:cs typeface="American Typewriter"/>
              </a:rPr>
              <a:t> (suite)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1570107"/>
            <a:ext cx="8793480" cy="952500"/>
          </a:xfrm>
        </p:spPr>
        <p:txBody>
          <a:bodyPr>
            <a:normAutofit/>
          </a:bodyPr>
          <a:lstStyle/>
          <a:p>
            <a:r>
              <a:rPr lang="en-US" sz="2400" dirty="0" err="1"/>
              <a:t>Lorsqu’il</a:t>
            </a:r>
            <a:r>
              <a:rPr lang="en-US" sz="2400" dirty="0"/>
              <a:t> y a de </a:t>
            </a:r>
            <a:r>
              <a:rPr lang="en-US" sz="2400" dirty="0" err="1"/>
              <a:t>l’inflammation</a:t>
            </a:r>
            <a:r>
              <a:rPr lang="en-US" sz="2400" dirty="0"/>
              <a:t>, </a:t>
            </a:r>
            <a:r>
              <a:rPr lang="en-US" sz="2400" dirty="0" err="1"/>
              <a:t>il</a:t>
            </a:r>
            <a:r>
              <a:rPr lang="en-US" sz="2400" dirty="0"/>
              <a:t> y a un augmentation de </a:t>
            </a:r>
            <a:r>
              <a:rPr lang="en-US" sz="2400" b="1" u="sng" dirty="0"/>
              <a:t>globules </a:t>
            </a:r>
            <a:r>
              <a:rPr lang="en-US" sz="2400" b="1" u="sng" dirty="0" err="1"/>
              <a:t>blancs</a:t>
            </a:r>
            <a:r>
              <a:rPr lang="en-US" sz="2400" b="1" u="sng" dirty="0"/>
              <a:t> </a:t>
            </a:r>
            <a:r>
              <a:rPr lang="en-US" sz="2400" dirty="0" err="1"/>
              <a:t>spécialisées</a:t>
            </a:r>
            <a:r>
              <a:rPr lang="en-US" sz="2400" dirty="0"/>
              <a:t> </a:t>
            </a:r>
            <a:r>
              <a:rPr lang="en-US" sz="2400" dirty="0" err="1"/>
              <a:t>nommés</a:t>
            </a:r>
            <a:r>
              <a:rPr lang="en-US" sz="2400" dirty="0"/>
              <a:t> </a:t>
            </a:r>
            <a:r>
              <a:rPr lang="en-US" sz="2400" b="1" u="sng" dirty="0"/>
              <a:t>phagocytes</a:t>
            </a:r>
            <a:r>
              <a:rPr lang="en-US" sz="2400" dirty="0"/>
              <a:t>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97" t="11946" r="2953" b="8039"/>
          <a:stretch/>
        </p:blipFill>
        <p:spPr>
          <a:xfrm>
            <a:off x="4737039" y="2675006"/>
            <a:ext cx="2910840" cy="3185160"/>
          </a:xfrm>
          <a:prstGeom prst="rect">
            <a:avLst/>
          </a:prstGeom>
          <a:ln>
            <a:solidFill>
              <a:srgbClr val="003300"/>
            </a:solidFill>
          </a:ln>
        </p:spPr>
      </p:pic>
      <p:cxnSp>
        <p:nvCxnSpPr>
          <p:cNvPr id="12" name="Straight Arrow Connector 11"/>
          <p:cNvCxnSpPr/>
          <p:nvPr/>
        </p:nvCxnSpPr>
        <p:spPr>
          <a:xfrm flipV="1">
            <a:off x="4691319" y="4900046"/>
            <a:ext cx="143256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59976" y="4790092"/>
            <a:ext cx="1561646" cy="677108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05696" y="4790092"/>
            <a:ext cx="15616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globule blanc,</a:t>
            </a:r>
          </a:p>
          <a:p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phagocyte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29519" y="3996996"/>
            <a:ext cx="354103" cy="5644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9612" y="4286725"/>
            <a:ext cx="1038299" cy="38472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25332" y="4286725"/>
            <a:ext cx="99257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Bactérie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4009" y="6088766"/>
            <a:ext cx="4675633" cy="41779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79730" y="6088766"/>
            <a:ext cx="476765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Globule blanc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train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d’attaquer</a:t>
            </a:r>
            <a:r>
              <a:rPr lang="en-US" sz="19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190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bactéries</a:t>
            </a:r>
            <a:endParaRPr lang="en-US" sz="19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CF38204-F67E-41D8-889D-33F79A15FF2D}"/>
              </a:ext>
            </a:extLst>
          </p:cNvPr>
          <p:cNvSpPr txBox="1">
            <a:spLocks/>
          </p:cNvSpPr>
          <p:nvPr/>
        </p:nvSpPr>
        <p:spPr>
          <a:xfrm>
            <a:off x="106680" y="2696459"/>
            <a:ext cx="3508250" cy="27576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Il </a:t>
            </a:r>
            <a:r>
              <a:rPr lang="en-US" sz="2400" dirty="0" err="1"/>
              <a:t>existe</a:t>
            </a:r>
            <a:r>
              <a:rPr lang="en-US" sz="2400" dirty="0"/>
              <a:t> </a:t>
            </a:r>
            <a:r>
              <a:rPr lang="en-US" sz="2400" dirty="0" err="1"/>
              <a:t>plusieurs</a:t>
            </a:r>
            <a:r>
              <a:rPr lang="en-US" sz="2400" dirty="0"/>
              <a:t> type de cellules qui </a:t>
            </a:r>
            <a:r>
              <a:rPr lang="en-US" sz="2400" dirty="0" err="1"/>
              <a:t>agissent</a:t>
            </a:r>
            <a:r>
              <a:rPr lang="en-US" sz="2400" dirty="0"/>
              <a:t> </a:t>
            </a:r>
            <a:r>
              <a:rPr lang="en-US" sz="2400" dirty="0" err="1"/>
              <a:t>comme</a:t>
            </a:r>
            <a:r>
              <a:rPr lang="en-US" sz="2400" dirty="0"/>
              <a:t> phagocyte, </a:t>
            </a:r>
            <a:r>
              <a:rPr lang="en-US" sz="2400" dirty="0" err="1"/>
              <a:t>mais</a:t>
            </a:r>
            <a:r>
              <a:rPr lang="en-US" sz="2400" dirty="0"/>
              <a:t> deux </a:t>
            </a:r>
            <a:r>
              <a:rPr lang="en-US" sz="2400" dirty="0" err="1"/>
              <a:t>sont</a:t>
            </a:r>
            <a:r>
              <a:rPr lang="en-US" sz="2400" dirty="0"/>
              <a:t> les macrophages et les neutrophiles.</a:t>
            </a:r>
          </a:p>
        </p:txBody>
      </p:sp>
    </p:spTree>
    <p:extLst>
      <p:ext uri="{BB962C8B-B14F-4D97-AF65-F5344CB8AC3E}">
        <p14:creationId xmlns:p14="http://schemas.microsoft.com/office/powerpoint/2010/main" val="287751114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3167</TotalTime>
  <Words>607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American Typewriter</vt:lpstr>
      <vt:lpstr>Coalition</vt:lpstr>
      <vt:lpstr>Face Your Fears</vt:lpstr>
      <vt:lpstr>Gill Sans MT</vt:lpstr>
      <vt:lpstr>Gretoon</vt:lpstr>
      <vt:lpstr>Times New Roman</vt:lpstr>
      <vt:lpstr>Wingdings</vt:lpstr>
      <vt:lpstr>Wingdings 3</vt:lpstr>
      <vt:lpstr>Urban Pop</vt:lpstr>
      <vt:lpstr>Le système immunitaire</vt:lpstr>
      <vt:lpstr>LE système immunitaire</vt:lpstr>
      <vt:lpstr>Des Antigènes</vt:lpstr>
      <vt:lpstr>comment les envahisseurs entre le corps</vt:lpstr>
      <vt:lpstr>Agents Pathogènes</vt:lpstr>
      <vt:lpstr>La transmission des maladies infectieuses</vt:lpstr>
      <vt:lpstr>Première ligne de défense</vt:lpstr>
      <vt:lpstr>Deuxième ligne de défence, La réponse immunitaire innée</vt:lpstr>
      <vt:lpstr>La réponse immunitaire innée (suite)</vt:lpstr>
      <vt:lpstr>La réponse immunitaire acquise</vt:lpstr>
      <vt:lpstr>Lymphocytes B</vt:lpstr>
      <vt:lpstr>Les lymphocytes T</vt:lpstr>
      <vt:lpstr>L’immunité active</vt:lpstr>
      <vt:lpstr>Récapitulons!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Microsoft Office User</dc:creator>
  <cp:lastModifiedBy>Jeff O'Keefe</cp:lastModifiedBy>
  <cp:revision>74</cp:revision>
  <dcterms:created xsi:type="dcterms:W3CDTF">2011-11-21T23:16:29Z</dcterms:created>
  <dcterms:modified xsi:type="dcterms:W3CDTF">2022-03-31T22:08:18Z</dcterms:modified>
</cp:coreProperties>
</file>