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95" r:id="rId4"/>
    <p:sldId id="287" r:id="rId5"/>
    <p:sldId id="289" r:id="rId6"/>
    <p:sldId id="290" r:id="rId7"/>
    <p:sldId id="291" r:id="rId8"/>
    <p:sldId id="292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E8BB17"/>
    <a:srgbClr val="00B0F0"/>
    <a:srgbClr val="003300"/>
    <a:srgbClr val="204D77"/>
    <a:srgbClr val="1F4E77"/>
    <a:srgbClr val="7030A0"/>
    <a:srgbClr val="D3BADA"/>
    <a:srgbClr val="469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7F432-7927-4667-BA7B-BD1E56AFEF3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CC0E-F8B9-4C2F-B24B-AD684116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0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0688"/>
            <a:ext cx="9144000" cy="1004849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54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sphères</a:t>
            </a:r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principales</a:t>
            </a:r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Terre</a:t>
            </a:r>
            <a:endParaRPr lang="en-US" sz="5400" dirty="0">
              <a:ln>
                <a:solidFill>
                  <a:srgbClr val="FFFFFF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4141"/>
            <a:ext cx="9144000" cy="1655762"/>
          </a:xfrm>
        </p:spPr>
        <p:txBody>
          <a:bodyPr/>
          <a:lstStyle/>
          <a:p>
            <a:r>
              <a:rPr lang="en-US" sz="40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40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</a:t>
            </a:r>
            <a:endParaRPr lang="en-US" sz="4000" dirty="0">
              <a:ln>
                <a:solidFill>
                  <a:srgbClr val="FFFFFF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838200" y="365125"/>
            <a:ext cx="10515600" cy="90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Connaissez-vous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pouvez-vous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deviner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signification?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16392" y="3807793"/>
            <a:ext cx="21796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atmosphère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8256" y="4788329"/>
            <a:ext cx="21796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géosphère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9727" y="3922813"/>
            <a:ext cx="21796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biosphère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0360" y="2194337"/>
            <a:ext cx="21796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hydrosphère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08452" y="5967272"/>
            <a:ext cx="21796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14271" y="5774616"/>
            <a:ext cx="21796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habitat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83788" y="5511036"/>
            <a:ext cx="21796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2294" y="4064444"/>
            <a:ext cx="21796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lithosphère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01018" y="3072506"/>
            <a:ext cx="21796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biotique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06196" y="3238406"/>
            <a:ext cx="21796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abiotique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07692" y="2089767"/>
            <a:ext cx="24226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6360" y="5226342"/>
            <a:ext cx="24226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3788" y="6344003"/>
            <a:ext cx="24226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6671" y="2911478"/>
            <a:ext cx="24226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altitude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12089" y="1400914"/>
            <a:ext cx="434742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ourant océaniques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  <p:bldP spid="21" grpId="0"/>
      <p:bldP spid="22" grpId="0"/>
      <p:bldP spid="28" grpId="0"/>
      <p:bldP spid="33" grpId="0"/>
      <p:bldP spid="34" grpId="0"/>
      <p:bldP spid="36" grpId="0"/>
      <p:bldP spid="38" grpId="0"/>
      <p:bldP spid="39" grpId="0"/>
      <p:bldP spid="40" grpId="0"/>
      <p:bldP spid="42" grpId="0"/>
      <p:bldP spid="43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46" y="2680432"/>
            <a:ext cx="6033942" cy="326436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38200" y="365126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sphères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70986" y="3174707"/>
            <a:ext cx="29847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La 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69852" y="5296489"/>
            <a:ext cx="29434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ou la </a:t>
            </a:r>
            <a:r>
              <a:rPr lang="fr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70986" y="4235598"/>
            <a:ext cx="30133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L’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0986" y="2111046"/>
            <a:ext cx="29434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L’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215" y="1306133"/>
            <a:ext cx="1109357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surface de la Terre peut être divisée en quatre zones ou sphères.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https://upload.wikimedia.org/wikipedia/commons/thumb/9/97/The_Earth_seen_from_Apollo_17.jpg/305px-The_Earth_seen_from_Apollo_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606" r="4580" b="4227"/>
          <a:stretch/>
        </p:blipFill>
        <p:spPr bwMode="auto">
          <a:xfrm>
            <a:off x="9458325" y="2980969"/>
            <a:ext cx="2654461" cy="2677610"/>
          </a:xfrm>
          <a:prstGeom prst="ellipse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9487243" y="3021462"/>
            <a:ext cx="2596623" cy="259662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397681">
            <a:off x="2560935" y="3301191"/>
            <a:ext cx="5372517" cy="373242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110876">
            <a:off x="2675410" y="4846504"/>
            <a:ext cx="3135316" cy="33382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578224" y="5394940"/>
            <a:ext cx="1904130" cy="396289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537617" y="3375330"/>
            <a:ext cx="498709" cy="349042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9099191" y="2663443"/>
            <a:ext cx="388052" cy="1309386"/>
          </a:xfrm>
          <a:prstGeom prst="line">
            <a:avLst/>
          </a:prstGeom>
          <a:ln w="38100"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9" idx="0"/>
          </p:cNvCxnSpPr>
          <p:nvPr/>
        </p:nvCxnSpPr>
        <p:spPr>
          <a:xfrm flipH="1">
            <a:off x="9099189" y="4510035"/>
            <a:ext cx="446701" cy="1434760"/>
          </a:xfrm>
          <a:prstGeom prst="line">
            <a:avLst/>
          </a:prstGeom>
          <a:ln w="38100"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ck Arc 18"/>
          <p:cNvSpPr/>
          <p:nvPr/>
        </p:nvSpPr>
        <p:spPr>
          <a:xfrm rot="16200000">
            <a:off x="9178732" y="4099711"/>
            <a:ext cx="908839" cy="349657"/>
          </a:xfrm>
          <a:prstGeom prst="blockArc">
            <a:avLst>
              <a:gd name="adj1" fmla="val 12019916"/>
              <a:gd name="adj2" fmla="val 20046465"/>
              <a:gd name="adj3" fmla="val 33181"/>
            </a:avLst>
          </a:prstGeom>
          <a:noFill/>
          <a:ln w="38100"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8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/>
      <p:bldP spid="29" grpId="0"/>
      <p:bldP spid="30" grpId="0"/>
      <p:bldP spid="32" grpId="0" animBg="1"/>
      <p:bldP spid="35" grpId="0" animBg="1"/>
      <p:bldP spid="24" grpId="0" animBg="1"/>
      <p:bldP spid="25" grpId="0" animBg="1"/>
      <p:bldP spid="2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542" y="1180097"/>
            <a:ext cx="3401572" cy="614936"/>
          </a:xfrm>
        </p:spPr>
        <p:txBody>
          <a:bodyPr>
            <a:no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divisions de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2"/>
          <a:stretch/>
        </p:blipFill>
        <p:spPr>
          <a:xfrm>
            <a:off x="7571235" y="1922504"/>
            <a:ext cx="3451179" cy="468965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571235" y="5884468"/>
            <a:ext cx="3201634" cy="690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76729" y="5292770"/>
            <a:ext cx="589471" cy="3651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71993" y="3639938"/>
            <a:ext cx="728930" cy="269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36206" y="2290346"/>
            <a:ext cx="455474" cy="2424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66305" y="2807081"/>
            <a:ext cx="7922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biome</a:t>
            </a:r>
            <a:endParaRPr lang="en-US" sz="19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794583" y="3934209"/>
            <a:ext cx="13035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4673" y="5258164"/>
            <a:ext cx="84510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4065" y="70022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1235" y="5692560"/>
            <a:ext cx="35128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1.3</a:t>
            </a:r>
            <a:r>
              <a:rPr lang="fr-F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biosphère est formée de biomes.  Chaque biome compte de nombreux écosystèmes.  Chaque écosystème comprend des habitats où vivent divers organismes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upload.wikimedia.org/wikipedia/commons/thumb/9/97/The_Earth_seen_from_Apollo_17.jpg/305px-The_Earth_seen_from_Apollo_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606" r="4580" b="4227"/>
          <a:stretch/>
        </p:blipFill>
        <p:spPr bwMode="auto">
          <a:xfrm>
            <a:off x="1787575" y="3420458"/>
            <a:ext cx="2654461" cy="267761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81770" y="6154226"/>
            <a:ext cx="266026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photographie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“La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planète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bleue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prise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les astronauts de la mission Apollo 17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1972.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16493" y="3460951"/>
            <a:ext cx="2596623" cy="259662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365126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058077"/>
            <a:ext cx="73478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 une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couche mince sur ou proche à la surface de la Terre comprenant de l'air, du sol, et de l’eau dans laquelle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tous organismes vivants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demeurent</a:t>
            </a:r>
            <a:r>
              <a:rPr lang="fr-CA" sz="3100" dirty="0"/>
              <a:t>.</a:t>
            </a:r>
            <a:endParaRPr lang="en-US" sz="3100" dirty="0"/>
          </a:p>
        </p:txBody>
      </p:sp>
      <p:sp>
        <p:nvSpPr>
          <p:cNvPr id="19" name="Block Arc 18"/>
          <p:cNvSpPr/>
          <p:nvPr/>
        </p:nvSpPr>
        <p:spPr>
          <a:xfrm rot="8035691">
            <a:off x="3530636" y="5389752"/>
            <a:ext cx="908839" cy="349657"/>
          </a:xfrm>
          <a:prstGeom prst="blockArc">
            <a:avLst>
              <a:gd name="adj1" fmla="val 12019916"/>
              <a:gd name="adj2" fmla="val 20046465"/>
              <a:gd name="adj3" fmla="val 33181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179446" y="5603343"/>
            <a:ext cx="3391096" cy="1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1411117" y="2868713"/>
            <a:ext cx="3401572" cy="61493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endParaRPr lang="en-US" sz="21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35705" y="2869488"/>
            <a:ext cx="649323" cy="254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5" grpId="0"/>
      <p:bldP spid="16" grpId="0" animBg="1"/>
      <p:bldP spid="18" grpId="0"/>
      <p:bldP spid="19" grpId="0" animBg="1"/>
      <p:bldP spid="25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7" t="38865" r="40832" b="27080"/>
          <a:stretch/>
        </p:blipFill>
        <p:spPr>
          <a:xfrm>
            <a:off x="907201" y="3876094"/>
            <a:ext cx="3056103" cy="261687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48" name="Rectangle 47"/>
          <p:cNvSpPr/>
          <p:nvPr/>
        </p:nvSpPr>
        <p:spPr>
          <a:xfrm>
            <a:off x="3157225" y="5502687"/>
            <a:ext cx="1200928" cy="647705"/>
          </a:xfrm>
          <a:prstGeom prst="rect">
            <a:avLst/>
          </a:prstGeom>
          <a:solidFill>
            <a:srgbClr val="E8BB1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152257" y="5523086"/>
            <a:ext cx="12314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0,07%</a:t>
            </a:r>
          </a:p>
          <a:p>
            <a:pPr algn="ctr"/>
            <a:r>
              <a:rPr lang="en-US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425329" y="4153975"/>
            <a:ext cx="833882" cy="610030"/>
          </a:xfrm>
          <a:prstGeom prst="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425329" y="4120436"/>
            <a:ext cx="8338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0,93%</a:t>
            </a:r>
          </a:p>
          <a:p>
            <a:pPr algn="ctr"/>
            <a:r>
              <a:rPr lang="en-US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6166" y="747479"/>
            <a:ext cx="4322691" cy="609182"/>
          </a:xfrm>
        </p:spPr>
        <p:txBody>
          <a:bodyPr>
            <a:no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divisions 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l’atmosphère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4065" y="70022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167721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L’atmosphère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871" y="1141099"/>
            <a:ext cx="4703850" cy="152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désigne l’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gazeuse entourant la Terre.</a:t>
            </a:r>
            <a:endParaRPr lang="en-US" sz="31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7260" y="3090842"/>
            <a:ext cx="4095986" cy="553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composition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l’atmosphère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alloprof.qc.ca/ImagesDesFiches/bv3/s1347i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51" y="988051"/>
            <a:ext cx="971550" cy="571500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675401" y="6349108"/>
            <a:ext cx="63870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de tout l’air de </a:t>
            </a:r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l’atmosphère, Les phénomènes météorologiques.</a:t>
            </a: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5401" y="6060699"/>
            <a:ext cx="1325436" cy="358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Troposphère</a:t>
            </a: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5401" y="5721229"/>
            <a:ext cx="37312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couche d’ozone, environ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9 % de </a:t>
            </a:r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l’air.</a:t>
            </a: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75401" y="5445087"/>
            <a:ext cx="13316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Stratosphère</a:t>
            </a: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5401" y="4829534"/>
            <a:ext cx="65165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 diminue avec </a:t>
            </a:r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l'altitude, le phénomène des étoiles filantes s’y produit</a:t>
            </a: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75401" y="2741573"/>
            <a:ext cx="6387086" cy="1134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 augmente avec l'altitude, passant de -85 ºC à plusieurs centaines de degrés </a:t>
            </a:r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Celsius.</a:t>
            </a:r>
          </a:p>
          <a:p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satellites y sont placés en </a:t>
            </a:r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orbite.</a:t>
            </a:r>
          </a:p>
          <a:p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aurores boréales (polaires) s’y produisent.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75401" y="4553392"/>
            <a:ext cx="12307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Mésosphère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75401" y="2396143"/>
            <a:ext cx="14891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Thermosphère</a:t>
            </a: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5401" y="984720"/>
            <a:ext cx="1094186" cy="3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Exosphère</a:t>
            </a: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75401" y="1336216"/>
            <a:ext cx="49243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dans cette couche aux limites de l’atmosphère terrestre que circulent les navettes spatiales.</a:t>
            </a:r>
            <a:endParaRPr lang="fr-F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10431" y="5262333"/>
            <a:ext cx="490194" cy="53669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96430" y="4355756"/>
            <a:ext cx="601265" cy="573108"/>
          </a:xfrm>
          <a:prstGeom prst="rect">
            <a:avLst/>
          </a:prstGeom>
          <a:solidFill>
            <a:srgbClr val="204D77"/>
          </a:solidFill>
          <a:ln>
            <a:solidFill>
              <a:srgbClr val="1F4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168798" y="4845978"/>
            <a:ext cx="8146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78.1%</a:t>
            </a:r>
          </a:p>
          <a:p>
            <a:pPr algn="ctr"/>
            <a:r>
              <a:rPr lang="en-US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9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9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37610" y="4355330"/>
            <a:ext cx="8146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20,9%</a:t>
            </a:r>
          </a:p>
          <a:p>
            <a:pPr algn="ctr"/>
            <a:r>
              <a:rPr lang="en-US" sz="1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900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9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3" grpId="0" animBg="1"/>
      <p:bldP spid="54" grpId="0"/>
      <p:bldP spid="2" grpId="0"/>
      <p:bldP spid="18" grpId="1"/>
      <p:bldP spid="22" grpId="0"/>
      <p:bldP spid="23" grpId="0"/>
      <p:bldP spid="28" grpId="0"/>
      <p:bldP spid="24" grpId="0"/>
      <p:bldP spid="29" grpId="0"/>
      <p:bldP spid="30" grpId="0"/>
      <p:bldP spid="31" grpId="0"/>
      <p:bldP spid="33" grpId="0"/>
      <p:bldP spid="34" grpId="0"/>
      <p:bldP spid="35" grpId="0"/>
      <p:bldP spid="41" grpId="0"/>
      <p:bldP spid="46" grpId="0" animBg="1"/>
      <p:bldP spid="49" grpId="0" animBg="1"/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04065" y="70022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167721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L’hydrosphère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505" y="1749322"/>
            <a:ext cx="470385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désigne l'ensemble de l'eau qui se trouve sur la Terre, qu'elle soit sous forme liquide, solide ou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gazeuse.</a:t>
            </a:r>
            <a:endParaRPr lang="en-US" sz="3100" dirty="0"/>
          </a:p>
        </p:txBody>
      </p:sp>
      <p:pic>
        <p:nvPicPr>
          <p:cNvPr id="2050" name="Picture 2" descr="s1340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74" y="1134146"/>
            <a:ext cx="6249801" cy="370795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961399" y="2295095"/>
            <a:ext cx="946100" cy="777733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961399" y="3384566"/>
            <a:ext cx="946100" cy="777733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140" y="5848147"/>
            <a:ext cx="1187028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Canada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possède une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très élevée d’eau douce par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383547" y="3072828"/>
            <a:ext cx="1577852" cy="153452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3547" y="3226280"/>
            <a:ext cx="1577852" cy="158286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7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04065" y="70022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167721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608" y="1139308"/>
            <a:ext cx="1179253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ou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lithosphère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désigne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couche externe solide de la Terre. Elle comprend la croûte terrestre et la partie supérieure du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manteau.</a:t>
            </a:r>
            <a:endParaRPr lang="en-US" sz="3100" dirty="0"/>
          </a:p>
        </p:txBody>
      </p:sp>
      <p:sp>
        <p:nvSpPr>
          <p:cNvPr id="2" name="TextBox 1"/>
          <p:cNvSpPr txBox="1"/>
          <p:nvPr/>
        </p:nvSpPr>
        <p:spPr>
          <a:xfrm>
            <a:off x="2790448" y="82479"/>
            <a:ext cx="6611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géosphère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lithosphère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9" t="22665" r="4213" b="17221"/>
          <a:stretch/>
        </p:blipFill>
        <p:spPr>
          <a:xfrm>
            <a:off x="2790448" y="2183881"/>
            <a:ext cx="6125504" cy="450187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3" name="Bent-Up Arrow 2"/>
          <p:cNvSpPr/>
          <p:nvPr/>
        </p:nvSpPr>
        <p:spPr>
          <a:xfrm rot="5400000">
            <a:off x="814765" y="2497261"/>
            <a:ext cx="1881766" cy="2212848"/>
          </a:xfrm>
          <a:prstGeom prst="bentUpArrow">
            <a:avLst>
              <a:gd name="adj1" fmla="val 14710"/>
              <a:gd name="adj2" fmla="val 13306"/>
              <a:gd name="adj3" fmla="val 19855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62072" y="4142232"/>
            <a:ext cx="832104" cy="292608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4419658"/>
            <a:ext cx="3332471" cy="49646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68566" y="4284715"/>
            <a:ext cx="3337144" cy="217997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8690" y="3412707"/>
            <a:ext cx="39771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 répartition dépend grandement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 des facteurs non-vivants 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présentes dans une région géographique donnée. 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2259" y="4289788"/>
            <a:ext cx="332975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abiotiques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lumière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solaire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L’humidité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4132030" y="2753942"/>
            <a:ext cx="3007241" cy="46181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71515" y="2707928"/>
            <a:ext cx="31758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endParaRPr lang="en-US" sz="2700" dirty="0"/>
          </a:p>
        </p:txBody>
      </p:sp>
      <p:sp>
        <p:nvSpPr>
          <p:cNvPr id="23" name="Rectangle 22"/>
          <p:cNvSpPr/>
          <p:nvPr/>
        </p:nvSpPr>
        <p:spPr>
          <a:xfrm>
            <a:off x="2023786" y="1148481"/>
            <a:ext cx="3763927" cy="44702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3631"/>
          </a:xfrm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liens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entres les sphères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 descr="https://upload.wikimedia.org/wikipedia/commons/thumb/8/8d/Pakkanen.jpg/800px-Pakkan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r="46036" b="1426"/>
          <a:stretch/>
        </p:blipFill>
        <p:spPr bwMode="auto">
          <a:xfrm>
            <a:off x="7139271" y="4497414"/>
            <a:ext cx="635504" cy="224209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ga.water.usgs.gov/edu/pictures/full-size/precipitation-storm-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/>
        </p:blipFill>
        <p:spPr bwMode="auto">
          <a:xfrm>
            <a:off x="7774775" y="4492948"/>
            <a:ext cx="1601207" cy="119547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2.bp.blogspot.com/-fpp18dEuIAY/UPR0V2hybBI/AAAAAAAAG0o/-8Y7C8Ze7ls/s1600/neige_arbre+hi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82" y="4890035"/>
            <a:ext cx="2688146" cy="151208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upload.wikimedia.org/wikipedia/commons/thumb/4/46/Stagnogley.JPG/1280px-Stagnogle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7"/>
          <a:stretch/>
        </p:blipFill>
        <p:spPr bwMode="auto">
          <a:xfrm>
            <a:off x="7774775" y="5688419"/>
            <a:ext cx="1601207" cy="106325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urved Connector 25"/>
          <p:cNvCxnSpPr>
            <a:stCxn id="23" idx="3"/>
            <a:endCxn id="6" idx="0"/>
          </p:cNvCxnSpPr>
          <p:nvPr/>
        </p:nvCxnSpPr>
        <p:spPr>
          <a:xfrm flipH="1">
            <a:off x="5635651" y="1371993"/>
            <a:ext cx="152062" cy="1381949"/>
          </a:xfrm>
          <a:prstGeom prst="curvedConnector4">
            <a:avLst>
              <a:gd name="adj1" fmla="val -150333"/>
              <a:gd name="adj2" fmla="val 58087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33" y="1056094"/>
            <a:ext cx="591170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retrouve des organismes vivants autant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lithosphère que dans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l’hydrosphère 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l’atmosphère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6" descr="Eukaryota diversity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50" y="1049159"/>
            <a:ext cx="2672503" cy="316857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urved Connector 38"/>
          <p:cNvCxnSpPr>
            <a:stCxn id="36" idx="3"/>
            <a:endCxn id="5" idx="1"/>
          </p:cNvCxnSpPr>
          <p:nvPr/>
        </p:nvCxnSpPr>
        <p:spPr>
          <a:xfrm>
            <a:off x="3332471" y="4667890"/>
            <a:ext cx="236095" cy="706811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6" idx="2"/>
            <a:endCxn id="35" idx="1"/>
          </p:cNvCxnSpPr>
          <p:nvPr/>
        </p:nvCxnSpPr>
        <p:spPr>
          <a:xfrm rot="5400000" flipH="1" flipV="1">
            <a:off x="6613742" y="1655352"/>
            <a:ext cx="582316" cy="2538499"/>
          </a:xfrm>
          <a:prstGeom prst="curvedConnector4">
            <a:avLst>
              <a:gd name="adj1" fmla="val -39257"/>
              <a:gd name="adj2" fmla="val 79616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5" idx="2"/>
            <a:endCxn id="15" idx="1"/>
          </p:cNvCxnSpPr>
          <p:nvPr/>
        </p:nvCxnSpPr>
        <p:spPr>
          <a:xfrm rot="5400000" flipH="1" flipV="1">
            <a:off x="5765091" y="5090506"/>
            <a:ext cx="846226" cy="1902133"/>
          </a:xfrm>
          <a:prstGeom prst="curvedConnector4">
            <a:avLst>
              <a:gd name="adj1" fmla="val -40266"/>
              <a:gd name="adj2" fmla="val 96129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 animBg="1"/>
      <p:bldP spid="22" grpId="0"/>
      <p:bldP spid="20" grpId="0"/>
      <p:bldP spid="6" grpId="0" animBg="1"/>
      <p:bldP spid="24" grpId="0"/>
      <p:bldP spid="2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807"/>
          </a:xfrm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99407"/>
            <a:ext cx="29847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La 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" y="4421189"/>
            <a:ext cx="29434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ou la </a:t>
            </a:r>
            <a:r>
              <a:rPr lang="fr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60298"/>
            <a:ext cx="30133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L’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35746"/>
            <a:ext cx="29434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L’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atmosphère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upload.wikimedia.org/wikipedia/commons/thumb/9/97/The_Earth_seen_from_Apollo_17.jpg/305px-The_Earth_seen_from_Apollo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606" r="4580" b="4227"/>
          <a:stretch/>
        </p:blipFill>
        <p:spPr bwMode="auto">
          <a:xfrm>
            <a:off x="9529311" y="2105669"/>
            <a:ext cx="2654461" cy="2677610"/>
          </a:xfrm>
          <a:prstGeom prst="ellipse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9558229" y="2146162"/>
            <a:ext cx="2596623" cy="259662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s://upload.wikimedia.org/wikipedia/commons/thumb/2/2e/90_mile_beach.jpg/1280px-90_mile_be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82" y="1039932"/>
            <a:ext cx="6156397" cy="461864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2777541" y="4478253"/>
            <a:ext cx="1009291" cy="53540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900448" y="3377291"/>
            <a:ext cx="1009291" cy="53540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00448" y="1252739"/>
            <a:ext cx="1009291" cy="53540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0" descr="Image result for biotic components of a  bea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38847" r="8280"/>
          <a:stretch/>
        </p:blipFill>
        <p:spPr bwMode="auto">
          <a:xfrm>
            <a:off x="5021941" y="4331150"/>
            <a:ext cx="2474389" cy="13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ent-Up Arrow 16"/>
          <p:cNvSpPr/>
          <p:nvPr/>
        </p:nvSpPr>
        <p:spPr>
          <a:xfrm rot="10800000" flipH="1">
            <a:off x="2900449" y="2412336"/>
            <a:ext cx="3369317" cy="2003069"/>
          </a:xfrm>
          <a:prstGeom prst="bentUpArrow">
            <a:avLst>
              <a:gd name="adj1" fmla="val 12104"/>
              <a:gd name="adj2" fmla="val 14614"/>
              <a:gd name="adj3" fmla="val 18846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2"/>
          </p:cNvCxnSpPr>
          <p:nvPr/>
        </p:nvCxnSpPr>
        <p:spPr>
          <a:xfrm flipH="1" flipV="1">
            <a:off x="9293080" y="1039932"/>
            <a:ext cx="236231" cy="2404542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</p:cNvCxnSpPr>
          <p:nvPr/>
        </p:nvCxnSpPr>
        <p:spPr>
          <a:xfrm flipH="1">
            <a:off x="9293080" y="3444474"/>
            <a:ext cx="265149" cy="2214105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15799" y="5767354"/>
            <a:ext cx="120849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composants biotiques et abiotiques interagissent formant des liens entre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sphères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427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Les sphères principales de la Terre</vt:lpstr>
      <vt:lpstr>PowerPoint Presentation</vt:lpstr>
      <vt:lpstr>PowerPoint Presentation</vt:lpstr>
      <vt:lpstr>Les divisions de la biosphère</vt:lpstr>
      <vt:lpstr>Les divisions de l’atmosphère</vt:lpstr>
      <vt:lpstr>PowerPoint Presentation</vt:lpstr>
      <vt:lpstr>PowerPoint Presentation</vt:lpstr>
      <vt:lpstr>Des liens entres les sphères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biomes</dc:title>
  <dc:creator>Jeff O'Keefe</dc:creator>
  <cp:lastModifiedBy>Jeff O'Keefe</cp:lastModifiedBy>
  <cp:revision>211</cp:revision>
  <dcterms:created xsi:type="dcterms:W3CDTF">2015-09-19T19:28:00Z</dcterms:created>
  <dcterms:modified xsi:type="dcterms:W3CDTF">2017-08-28T23:21:18Z</dcterms:modified>
</cp:coreProperties>
</file>