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3" r:id="rId3"/>
    <p:sldId id="274" r:id="rId4"/>
    <p:sldId id="275" r:id="rId5"/>
    <p:sldId id="276" r:id="rId6"/>
    <p:sldId id="280" r:id="rId7"/>
    <p:sldId id="301" r:id="rId8"/>
    <p:sldId id="28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57" r:id="rId18"/>
    <p:sldId id="262" r:id="rId19"/>
    <p:sldId id="258" r:id="rId20"/>
    <p:sldId id="302" r:id="rId21"/>
    <p:sldId id="277" r:id="rId22"/>
    <p:sldId id="278" r:id="rId23"/>
    <p:sldId id="279" r:id="rId24"/>
    <p:sldId id="266" r:id="rId25"/>
    <p:sldId id="293" r:id="rId26"/>
    <p:sldId id="294" r:id="rId27"/>
    <p:sldId id="295" r:id="rId28"/>
    <p:sldId id="296" r:id="rId29"/>
    <p:sldId id="298" r:id="rId30"/>
    <p:sldId id="299" r:id="rId31"/>
    <p:sldId id="3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37" y="49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3002-F6ED-4479-B3A9-22A818F11A8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656E7-9BB8-4429-8B6A-0560C3DE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7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2B39-ACC8-4EC6-86DE-2F2139E0956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58CE-BBC0-462D-9D52-53011A37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2B39-ACC8-4EC6-86DE-2F2139E0956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58CE-BBC0-462D-9D52-53011A37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2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2B39-ACC8-4EC6-86DE-2F2139E0956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58CE-BBC0-462D-9D52-53011A37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0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2B39-ACC8-4EC6-86DE-2F2139E0956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58CE-BBC0-462D-9D52-53011A37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2B39-ACC8-4EC6-86DE-2F2139E0956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58CE-BBC0-462D-9D52-53011A37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4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2B39-ACC8-4EC6-86DE-2F2139E0956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58CE-BBC0-462D-9D52-53011A37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7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2B39-ACC8-4EC6-86DE-2F2139E0956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58CE-BBC0-462D-9D52-53011A37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4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2B39-ACC8-4EC6-86DE-2F2139E0956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58CE-BBC0-462D-9D52-53011A37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2B39-ACC8-4EC6-86DE-2F2139E0956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58CE-BBC0-462D-9D52-53011A37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4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2B39-ACC8-4EC6-86DE-2F2139E0956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58CE-BBC0-462D-9D52-53011A37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4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2B39-ACC8-4EC6-86DE-2F2139E0956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58CE-BBC0-462D-9D52-53011A37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2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2B39-ACC8-4EC6-86DE-2F2139E0956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958CE-BBC0-462D-9D52-53011A37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0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3414" y="1122363"/>
            <a:ext cx="12418828" cy="2387600"/>
          </a:xfrm>
        </p:spPr>
        <p:txBody>
          <a:bodyPr/>
          <a:lstStyle/>
          <a:p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540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biosphère</a:t>
            </a:r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les biomes, et les </a:t>
            </a:r>
            <a:r>
              <a:rPr lang="en-US" sz="5400" dirty="0" err="1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écosystèmes</a:t>
            </a:r>
            <a:endParaRPr lang="en-US" sz="5400" dirty="0">
              <a:ln>
                <a:solidFill>
                  <a:srgbClr val="FFFFFF"/>
                </a:solidFill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3.2</a:t>
            </a:r>
          </a:p>
        </p:txBody>
      </p:sp>
    </p:spTree>
    <p:extLst>
      <p:ext uri="{BB962C8B-B14F-4D97-AF65-F5344CB8AC3E}">
        <p14:creationId xmlns:p14="http://schemas.microsoft.com/office/powerpoint/2010/main" val="298318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083"/>
            <a:ext cx="10515600" cy="88451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boréale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48908"/>
            <a:ext cx="55869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45°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65°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Canada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55°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65°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Scandanavie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446758" y="994764"/>
            <a:ext cx="57778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precipitation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typiquement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Jusqu’à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-40 °C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l’hiver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5446759" y="2238819"/>
            <a:ext cx="607195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 50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croissance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l’été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nombreux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marécages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profounds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de zones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humides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Généralement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humide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446759" y="3924545"/>
            <a:ext cx="451758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majoritairement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conifères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sous-bois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446759" y="5019316"/>
            <a:ext cx="660421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d’amphibiens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reptile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mammifères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creusent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l’hiver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oiseaux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l’hiver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2896" r="1991" b="3394"/>
          <a:stretch/>
        </p:blipFill>
        <p:spPr>
          <a:xfrm>
            <a:off x="589216" y="68055"/>
            <a:ext cx="3415863" cy="2106296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4" y="3467383"/>
            <a:ext cx="3181350" cy="329565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894441" y="3497042"/>
            <a:ext cx="2716382" cy="3779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4653" y="4117077"/>
            <a:ext cx="263283" cy="21693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6531" y="3990603"/>
            <a:ext cx="235567" cy="21693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82227" y="6566247"/>
            <a:ext cx="629842" cy="1639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9526" y="3401325"/>
            <a:ext cx="325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Climagramme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 Nelson,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Colombie-Britannique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59 °N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98787" y="5043094"/>
            <a:ext cx="269016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462137" y="4898298"/>
            <a:ext cx="256435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(°C)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5281" y="6471255"/>
            <a:ext cx="6094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5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" y="2752725"/>
            <a:ext cx="3352800" cy="410527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002" y="101137"/>
            <a:ext cx="10049330" cy="89150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caducifolière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tempérée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637" y="2098054"/>
            <a:ext cx="55869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Au-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dessus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23.5°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23.5°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38°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492487" y="848139"/>
            <a:ext cx="7421216" cy="1259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 75 cm à 180 cm de precipitation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annuellement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typiquement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pluie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Jusqu’à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-30 °C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l’hiver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jusqu’à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°C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l’été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487109" y="2144220"/>
            <a:ext cx="70262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variations entre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l’été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l’hiver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saisons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enrichi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la decomposition 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feuilles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tombées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487109" y="3479375"/>
            <a:ext cx="755848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cinq couches de vegetation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De grands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feuille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caduque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canopée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Un sous-bois avec beaucoup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biodiversité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petits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arbustes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fourgères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l’herbe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mousses sur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plancher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492485" y="5618422"/>
            <a:ext cx="75584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mammifères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oiseaux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l’hiver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236" y="2777570"/>
            <a:ext cx="2716382" cy="306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075" y="3407692"/>
            <a:ext cx="247286" cy="24297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50443" y="3851488"/>
            <a:ext cx="235567" cy="21693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072" y="6652132"/>
            <a:ext cx="629842" cy="1639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1137" y="2691940"/>
            <a:ext cx="190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Climagramme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Toronto, Ontario, 44 °N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186745" y="4445595"/>
            <a:ext cx="269016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962726" y="4320366"/>
            <a:ext cx="256435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(°C)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0696" y="6506449"/>
            <a:ext cx="6094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2451" r="2240" b="2155"/>
          <a:stretch/>
        </p:blipFill>
        <p:spPr>
          <a:xfrm>
            <a:off x="11148" y="23829"/>
            <a:ext cx="3405352" cy="2157589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60616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" y="3278805"/>
            <a:ext cx="3200400" cy="331470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441" y="80952"/>
            <a:ext cx="10515600" cy="88451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pluviale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tempérée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5099"/>
            <a:ext cx="558692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de 38°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61°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38°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56°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Typiquement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côte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589867" y="1144520"/>
            <a:ext cx="83238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de 200 cm de precipitation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annuellement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typiquement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pluie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589866" y="2304535"/>
            <a:ext cx="792346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trouvent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génmérallement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costales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coté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vent 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montagnes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entraîne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beaucoup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d’humidité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3589866" y="3861885"/>
            <a:ext cx="84557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grands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reçoivent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beaucoup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mousses et des lichens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poussent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arbres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champignons, 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fourgères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mousses se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trouvent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 tapis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forestier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589866" y="5468229"/>
            <a:ext cx="846110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majorité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 tapis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forestier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se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protéger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vent et de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pluie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insects y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décomposent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forestière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399" y="3294639"/>
            <a:ext cx="2877362" cy="3439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756" y="3665826"/>
            <a:ext cx="233021" cy="24297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59603" y="3851487"/>
            <a:ext cx="215611" cy="22805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68955" y="6402329"/>
            <a:ext cx="629842" cy="1639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077" y="3217765"/>
            <a:ext cx="31967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Climagramme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Pachena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Colombie-Britannique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48 °N</a:t>
            </a:r>
            <a:endParaRPr lang="en-US" sz="13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140730" y="4759184"/>
            <a:ext cx="269016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839447" y="4844057"/>
            <a:ext cx="256435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(°C)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0696" y="6303207"/>
            <a:ext cx="6094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2539" r="2126" b="2599"/>
          <a:stretch/>
        </p:blipFill>
        <p:spPr>
          <a:xfrm>
            <a:off x="28406" y="42767"/>
            <a:ext cx="3415862" cy="2129695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54422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"/>
          <a:stretch/>
        </p:blipFill>
        <p:spPr>
          <a:xfrm>
            <a:off x="95507" y="2745282"/>
            <a:ext cx="3324225" cy="4076919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441" y="80952"/>
            <a:ext cx="10515600" cy="884511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Les prairies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2540"/>
            <a:ext cx="51548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Au-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dessus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23.5°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En-dessus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23.5°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entre 5°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20°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805208" y="670601"/>
            <a:ext cx="832383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Prairies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tempérées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25 cm et 100 cm de precipitation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annuellement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-10 °C et 30 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Prairies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tempérées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50 cm et 130 cm de precipitation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annuellement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20 °C et 30 °C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805208" y="2671074"/>
            <a:ext cx="792346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 avec du sol rich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nutriments,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particulièrement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chez les prairies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tempérées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Venteux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longues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 après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805208" y="4325374"/>
            <a:ext cx="845573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d’arbres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cause de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limitée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l’herbe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abondante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821820" y="5534561"/>
            <a:ext cx="846110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grands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pâturage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variétés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petits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mammifères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creusant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770" y="2794115"/>
            <a:ext cx="2877362" cy="343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7308" y="3394595"/>
            <a:ext cx="233021" cy="24297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90834" y="3507523"/>
            <a:ext cx="215611" cy="22805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39109" y="6629396"/>
            <a:ext cx="637020" cy="1916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1872" y="2717241"/>
            <a:ext cx="2079865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Climagramme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Manyberries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Alberta, 49 °N</a:t>
            </a:r>
            <a:endParaRPr lang="en-US" sz="13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111261" y="4606770"/>
            <a:ext cx="2690160" cy="3539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990814" y="4476927"/>
            <a:ext cx="2564356" cy="3539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(°C)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6667" y="6504057"/>
            <a:ext cx="609462" cy="3539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2975" r="2596" b="2826"/>
          <a:stretch/>
        </p:blipFill>
        <p:spPr>
          <a:xfrm>
            <a:off x="95507" y="54720"/>
            <a:ext cx="3415863" cy="2139729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72527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9" y="2768424"/>
            <a:ext cx="3333750" cy="416242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441" y="80952"/>
            <a:ext cx="10515600" cy="88451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pluviale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tropicale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2540"/>
            <a:ext cx="51548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4800 km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autour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l’équateur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En-dessus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23.5°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entre 5°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20°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154804" y="1266313"/>
            <a:ext cx="66048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Prairies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tempérées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 250 cm precipitation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annuellement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20 °C et 25 °C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l’année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5159839" y="2750428"/>
            <a:ext cx="703719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sol avec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nutriments à cause de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pluie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laqeulle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nutriments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recyclés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154804" y="3753058"/>
            <a:ext cx="845573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biome avec le plus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variété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d’espèces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canopée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densela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limitée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grimpent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poussent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les grands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atteindre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154804" y="5440471"/>
            <a:ext cx="70422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biome avec le plus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variété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d’espèces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d’animaux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grands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majorité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se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nourrissent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244" y="2777447"/>
            <a:ext cx="2877362" cy="343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419" y="3530193"/>
            <a:ext cx="233021" cy="24297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13558" y="3643473"/>
            <a:ext cx="215611" cy="22805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3784" y="6706999"/>
            <a:ext cx="637020" cy="1916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8217" y="2742733"/>
            <a:ext cx="2079416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Climagramme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Manokwari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Indonésie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°N</a:t>
            </a:r>
            <a:endParaRPr lang="en-US" sz="13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133150" y="4568096"/>
            <a:ext cx="2690160" cy="3539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991909" y="4612263"/>
            <a:ext cx="2564356" cy="3539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(°C)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57563" y="6602597"/>
            <a:ext cx="609462" cy="3539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2099" r="2567" b="1077"/>
          <a:stretch/>
        </p:blipFill>
        <p:spPr>
          <a:xfrm>
            <a:off x="56847" y="35789"/>
            <a:ext cx="3415863" cy="2193808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4190510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"/>
          <a:stretch/>
        </p:blipFill>
        <p:spPr>
          <a:xfrm>
            <a:off x="127171" y="2650392"/>
            <a:ext cx="3324225" cy="4179523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441" y="80952"/>
            <a:ext cx="10515600" cy="88451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désert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07052"/>
            <a:ext cx="3953435" cy="61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déserts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chauds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≈30°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déserts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froids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plus que 30°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806287" y="670693"/>
            <a:ext cx="771078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deserts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chauds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25 cm precipitation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annuellement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 7 °C 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environ 38 °C le jour.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deserts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froids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25 cm precipitation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annuellement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-2 °C et 4 °C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l’hiver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entre 21 °C et 26 °C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l’été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806287" y="2809740"/>
            <a:ext cx="703719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sol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sale à cause du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d’érosion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3806287" y="3801397"/>
            <a:ext cx="845573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cactus avec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longues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raciness qui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feuilles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cirées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protègent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déshydratation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épines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les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protègent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d’être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mangées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806287" y="5376620"/>
            <a:ext cx="704223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reptiles à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épaise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mammifères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creusent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Terre pour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échapper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froid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chaud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516" y="2649694"/>
            <a:ext cx="2877362" cy="2980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647" y="3378113"/>
            <a:ext cx="233021" cy="24297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27057" y="3495037"/>
            <a:ext cx="215611" cy="22805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25687" y="6593093"/>
            <a:ext cx="637020" cy="1916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753" y="2563519"/>
            <a:ext cx="1788888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Climagramme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Yuma, Arizona, 32.5 °N</a:t>
            </a:r>
            <a:endParaRPr lang="en-US" sz="13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114003" y="4383503"/>
            <a:ext cx="2690160" cy="3539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996737" y="4416015"/>
            <a:ext cx="2564356" cy="3539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(°C)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39466" y="6504057"/>
            <a:ext cx="609462" cy="3539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2739" r="2330" b="1610"/>
          <a:stretch/>
        </p:blipFill>
        <p:spPr>
          <a:xfrm>
            <a:off x="95419" y="27046"/>
            <a:ext cx="3405352" cy="2169538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09983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7" y="3052246"/>
            <a:ext cx="3238500" cy="324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441" y="80952"/>
            <a:ext cx="10515600" cy="88451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glace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pérenne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73" y="2477680"/>
            <a:ext cx="39534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L’arctique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l’antarctique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le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Groenland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806286" y="1135415"/>
            <a:ext cx="8113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50 cm precipitation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annuellement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sous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brève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saison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croissance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végétale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l’arctique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vents forts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806286" y="2515754"/>
            <a:ext cx="703719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d’eau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fraîche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cause des temperature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glaciales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3806286" y="3717220"/>
            <a:ext cx="84557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lichens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tolérer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sécheresse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froid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L’artique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végétation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l’antarctique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grâce à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brève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saison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croissance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806287" y="4982225"/>
            <a:ext cx="83857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L’arctique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ours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polaire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renards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arctiques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phoques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insectes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L’antarctique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principalement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pinguins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mammifères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possèdent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couche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épaise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conserver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041" y="3080023"/>
            <a:ext cx="2877362" cy="3559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647" y="3378113"/>
            <a:ext cx="233021" cy="24297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51403" y="3485251"/>
            <a:ext cx="215611" cy="22805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92189" y="6108666"/>
            <a:ext cx="637020" cy="1916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2175" y="3077933"/>
            <a:ext cx="2604047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Climagramme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McCurdo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Sound,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Antarctique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77 °S</a:t>
            </a:r>
            <a:endParaRPr lang="en-US" sz="13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114003" y="4383503"/>
            <a:ext cx="2690160" cy="3539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912999" y="4416015"/>
            <a:ext cx="2564356" cy="3539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(°C)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8166" y="5961810"/>
            <a:ext cx="609462" cy="3539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3727" r="2128" b="2868"/>
          <a:stretch/>
        </p:blipFill>
        <p:spPr bwMode="auto">
          <a:xfrm>
            <a:off x="274041" y="172146"/>
            <a:ext cx="3405352" cy="2111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1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01032" y="2497297"/>
            <a:ext cx="1337094" cy="51758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38212" y="2456186"/>
            <a:ext cx="1209793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contiennent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90437" y="3368190"/>
            <a:ext cx="4882551" cy="5434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764"/>
            <a:ext cx="10515600" cy="810794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8211" y="906307"/>
            <a:ext cx="120979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biome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abiotiques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interagissent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biotiques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0438" y="3342290"/>
            <a:ext cx="501252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L’endroit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endParaRPr lang="en-US" dirty="0"/>
          </a:p>
        </p:txBody>
      </p:sp>
      <p:cxnSp>
        <p:nvCxnSpPr>
          <p:cNvPr id="16" name="Curved Connector 15"/>
          <p:cNvCxnSpPr>
            <a:stCxn id="3" idx="2"/>
            <a:endCxn id="14" idx="0"/>
          </p:cNvCxnSpPr>
          <p:nvPr/>
        </p:nvCxnSpPr>
        <p:spPr>
          <a:xfrm rot="16200000" flipH="1">
            <a:off x="5823992" y="3160469"/>
            <a:ext cx="353308" cy="62134"/>
          </a:xfrm>
          <a:prstGeom prst="curvedConnector3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upload.wikimedia.org/wikipedia/commons/8/83/Antarctic_%28js%29_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" y="4032450"/>
            <a:ext cx="4208085" cy="274813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5/52/Rotjan_-_Enderbury_Day_1_-_2nd_half_%2862%29.JPG/1280px-Rotjan_-_Enderbury_Day_1_-_2nd_half_%2862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619" y="4030632"/>
            <a:ext cx="3665536" cy="274995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ronodon.com/images/woodl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53" y="4030632"/>
            <a:ext cx="3666608" cy="274995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767" y="1593360"/>
            <a:ext cx="1789374" cy="5434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767" y="1567460"/>
            <a:ext cx="185838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L’oxygène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28505" y="4839474"/>
            <a:ext cx="9247517" cy="197039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917795" y="4823070"/>
            <a:ext cx="94286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fournissent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nutriments pour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abrite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nombreuses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petits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augmentent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nutriment et 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transfère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28504" y="4146316"/>
            <a:ext cx="6956559" cy="54348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28504" y="4117173"/>
            <a:ext cx="710406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Nécessaire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effectuer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photosynthèse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928504" y="2912694"/>
            <a:ext cx="8666088" cy="102054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862529" y="2902144"/>
            <a:ext cx="92368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phosphore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l’azote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nécessaires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croissance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928504" y="2291633"/>
            <a:ext cx="7435882" cy="50761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28504" y="1596958"/>
            <a:ext cx="9247518" cy="54348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56309" y="2245006"/>
            <a:ext cx="743588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Aucun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28504" y="1557613"/>
            <a:ext cx="941796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vivre.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6767" y="2274323"/>
            <a:ext cx="1067041" cy="5434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0133" y="2261058"/>
            <a:ext cx="11403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767" y="5551600"/>
            <a:ext cx="1178796" cy="5434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0132" y="5538649"/>
            <a:ext cx="125206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sol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767" y="3153621"/>
            <a:ext cx="2426105" cy="5434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767" y="3146841"/>
            <a:ext cx="255550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nutriments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764"/>
            <a:ext cx="10515600" cy="810794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abiotiques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8211" y="906307"/>
            <a:ext cx="1209793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abiotiques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nécessaires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la vie d’un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Curved Connector 15"/>
          <p:cNvCxnSpPr>
            <a:stCxn id="3" idx="3"/>
            <a:endCxn id="14" idx="1"/>
          </p:cNvCxnSpPr>
          <p:nvPr/>
        </p:nvCxnSpPr>
        <p:spPr>
          <a:xfrm>
            <a:off x="1846141" y="1865104"/>
            <a:ext cx="1082363" cy="3598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6767" y="4144470"/>
            <a:ext cx="1789374" cy="5434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4930" y="4130122"/>
            <a:ext cx="200136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lumière</a:t>
            </a:r>
          </a:p>
        </p:txBody>
      </p:sp>
      <p:cxnSp>
        <p:nvCxnSpPr>
          <p:cNvPr id="24" name="Curved Connector 23"/>
          <p:cNvCxnSpPr>
            <a:stCxn id="22" idx="3"/>
            <a:endCxn id="20" idx="1"/>
          </p:cNvCxnSpPr>
          <p:nvPr/>
        </p:nvCxnSpPr>
        <p:spPr>
          <a:xfrm>
            <a:off x="1846141" y="4416214"/>
            <a:ext cx="1082363" cy="1846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8" idx="3"/>
            <a:endCxn id="26" idx="1"/>
          </p:cNvCxnSpPr>
          <p:nvPr/>
        </p:nvCxnSpPr>
        <p:spPr>
          <a:xfrm flipV="1">
            <a:off x="2482872" y="3422965"/>
            <a:ext cx="445632" cy="2400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6" idx="3"/>
            <a:endCxn id="34" idx="1"/>
          </p:cNvCxnSpPr>
          <p:nvPr/>
        </p:nvCxnSpPr>
        <p:spPr>
          <a:xfrm flipV="1">
            <a:off x="1123808" y="2545439"/>
            <a:ext cx="1804696" cy="628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3" idx="3"/>
            <a:endCxn id="41" idx="1"/>
          </p:cNvCxnSpPr>
          <p:nvPr/>
        </p:nvCxnSpPr>
        <p:spPr>
          <a:xfrm>
            <a:off x="1235563" y="5823344"/>
            <a:ext cx="1692942" cy="1327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1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41" grpId="0" animBg="1"/>
      <p:bldP spid="42" grpId="0"/>
      <p:bldP spid="20" grpId="0" animBg="1"/>
      <p:bldP spid="21" grpId="0"/>
      <p:bldP spid="26" grpId="0" animBg="1"/>
      <p:bldP spid="27" grpId="0"/>
      <p:bldP spid="34" grpId="0" animBg="1"/>
      <p:bldP spid="14" grpId="0" animBg="1"/>
      <p:bldP spid="35" grpId="0"/>
      <p:bldP spid="13" grpId="0"/>
      <p:bldP spid="36" grpId="0" animBg="1"/>
      <p:bldP spid="37" grpId="0"/>
      <p:bldP spid="43" grpId="0" animBg="1"/>
      <p:bldP spid="44" grpId="0"/>
      <p:bldP spid="28" grpId="0" animBg="1"/>
      <p:bldP spid="29" grpId="0"/>
      <p:bldP spid="5" grpId="0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512"/>
            <a:ext cx="10515600" cy="81474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ages.slideplayer.fr/5/1614309/slides/slide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 t="9457" r="611" b="976"/>
          <a:stretch/>
        </p:blipFill>
        <p:spPr bwMode="auto">
          <a:xfrm>
            <a:off x="5848088" y="1618459"/>
            <a:ext cx="6150428" cy="478971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26411"/>
            <a:ext cx="584808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particulière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601979"/>
            <a:ext cx="58480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communauté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l’ensemble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populations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d’espèces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interagissent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région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73789"/>
            <a:ext cx="58480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d’organismes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étroitement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apparentés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reproduire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1731" y="973789"/>
            <a:ext cx="41831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hiérarchie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écologique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542" y="1180097"/>
            <a:ext cx="3401572" cy="614936"/>
          </a:xfrm>
        </p:spPr>
        <p:txBody>
          <a:bodyPr>
            <a:no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divisions de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biosphère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2"/>
          <a:stretch/>
        </p:blipFill>
        <p:spPr>
          <a:xfrm>
            <a:off x="7571235" y="1922504"/>
            <a:ext cx="3451179" cy="468965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571235" y="5884468"/>
            <a:ext cx="3201634" cy="6901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76729" y="5292770"/>
            <a:ext cx="589471" cy="3651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71993" y="3639938"/>
            <a:ext cx="728930" cy="2698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36206" y="2290346"/>
            <a:ext cx="455474" cy="2424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66305" y="2807081"/>
            <a:ext cx="7922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biome</a:t>
            </a:r>
            <a:endParaRPr lang="en-US" sz="1900" dirty="0"/>
          </a:p>
        </p:txBody>
      </p:sp>
      <p:sp>
        <p:nvSpPr>
          <p:cNvPr id="10" name="TextBox 9"/>
          <p:cNvSpPr txBox="1"/>
          <p:nvPr/>
        </p:nvSpPr>
        <p:spPr>
          <a:xfrm>
            <a:off x="9794583" y="3934209"/>
            <a:ext cx="130356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34673" y="5258164"/>
            <a:ext cx="84510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4065" y="70022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1235" y="5692560"/>
            <a:ext cx="35128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1.3</a:t>
            </a:r>
            <a:r>
              <a:rPr lang="fr-F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biosphère est formée de biomes.  Chaque biome compte de nombreux écosystèmes.  Chaque écosystème comprend des habitats où vivent divers organismes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upload.wikimedia.org/wikipedia/commons/thumb/9/97/The_Earth_seen_from_Apollo_17.jpg/305px-The_Earth_seen_from_Apollo_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3606" r="4580" b="4227"/>
          <a:stretch/>
        </p:blipFill>
        <p:spPr bwMode="auto">
          <a:xfrm>
            <a:off x="1787575" y="3420458"/>
            <a:ext cx="2654461" cy="267761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81770" y="6154226"/>
            <a:ext cx="266026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photographie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“La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planète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bleue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les astronauts de la mission Apollo 17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1972.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16493" y="3460951"/>
            <a:ext cx="2596623" cy="2596623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8200" y="365126"/>
            <a:ext cx="10515600" cy="78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biosphère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058077"/>
            <a:ext cx="73478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biosphère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une couche mince sur ou proche à la surface de la Terre comprenant de l'air, du sol, et de l’eau dans laquelle toutes organisme vivants demeurent</a:t>
            </a:r>
            <a:r>
              <a:rPr lang="fr-CA" sz="3100" dirty="0"/>
              <a:t>.</a:t>
            </a:r>
            <a:endParaRPr lang="en-US" sz="3100" dirty="0"/>
          </a:p>
        </p:txBody>
      </p:sp>
      <p:sp>
        <p:nvSpPr>
          <p:cNvPr id="19" name="Block Arc 18"/>
          <p:cNvSpPr/>
          <p:nvPr/>
        </p:nvSpPr>
        <p:spPr>
          <a:xfrm rot="8035691">
            <a:off x="3530636" y="5389752"/>
            <a:ext cx="908839" cy="349657"/>
          </a:xfrm>
          <a:prstGeom prst="blockArc">
            <a:avLst>
              <a:gd name="adj1" fmla="val 12019916"/>
              <a:gd name="adj2" fmla="val 20046465"/>
              <a:gd name="adj3" fmla="val 33181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179446" y="5603343"/>
            <a:ext cx="3391096" cy="1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1411117" y="2868713"/>
            <a:ext cx="3401572" cy="61493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biosphère</a:t>
            </a:r>
            <a:endParaRPr lang="en-US" sz="21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335705" y="2869488"/>
            <a:ext cx="649323" cy="2542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5" grpId="0"/>
      <p:bldP spid="16" grpId="0" animBg="1"/>
      <p:bldP spid="18" grpId="0"/>
      <p:bldP spid="19" grpId="0" animBg="1"/>
      <p:bldP spid="25" grpId="0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512"/>
            <a:ext cx="10515600" cy="81474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1956" y="2653189"/>
            <a:ext cx="58480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relations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symbiotiques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Commensalisme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Mutualisme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Parasitisme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compétition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prédation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02" y="973789"/>
            <a:ext cx="120165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des divers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interagir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18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30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relations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symbiotiques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66502"/>
            <a:ext cx="119624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relations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symbiotiques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interactions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étroite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association.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92465"/>
            <a:ext cx="370625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commensalisme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bénéficier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nuire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l’autre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1553" y="2193182"/>
            <a:ext cx="421277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mutualisme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retirent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avantages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070812"/>
            <a:ext cx="773974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parasitisme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dépens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l’autre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préjudice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94" y="2192466"/>
            <a:ext cx="1873975" cy="249863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Lichen-covered tree, Tres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200" y="2227387"/>
            <a:ext cx="1794547" cy="275378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58678" y="4664923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 mousse </a:t>
            </a:r>
            <a:r>
              <a:rPr lang="en-US" dirty="0" err="1"/>
              <a:t>espagnole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29553" y="4981167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 lichens</a:t>
            </a:r>
          </a:p>
        </p:txBody>
      </p:sp>
      <p:pic>
        <p:nvPicPr>
          <p:cNvPr id="3078" name="Picture 6" descr="File:Anterior end of A. caninu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t="4644" r="15211"/>
          <a:stretch/>
        </p:blipFill>
        <p:spPr bwMode="auto">
          <a:xfrm>
            <a:off x="7711811" y="4196771"/>
            <a:ext cx="1687287" cy="230698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79523" y="6492874"/>
            <a:ext cx="235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Ancyclostoma</a:t>
            </a:r>
            <a:r>
              <a:rPr lang="en-US" dirty="0"/>
              <a:t> </a:t>
            </a:r>
            <a:r>
              <a:rPr lang="en-US" dirty="0" err="1"/>
              <a:t>caninum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 des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8775" y="1141746"/>
            <a:ext cx="116173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compétition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nuisible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lorsque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font concurrence pour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ressource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région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au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moment.</a:t>
            </a:r>
          </a:p>
        </p:txBody>
      </p:sp>
      <p:pic>
        <p:nvPicPr>
          <p:cNvPr id="1026" name="Picture 2" descr="Voici une photographie d'une centaurée maculé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1" y="3167266"/>
            <a:ext cx="5191664" cy="317074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1269" y="6338014"/>
            <a:ext cx="224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centaurée</a:t>
            </a:r>
            <a:r>
              <a:rPr lang="en-US" dirty="0"/>
              <a:t> </a:t>
            </a:r>
            <a:r>
              <a:rPr lang="en-US" dirty="0" err="1"/>
              <a:t>maculée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19756" y="633801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 </a:t>
            </a:r>
            <a:r>
              <a:rPr lang="en-US" dirty="0" err="1"/>
              <a:t>cerf</a:t>
            </a:r>
            <a:r>
              <a:rPr lang="en-US" dirty="0"/>
              <a:t> </a:t>
            </a:r>
            <a:r>
              <a:rPr lang="en-US" dirty="0" err="1"/>
              <a:t>élaphe</a:t>
            </a:r>
            <a:endParaRPr lang="en-US" dirty="0"/>
          </a:p>
        </p:txBody>
      </p:sp>
      <p:pic>
        <p:nvPicPr>
          <p:cNvPr id="1030" name="Picture 6" descr="https://upload.wikimedia.org/wikipedia/commons/a/a1/Hirschkam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05" y="3098049"/>
            <a:ext cx="4412243" cy="330918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58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 des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3028"/>
            <a:ext cx="121529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prédation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mange 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prédateurs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adaptations qui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permettent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chasser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d’évader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l’autre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élevés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mimétisme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défenses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prédateurs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taille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Copie de la page 47 du texte.pdf - Foxit PhantomPDF Busin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t="39515" r="3830" b="12681"/>
          <a:stretch/>
        </p:blipFill>
        <p:spPr>
          <a:xfrm>
            <a:off x="1209367" y="3806796"/>
            <a:ext cx="9542207" cy="3051203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7331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écologiques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61225"/>
            <a:ext cx="1202745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façon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son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environnement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s’y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intègre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15054" r="14357" b="7659"/>
          <a:stretch/>
        </p:blipFill>
        <p:spPr>
          <a:xfrm>
            <a:off x="1010123" y="2617675"/>
            <a:ext cx="4380271" cy="3274142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1" y="2409412"/>
            <a:ext cx="5538168" cy="369067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05194" y="6100081"/>
            <a:ext cx="219012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bousier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0968" y="6100082"/>
            <a:ext cx="301481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colibri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madère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0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93977"/>
            <a:ext cx="795923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endroit représente un exemple d’un biome?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l’équateur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le Nil (fleuve)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Le Caire (ville)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le désert du Sahara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04809"/>
            <a:ext cx="112580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L’équateur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travers plus d’un biome, le Nil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plutt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écosystème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Le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Caire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biome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écosystème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Le desert du Sahara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 avec des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biotiques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non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biotiques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similaires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 biome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désert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Examen provincial 2011.2012 type A en francais.pdf - Foxit PhantomPDF Busin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t="21909" r="34259" b="24757"/>
          <a:stretch/>
        </p:blipFill>
        <p:spPr>
          <a:xfrm>
            <a:off x="7845778" y="1351970"/>
            <a:ext cx="3668889" cy="3202506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3974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93977"/>
            <a:ext cx="11421716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schémas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ci-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dessous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rayonnement solaire, l’air et l’eau sont </a:t>
            </a:r>
          </a:p>
          <a:p>
            <a:r>
              <a:rPr lang="fr-FR" sz="3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facteurs biotiques</a:t>
            </a:r>
          </a:p>
          <a:p>
            <a:pPr marL="514350" indent="-514350">
              <a:buAutoNum type="alphaUcPeriod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niveaux trophiques</a:t>
            </a:r>
          </a:p>
          <a:p>
            <a:pPr marL="514350" indent="-514350">
              <a:buAutoNum type="alphaUcPeriod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facteurs non biotiques</a:t>
            </a:r>
          </a:p>
          <a:p>
            <a:pPr marL="514350" indent="-514350">
              <a:buAutoNum type="alphaUcPeriod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bioaccumulation.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Examen provincial 2011.2012 A en francais.pdf - Foxit PhantomPDF Busin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t="30516" r="8274" b="17877"/>
          <a:stretch/>
        </p:blipFill>
        <p:spPr>
          <a:xfrm>
            <a:off x="5023556" y="2325511"/>
            <a:ext cx="7125591" cy="263031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4828898"/>
            <a:ext cx="112580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L’image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montre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écosystème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des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biotiques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non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biotiques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ainsi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les liens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ceux-ce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le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solaire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l’air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52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93977"/>
            <a:ext cx="1175193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est l’une des caractéristiques du biome de la forêt boréale?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 la présence de conifères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 une couche de pergélisol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 une température constante toute l’année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 des précipitations annuelles (sous forme de pluie) de plus de 250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04809"/>
            <a:ext cx="112580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pergélisol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trouve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plutôt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biome du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toundra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temperature constant et des precipitations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excès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250 cm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pluviale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tropicale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conifères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plus communes chez les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forêts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boréales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3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93977"/>
            <a:ext cx="120904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écologiste veut recueillir de l’information sur un ruisseau descendant une montagne.  Quel serait un des facteurs biotiques?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 le flux du ruisseau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 les dépôts minéraux dans le ruisseau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 la température de l’eau du ruisseau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 la diversité des organismes vivant dans le ruisseau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828898"/>
            <a:ext cx="1125802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L’option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aspects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4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 t="21271" r="14487" b="9181"/>
          <a:stretch/>
        </p:blipFill>
        <p:spPr bwMode="auto">
          <a:xfrm>
            <a:off x="6361963" y="1342727"/>
            <a:ext cx="5783580" cy="3619500"/>
          </a:xfrm>
          <a:prstGeom prst="rect">
            <a:avLst/>
          </a:prstGeom>
          <a:ln>
            <a:solidFill>
              <a:srgbClr val="0033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811006"/>
            <a:ext cx="651825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couguar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faucon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UcPeriod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Ils chassent tous le chevreuil.</a:t>
            </a:r>
          </a:p>
          <a:p>
            <a:pPr marL="342900" indent="-342900">
              <a:buAutoNum type="alphaUcPeriod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Ils sont tous des parasites.</a:t>
            </a:r>
          </a:p>
          <a:p>
            <a:pPr marL="342900" indent="-342900">
              <a:buAutoNum type="alphaUcPeriod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Ils sont tous des prédateurs.</a:t>
            </a:r>
          </a:p>
          <a:p>
            <a:pPr marL="342900" indent="-342900">
              <a:buAutoNum type="alphaUcPeriod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une relation de mutualisme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entre eux.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380399"/>
            <a:ext cx="1184940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couguar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faucon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prédateurs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plus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spécifiquement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consommateurs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tertiaires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des parasites.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faucon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chasse pas 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chevreuil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actions ne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s’intraident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pas. 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96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2918" r="1143" b="11448"/>
          <a:stretch/>
        </p:blipFill>
        <p:spPr>
          <a:xfrm>
            <a:off x="132518" y="1071273"/>
            <a:ext cx="11935838" cy="4455269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48" name="Rectangle 47"/>
          <p:cNvSpPr/>
          <p:nvPr/>
        </p:nvSpPr>
        <p:spPr>
          <a:xfrm>
            <a:off x="132518" y="3325802"/>
            <a:ext cx="1044342" cy="21719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7101" y="4487455"/>
            <a:ext cx="7289193" cy="162583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71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biomes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terrestres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2163" y="2040982"/>
            <a:ext cx="721468" cy="32961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49752" y="1990344"/>
            <a:ext cx="91926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Amérique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5085" y="3594483"/>
            <a:ext cx="727122" cy="32791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69015" y="3543000"/>
            <a:ext cx="91926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Amérique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32860" y="3027721"/>
            <a:ext cx="478465" cy="13460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13525" y="2967702"/>
            <a:ext cx="91926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Afrique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73157" y="2019160"/>
            <a:ext cx="549464" cy="16927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88258" y="1954085"/>
            <a:ext cx="91926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69680" y="2208023"/>
            <a:ext cx="269358" cy="16480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444728" y="2159621"/>
            <a:ext cx="91926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Asie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19768" y="4044848"/>
            <a:ext cx="584791" cy="23776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752533" y="4031398"/>
            <a:ext cx="91926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Australie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38836" y="3044218"/>
            <a:ext cx="948498" cy="21012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68496" y="3013209"/>
            <a:ext cx="12889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Océan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Pacifique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32312" y="2983576"/>
            <a:ext cx="637955" cy="39913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206810" y="2967702"/>
            <a:ext cx="128896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Océan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Atlantique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98462" y="4788926"/>
            <a:ext cx="1118779" cy="21080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18115" y="4738124"/>
            <a:ext cx="12889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Océan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Antarctique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741442" y="3044218"/>
            <a:ext cx="948498" cy="21012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0571102" y="3013209"/>
            <a:ext cx="12889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Océan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Pacifique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07075" y="3633064"/>
            <a:ext cx="459877" cy="39913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076525" y="3613961"/>
            <a:ext cx="128896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Océan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Indien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6859" y="1168782"/>
            <a:ext cx="948498" cy="21012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06519" y="1117299"/>
            <a:ext cx="12889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Océan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Artique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741442" y="1183569"/>
            <a:ext cx="948498" cy="21012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571102" y="1132086"/>
            <a:ext cx="12889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Océan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Artique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2518" y="2651166"/>
            <a:ext cx="1808337" cy="1881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32519" y="2605223"/>
            <a:ext cx="180833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Tropique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Cancer, 23.5 °N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269501" y="3299829"/>
            <a:ext cx="180833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Équateur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 °N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2158" y="3996346"/>
            <a:ext cx="1992840" cy="2000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6531" y="3962733"/>
            <a:ext cx="212128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Tropique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Capricorne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23.5 °N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70858" r="92371" b="27604"/>
          <a:stretch/>
        </p:blipFill>
        <p:spPr>
          <a:xfrm>
            <a:off x="51196" y="4560284"/>
            <a:ext cx="508659" cy="28957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74059" r="92371" b="24402"/>
          <a:stretch/>
        </p:blipFill>
        <p:spPr>
          <a:xfrm>
            <a:off x="51195" y="4953211"/>
            <a:ext cx="508659" cy="28957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77234" r="92371" b="21261"/>
          <a:stretch/>
        </p:blipFill>
        <p:spPr>
          <a:xfrm>
            <a:off x="51195" y="5346139"/>
            <a:ext cx="508659" cy="283374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80431" r="92371" b="18033"/>
          <a:stretch/>
        </p:blipFill>
        <p:spPr>
          <a:xfrm>
            <a:off x="53937" y="5728508"/>
            <a:ext cx="505917" cy="287589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589661" y="4556819"/>
            <a:ext cx="505917" cy="293035"/>
          </a:xfrm>
          <a:prstGeom prst="rect">
            <a:avLst/>
          </a:prstGeom>
          <a:solidFill>
            <a:srgbClr val="7FCAA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595525" y="4949747"/>
            <a:ext cx="505917" cy="293035"/>
          </a:xfrm>
          <a:prstGeom prst="rect">
            <a:avLst/>
          </a:prstGeom>
          <a:solidFill>
            <a:srgbClr val="B0D475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88335" y="5341916"/>
            <a:ext cx="505917" cy="293035"/>
          </a:xfrm>
          <a:prstGeom prst="rect">
            <a:avLst/>
          </a:prstGeom>
          <a:solidFill>
            <a:srgbClr val="469E78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95524" y="5728508"/>
            <a:ext cx="505917" cy="293035"/>
          </a:xfrm>
          <a:prstGeom prst="rect">
            <a:avLst/>
          </a:prstGeom>
          <a:solidFill>
            <a:srgbClr val="D3BADA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92359" y="4458281"/>
            <a:ext cx="20887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boréale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2359" y="4836448"/>
            <a:ext cx="20887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Désert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2360" y="5232359"/>
            <a:ext cx="20887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Prairie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2360" y="5617487"/>
            <a:ext cx="2165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Glace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pérenne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19900" y="4476209"/>
            <a:ext cx="49876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caducifolière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tempérée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16793" y="4834085"/>
            <a:ext cx="3804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pluviale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tempérée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11776" y="5242781"/>
            <a:ext cx="48108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pluviale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humide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16793" y="5629100"/>
            <a:ext cx="3804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Toundra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81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21" y="757749"/>
            <a:ext cx="1196271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fr-F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 terme désigne un facteur non biotique qui se trouve en quantité limitée dans les écosystèmes marins en eau profonde?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la lumière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les proies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la nourriture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la photosynthèse</a:t>
            </a:r>
            <a:endParaRPr lang="en-US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21" y="4380399"/>
            <a:ext cx="1199043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de la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nourriture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profonde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photosynthèse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un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biotique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biologique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lumière a de la misère à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pénétrer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profonde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2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21" y="757749"/>
            <a:ext cx="11962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fr-FR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on tuait beaucoup de faucons, qu’arriverait-il à la population de chenilles?</a:t>
            </a:r>
          </a:p>
          <a:p>
            <a:endParaRPr lang="fr-F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augmenterait</a:t>
            </a:r>
          </a:p>
          <a:p>
            <a:pPr marL="514350" indent="-514350">
              <a:buAutoNum type="alphaUcPeriod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diminuerait</a:t>
            </a:r>
          </a:p>
          <a:p>
            <a:pPr marL="514350" indent="-514350">
              <a:buAutoNum type="alphaUcPeriod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resterait stable</a:t>
            </a:r>
          </a:p>
          <a:p>
            <a:pPr marL="514350" indent="-514350">
              <a:buAutoNum type="alphaUcPeriod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augmenterait et resterait stable ensuite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143565"/>
            <a:ext cx="1199043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les faucons disparaissaient, la population de serpents augmenterait, ce qui réduirait la population de chenilles, donc la réponse est </a:t>
            </a:r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Examen provincial 2011.2012 type B en francais.pdf - Foxit PhantomPDF Busin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t="25666" r="3349" b="48483"/>
          <a:stretch/>
        </p:blipFill>
        <p:spPr>
          <a:xfrm>
            <a:off x="1932316" y="1764142"/>
            <a:ext cx="8566032" cy="150984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47195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8665655" y="3330730"/>
            <a:ext cx="2688146" cy="17585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11914" y="2827630"/>
            <a:ext cx="4714752" cy="48389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3071" y="2535477"/>
            <a:ext cx="3919341" cy="104644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biomes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18019" y="1903292"/>
            <a:ext cx="1567661" cy="424457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01936" y="1918523"/>
            <a:ext cx="1727437" cy="415779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9165" y="1299398"/>
            <a:ext cx="1165777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plus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divisions de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biosphère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Classifiés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biotiques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abiotique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65" y="2535477"/>
            <a:ext cx="408477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100" dirty="0"/>
          </a:p>
        </p:txBody>
      </p:sp>
      <p:sp>
        <p:nvSpPr>
          <p:cNvPr id="8" name="TextBox 7"/>
          <p:cNvSpPr txBox="1"/>
          <p:nvPr/>
        </p:nvSpPr>
        <p:spPr>
          <a:xfrm>
            <a:off x="5222346" y="2784884"/>
            <a:ext cx="471475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endParaRPr lang="en-US" sz="3100" dirty="0"/>
          </a:p>
        </p:txBody>
      </p:sp>
      <p:pic>
        <p:nvPicPr>
          <p:cNvPr id="9" name="Picture 2" descr="EscherichiaColi NIAI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2183" r="3763" b="26383"/>
          <a:stretch/>
        </p:blipFill>
        <p:spPr bwMode="auto">
          <a:xfrm>
            <a:off x="78704" y="3581917"/>
            <a:ext cx="2048334" cy="130899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alobacteri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r="3972" b="11030"/>
          <a:stretch/>
        </p:blipFill>
        <p:spPr bwMode="auto">
          <a:xfrm>
            <a:off x="58224" y="4782490"/>
            <a:ext cx="2068814" cy="196799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ukaryota diversity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02" y="3581918"/>
            <a:ext cx="2672503" cy="316857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upload.wikimedia.org/wikipedia/commons/thumb/8/8d/Pakkanen.jpg/800px-Pakkane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" r="46036" b="1426"/>
          <a:stretch/>
        </p:blipFill>
        <p:spPr bwMode="auto">
          <a:xfrm>
            <a:off x="5211913" y="3331189"/>
            <a:ext cx="969173" cy="341929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ga.water.usgs.gov/edu/pictures/full-size/precipitation-storm-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63" y="3330730"/>
            <a:ext cx="2461359" cy="197401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2.bp.blogspot.com/-fpp18dEuIAY/UPR0V2hybBI/AAAAAAAAG0o/-8Y7C8Ze7ls/s1600/neige_arbre+hiv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55" y="5093544"/>
            <a:ext cx="2688146" cy="151208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stCxn id="4" idx="2"/>
            <a:endCxn id="15" idx="3"/>
          </p:cNvCxnSpPr>
          <p:nvPr/>
        </p:nvCxnSpPr>
        <p:spPr>
          <a:xfrm flipH="1">
            <a:off x="4302412" y="2327749"/>
            <a:ext cx="2399438" cy="730948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17" idx="0"/>
          </p:cNvCxnSpPr>
          <p:nvPr/>
        </p:nvCxnSpPr>
        <p:spPr>
          <a:xfrm flipH="1">
            <a:off x="7569290" y="2334302"/>
            <a:ext cx="1096365" cy="493328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655222" y="3334974"/>
            <a:ext cx="27045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lumière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solaire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sol</a:t>
            </a:r>
          </a:p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L’humidité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endParaRPr lang="en-US" sz="2700" dirty="0"/>
          </a:p>
        </p:txBody>
      </p:sp>
      <p:pic>
        <p:nvPicPr>
          <p:cNvPr id="1026" name="Picture 2" descr="https://upload.wikimedia.org/wikipedia/commons/thumb/4/46/Stagnogley.JPG/1280px-Stagnogle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93" y="4818694"/>
            <a:ext cx="2471161" cy="193179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0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7" grpId="0" animBg="1"/>
      <p:bldP spid="15" grpId="0" animBg="1"/>
      <p:bldP spid="4" grpId="0" animBg="1"/>
      <p:bldP spid="5" grpId="0" animBg="1"/>
      <p:bldP spid="6" grpId="0"/>
      <p:bldP spid="7" grpId="0"/>
      <p:bldP spid="8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94064" y="905122"/>
            <a:ext cx="11867744" cy="104086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44" y="812420"/>
            <a:ext cx="12085984" cy="120492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3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abiotiques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distinguer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des biomes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17" y="2078558"/>
            <a:ext cx="9172575" cy="376237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966417" y="2396616"/>
            <a:ext cx="183164" cy="28544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166296" y="3756869"/>
            <a:ext cx="378340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annuelle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(cm)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5000" y="5597016"/>
            <a:ext cx="2776077" cy="2249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3291237" y="5437246"/>
            <a:ext cx="372954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annuelle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(°C)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06242" y="2247070"/>
            <a:ext cx="840779" cy="302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/>
          <p:cNvSpPr/>
          <p:nvPr/>
        </p:nvSpPr>
        <p:spPr>
          <a:xfrm>
            <a:off x="8530241" y="2229362"/>
            <a:ext cx="3555775" cy="302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50616" y="2133147"/>
            <a:ext cx="1204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boréale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2546" y="3157982"/>
            <a:ext cx="10887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Désert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8959" y="3959745"/>
            <a:ext cx="11079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Prairie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3621" y="4535446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Glace </a:t>
            </a:r>
          </a:p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pérenne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7132" y="2133147"/>
            <a:ext cx="3678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caducifolière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tempérée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6755" y="3116229"/>
            <a:ext cx="34740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pluviale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tempérée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6755" y="3952642"/>
            <a:ext cx="34836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Forêts pluviale tropical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06755" y="4743196"/>
            <a:ext cx="13338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Toundra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3426" y="6022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840934"/>
            <a:ext cx="1144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altitude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courants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océaniques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le 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impact sur 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précipitaiton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biomes.</a:t>
            </a:r>
          </a:p>
        </p:txBody>
      </p:sp>
      <p:pic>
        <p:nvPicPr>
          <p:cNvPr id="22" name="Picture 2" descr="http://25.media.tumblr.com/tumblr_lux1c4bGQe1r6y3ud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" y="2712959"/>
            <a:ext cx="2870873" cy="255577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838200" y="365125"/>
            <a:ext cx="10515600" cy="63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biomes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terrestres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 animBg="1"/>
      <p:bldP spid="7" grpId="0"/>
      <p:bldP spid="10" grpId="0" animBg="1"/>
      <p:bldP spid="11" grpId="0" animBg="1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212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climatogramme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77" y="986964"/>
            <a:ext cx="4719433" cy="583426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4098" name="Picture 2" descr="Tofino is located in British Columb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1" y="904031"/>
            <a:ext cx="3386410" cy="275097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iew toward Meares Isla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4" y="3819058"/>
            <a:ext cx="3837524" cy="254877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54646" y="5189033"/>
            <a:ext cx="3838445" cy="15217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43419" y="1017444"/>
            <a:ext cx="3442940" cy="4789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50168" y="1781977"/>
            <a:ext cx="286918" cy="29152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795946" y="1957263"/>
            <a:ext cx="229910" cy="264394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391666" y="3154370"/>
            <a:ext cx="28462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(°C)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5941575" y="3222177"/>
            <a:ext cx="298190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0617" y="5314526"/>
            <a:ext cx="4812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1.9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statistiques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proviennent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Tofino,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Colombie-Britannique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située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biome de la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pluviale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tempérée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18888" y="5011676"/>
            <a:ext cx="65755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4011" y="906654"/>
            <a:ext cx="38417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Climatogramme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Tofino,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Colombie-Britannique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49 °N</a:t>
            </a:r>
            <a:endParaRPr lang="en-US" sz="1900" dirty="0"/>
          </a:p>
        </p:txBody>
      </p:sp>
      <p:sp>
        <p:nvSpPr>
          <p:cNvPr id="7" name="Oval 6"/>
          <p:cNvSpPr/>
          <p:nvPr/>
        </p:nvSpPr>
        <p:spPr>
          <a:xfrm>
            <a:off x="2081246" y="3278358"/>
            <a:ext cx="290285" cy="2902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144013" y="3553443"/>
            <a:ext cx="164749" cy="250312"/>
          </a:xfrm>
          <a:prstGeom prst="downArrow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71843" y="5174809"/>
            <a:ext cx="22910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t="17219" r="56248" b="70946"/>
          <a:stretch/>
        </p:blipFill>
        <p:spPr>
          <a:xfrm>
            <a:off x="6576106" y="5222165"/>
            <a:ext cx="600218" cy="530942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8" t="32316" r="61914" b="51509"/>
          <a:stretch/>
        </p:blipFill>
        <p:spPr>
          <a:xfrm>
            <a:off x="6574193" y="5898123"/>
            <a:ext cx="595087" cy="72563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203860" y="6005806"/>
            <a:ext cx="23871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6992" y="6329565"/>
            <a:ext cx="123892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Tofino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90317" y="1678454"/>
            <a:ext cx="34106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climatogramme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résume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région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particulière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3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8" grpId="0"/>
      <p:bldP spid="24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212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révision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450" y="1017444"/>
            <a:ext cx="7240167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influent sur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biome?</a:t>
            </a:r>
          </a:p>
          <a:p>
            <a:pPr marL="514350" indent="-514350">
              <a:buAutoNum type="arabicPeriod"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Citez un composant biotique et un composant abiotique pour chacun des biomes.</a:t>
            </a:r>
          </a:p>
          <a:p>
            <a:pPr marL="514350" indent="-514350">
              <a:buFontTx/>
              <a:buAutoNum type="arabicPeriod"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Ci-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climatogramme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Tofino. 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Essayez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dessiner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climatoramme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Vernon.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77" y="986964"/>
            <a:ext cx="4719433" cy="583426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7954646" y="5189033"/>
            <a:ext cx="3838445" cy="15217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043419" y="1017444"/>
            <a:ext cx="3442940" cy="4789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50168" y="1781977"/>
            <a:ext cx="286918" cy="29152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795946" y="1957263"/>
            <a:ext cx="229910" cy="264394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10391666" y="3154370"/>
            <a:ext cx="28462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(°C)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5941575" y="3222177"/>
            <a:ext cx="298190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80617" y="5314526"/>
            <a:ext cx="4812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1.9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statistiques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proviennent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Tofino,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Colombie-Britannique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située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biome de la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pluviale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tempérée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18888" y="5011676"/>
            <a:ext cx="65755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3059" y="906654"/>
            <a:ext cx="40036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Climatogramme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Tophino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Colombie-Britannique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49 °N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23602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5304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adaptations pour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32475" y="6201999"/>
            <a:ext cx="121860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lactation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113" y="895622"/>
            <a:ext cx="33023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physiologique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5" y="895622"/>
            <a:ext cx="28417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structurale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orcupine-BioD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9" y="4718728"/>
            <a:ext cx="1512499" cy="187687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46388" y="6557925"/>
            <a:ext cx="23358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Porc-épic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l’Amérique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2013-06-27 10 20 11 Limber Pine on Spruce Mountain, Nev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08" y="4718729"/>
            <a:ext cx="1415975" cy="188885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99414" y="6602660"/>
            <a:ext cx="119616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 flexible</a:t>
            </a:r>
          </a:p>
        </p:txBody>
      </p:sp>
      <p:pic>
        <p:nvPicPr>
          <p:cNvPr id="1032" name="Picture 8" descr="https://upload.wikimedia.org/wikipedia/commons/thumb/f/ff/Ferocactus_echidne_var_victoriensis_1.jpg/1024px-Ferocactus_echidne_var_victoriensis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93" y="4796617"/>
            <a:ext cx="1768546" cy="161604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58177" y="6412663"/>
            <a:ext cx="7777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Cactus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6645" y="900672"/>
            <a:ext cx="34352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comportementale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8320" y="5341148"/>
            <a:ext cx="20569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Chevêche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terriers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72467" y="1764074"/>
            <a:ext cx="38932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trait physique du corps d’un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spécialisée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l’organisme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1352" y="1764073"/>
            <a:ext cx="41087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physique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a lieu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corps d’un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permet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survivre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4620" y="1758198"/>
            <a:ext cx="45673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façon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d’agir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qu’un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adopte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conditions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particulières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3464B-2556-4DE6-B8B0-8BBFDA41C8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439" y="3862505"/>
            <a:ext cx="1768546" cy="1326409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C602E3-0D32-48B6-916B-17C86E8CEE52}"/>
              </a:ext>
            </a:extLst>
          </p:cNvPr>
          <p:cNvSpPr txBox="1"/>
          <p:nvPr/>
        </p:nvSpPr>
        <p:spPr>
          <a:xfrm>
            <a:off x="10105521" y="5131401"/>
            <a:ext cx="1932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chauves-souris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hibernent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AB09AE-DCC8-482D-A67B-A9B3774E97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02" y="3720970"/>
            <a:ext cx="1383010" cy="160947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FE382C8-3FC3-4DAF-AB96-BD109B79451E}"/>
              </a:ext>
            </a:extLst>
          </p:cNvPr>
          <p:cNvSpPr txBox="1"/>
          <p:nvPr/>
        </p:nvSpPr>
        <p:spPr>
          <a:xfrm>
            <a:off x="10294807" y="6051259"/>
            <a:ext cx="1743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araignée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bâtit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toile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F32C72-07CA-4733-AEE2-7FD1C2669A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27" y="5682930"/>
            <a:ext cx="1743711" cy="1163382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6B6E0F-B543-44EC-A826-5FA6B183D5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28" y="4972358"/>
            <a:ext cx="1808296" cy="122964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91178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16" grpId="0"/>
      <p:bldP spid="17" grpId="0"/>
      <p:bldP spid="18" grpId="0"/>
      <p:bldP spid="19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93"/>
            <a:ext cx="10515600" cy="819807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toundra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94540"/>
            <a:ext cx="40270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les latitudes de 60°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70°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394395" y="1350588"/>
            <a:ext cx="315503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Pergélisol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drainage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marécages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l’été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Sombre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ensoleillées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l’été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394396" y="3458881"/>
            <a:ext cx="394851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Aucun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arbres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l’herbe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arbustes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Capable de se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protéger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vent fort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394396" y="5006186"/>
            <a:ext cx="730411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mammifères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des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raccourcis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retenir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croissance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relentie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migration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sources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d’alimentation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nombreux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insectes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l’été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t="3228" r="2073" b="2067"/>
          <a:stretch/>
        </p:blipFill>
        <p:spPr>
          <a:xfrm>
            <a:off x="354725" y="58295"/>
            <a:ext cx="3405352" cy="2128345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7941" r="24825" b="11808"/>
          <a:stretch/>
        </p:blipFill>
        <p:spPr>
          <a:xfrm>
            <a:off x="344214" y="2817583"/>
            <a:ext cx="3426373" cy="4035974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904941" y="2825277"/>
            <a:ext cx="2008116" cy="37197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4725" y="3736428"/>
            <a:ext cx="263283" cy="21693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67889" y="3736427"/>
            <a:ext cx="263283" cy="21693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39614" y="6665661"/>
            <a:ext cx="629842" cy="1639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01048" y="2749652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Climagramme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Alert, Nunavut, 82.5 °N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858715" y="4662445"/>
            <a:ext cx="269016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(mm)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272021" y="4658598"/>
            <a:ext cx="256435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(°C)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2668" y="6570669"/>
            <a:ext cx="6094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53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7156</TotalTime>
  <Words>2620</Words>
  <Application>Microsoft Office PowerPoint</Application>
  <PresentationFormat>Widescreen</PresentationFormat>
  <Paragraphs>412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Office Theme</vt:lpstr>
      <vt:lpstr>La biosphère, les biomes, et les écosystèmes</vt:lpstr>
      <vt:lpstr>Les divisions de la biosphère</vt:lpstr>
      <vt:lpstr>Les biomes terrestres</vt:lpstr>
      <vt:lpstr>Les biomes</vt:lpstr>
      <vt:lpstr>La précipitation et la température sont des facteurs abiotiques importants pour distinguer entre des biomes</vt:lpstr>
      <vt:lpstr>Le climatogramme</vt:lpstr>
      <vt:lpstr>Questions de révision</vt:lpstr>
      <vt:lpstr>Les organismes ont des adaptations pour survivre dans leur biome</vt:lpstr>
      <vt:lpstr>La toundra</vt:lpstr>
      <vt:lpstr>La forêt boréale</vt:lpstr>
      <vt:lpstr>Forêt caducifolière tempérée</vt:lpstr>
      <vt:lpstr>La forêt pluviale tempérée</vt:lpstr>
      <vt:lpstr>Les prairies</vt:lpstr>
      <vt:lpstr>La forêt pluviale tropicale</vt:lpstr>
      <vt:lpstr>Le désert</vt:lpstr>
      <vt:lpstr>La glace pérenne </vt:lpstr>
      <vt:lpstr>Les écosystèmes</vt:lpstr>
      <vt:lpstr>Les composants abiotiques</vt:lpstr>
      <vt:lpstr>Les composants biotiques</vt:lpstr>
      <vt:lpstr>Les composants biotiques</vt:lpstr>
      <vt:lpstr>Les relations symbiotiques</vt:lpstr>
      <vt:lpstr>D’autres interactions des composants biotiques</vt:lpstr>
      <vt:lpstr>D’autres interactions des composants biotiques</vt:lpstr>
      <vt:lpstr>Des niches écologiques</vt:lpstr>
      <vt:lpstr>Une question d’un ancien examen provincial</vt:lpstr>
      <vt:lpstr>Une question d’un ancien examen provincial</vt:lpstr>
      <vt:lpstr>Une question d’un ancien examen provincial</vt:lpstr>
      <vt:lpstr>Une question d’un ancien examen provincial</vt:lpstr>
      <vt:lpstr>Une question d’un ancien examen provincial</vt:lpstr>
      <vt:lpstr>Une question d’un ancien examen provincial</vt:lpstr>
      <vt:lpstr>Une question d’un ancien examen provincial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écosystèmes</dc:title>
  <dc:creator>Jeff O'Keefe</dc:creator>
  <cp:lastModifiedBy>Jeff O'Keefe</cp:lastModifiedBy>
  <cp:revision>131</cp:revision>
  <dcterms:created xsi:type="dcterms:W3CDTF">2015-10-03T20:16:37Z</dcterms:created>
  <dcterms:modified xsi:type="dcterms:W3CDTF">2020-04-20T22:45:04Z</dcterms:modified>
</cp:coreProperties>
</file>