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70" r:id="rId3"/>
    <p:sldId id="295" r:id="rId4"/>
    <p:sldId id="274" r:id="rId5"/>
    <p:sldId id="271" r:id="rId6"/>
    <p:sldId id="272" r:id="rId7"/>
    <p:sldId id="298" r:id="rId8"/>
    <p:sldId id="297" r:id="rId9"/>
    <p:sldId id="299" r:id="rId10"/>
    <p:sldId id="304" r:id="rId11"/>
    <p:sldId id="300" r:id="rId12"/>
    <p:sldId id="302" r:id="rId13"/>
    <p:sldId id="269" r:id="rId14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  <a:srgbClr val="B2B2B2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propriétés de la matière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0" y="3717032"/>
            <a:ext cx="25571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3.2</a:t>
            </a:r>
            <a:endParaRPr lang="en-US" sz="3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54190" y="5613984"/>
            <a:ext cx="57884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714130" y="2564904"/>
            <a:ext cx="108012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versus “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vapeur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976901"/>
            <a:ext cx="89644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vapeur est la substance gazeuse formée lors de l’évaporation d’une substance qui bout au-dessus de la température de la pièce.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29018"/>
            <a:ext cx="86139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gaz est la substance gazeuse qui formée lors de l’évaporation d’une substance qui bout en-dessous de la température de la pièce.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47383"/>
            <a:ext cx="67322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– l’oxygène gazeux est un gaz puisqu’il bout à −182.962 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°C</a:t>
            </a: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donc c’est un gaz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95265"/>
            <a:ext cx="56966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– le fer gazeux est une vapeur puisqu’il bout à 2862 </a:t>
            </a:r>
            <a:r>
              <a:rPr lang="fr-C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°C</a:t>
            </a: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donc c’est un vapeur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8053" r="1587" b="10473"/>
          <a:stretch/>
        </p:blipFill>
        <p:spPr>
          <a:xfrm>
            <a:off x="5724128" y="2276873"/>
            <a:ext cx="3312368" cy="172819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17813" r="3449" b="11443"/>
          <a:stretch/>
        </p:blipFill>
        <p:spPr>
          <a:xfrm>
            <a:off x="6408204" y="4941168"/>
            <a:ext cx="1944216" cy="180020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7469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147" y="3352016"/>
            <a:ext cx="1800406" cy="4792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03945" y="3562601"/>
            <a:ext cx="5423197" cy="315561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0285" y="1501308"/>
            <a:ext cx="1979712" cy="14401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70552" y="1520515"/>
            <a:ext cx="2040900" cy="140174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03" y="3352016"/>
            <a:ext cx="3758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diffusion –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mélanger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cause du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désordonné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d’haute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région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faible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03" y="1551974"/>
            <a:ext cx="47352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effectivement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n’importe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qui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couler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35759"/>
            <a:ext cx="2005956" cy="1371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96" y="1525145"/>
            <a:ext cx="1950090" cy="1392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03" y="3526597"/>
            <a:ext cx="5292080" cy="32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521" y="5942982"/>
            <a:ext cx="126842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54995" y="5924675"/>
            <a:ext cx="8151367" cy="93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petite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ion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833184" y="3533963"/>
            <a:ext cx="1152782" cy="1152782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6834" y="4808034"/>
            <a:ext cx="50980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1" y="457200"/>
            <a:ext cx="9175762" cy="50101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rappeler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834" y="1169569"/>
            <a:ext cx="1187624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54995" y="1160074"/>
            <a:ext cx="7727480" cy="101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qui ne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séparée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substances plus simples par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834" y="2405421"/>
            <a:ext cx="906426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54995" y="2355933"/>
            <a:ext cx="756709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plus petite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34" y="3583570"/>
            <a:ext cx="1410482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54995" y="3545514"/>
            <a:ext cx="658676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des liaisons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54995" y="4735095"/>
            <a:ext cx="6816438" cy="9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–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molécule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electrique</a:t>
            </a:r>
            <a:r>
              <a:rPr lang="en-US" sz="27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en-US" sz="27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2874" y="1022861"/>
            <a:ext cx="1087739" cy="108773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813540" y="1201309"/>
            <a:ext cx="626407" cy="64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kern="0" dirty="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572989" y="992525"/>
            <a:ext cx="313204" cy="3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522997" y="1735501"/>
            <a:ext cx="1207492" cy="3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14,01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261145" y="993811"/>
            <a:ext cx="409468" cy="35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2100" kern="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89886" y="2563886"/>
            <a:ext cx="678271" cy="678271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615818" y="2581802"/>
            <a:ext cx="626407" cy="64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kern="0" dirty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52630" y="2326630"/>
            <a:ext cx="1152782" cy="1152782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99925" y="2519159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29021" y="2519159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99925" y="2275650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929021" y="2275650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91351" y="2821319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45781" y="2821319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75873" y="3424097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85645" y="3765510"/>
            <a:ext cx="678271" cy="678271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011577" y="3783426"/>
            <a:ext cx="626407" cy="64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kern="0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48389" y="3528254"/>
            <a:ext cx="1152782" cy="1152782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95684" y="3720783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24780" y="3720783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95684" y="3477274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24780" y="3477274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812209" y="4248739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12209" y="4018435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12209" y="4133587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70440" y="3771219"/>
            <a:ext cx="678271" cy="678271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8096372" y="3789135"/>
            <a:ext cx="626407" cy="64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kern="0" dirty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8280479" y="3726492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409575" y="3726492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280479" y="3482983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09575" y="3482983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812209" y="3903283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812209" y="4363889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12209" y="3788131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468794" y="5047760"/>
            <a:ext cx="678271" cy="678271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7494726" y="5065676"/>
            <a:ext cx="626407" cy="64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900" kern="0" dirty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31538" y="4810504"/>
            <a:ext cx="1152782" cy="1152782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678833" y="5003033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807929" y="5003033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78833" y="4759524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807929" y="4759524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331172" y="5233225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331172" y="5372178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78391" y="5226984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178391" y="5365937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78833" y="5891269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807929" y="5891269"/>
            <a:ext cx="106296" cy="10629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uble Bracket 68"/>
          <p:cNvSpPr/>
          <p:nvPr/>
        </p:nvSpPr>
        <p:spPr>
          <a:xfrm>
            <a:off x="7063613" y="4759335"/>
            <a:ext cx="1488631" cy="1240013"/>
          </a:xfrm>
          <a:prstGeom prst="bracketPair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8439645" y="4767909"/>
            <a:ext cx="626407" cy="4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5FE336-A088-4A27-862E-8EC6B9F9350F}"/>
              </a:ext>
            </a:extLst>
          </p:cNvPr>
          <p:cNvSpPr/>
          <p:nvPr/>
        </p:nvSpPr>
        <p:spPr>
          <a:xfrm>
            <a:off x="6604986" y="2201662"/>
            <a:ext cx="2432482" cy="3844031"/>
          </a:xfrm>
          <a:custGeom>
            <a:avLst/>
            <a:gdLst>
              <a:gd name="connsiteX0" fmla="*/ 861134 w 2432482"/>
              <a:gd name="connsiteY0" fmla="*/ 8878 h 3844031"/>
              <a:gd name="connsiteX1" fmla="*/ 0 w 2432482"/>
              <a:gd name="connsiteY1" fmla="*/ 1944210 h 3844031"/>
              <a:gd name="connsiteX2" fmla="*/ 17756 w 2432482"/>
              <a:gd name="connsiteY2" fmla="*/ 3844031 h 3844031"/>
              <a:gd name="connsiteX3" fmla="*/ 2432482 w 2432482"/>
              <a:gd name="connsiteY3" fmla="*/ 3844031 h 3844031"/>
              <a:gd name="connsiteX4" fmla="*/ 2432482 w 2432482"/>
              <a:gd name="connsiteY4" fmla="*/ 0 h 3844031"/>
              <a:gd name="connsiteX5" fmla="*/ 861134 w 2432482"/>
              <a:gd name="connsiteY5" fmla="*/ 8878 h 384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482" h="3844031">
                <a:moveTo>
                  <a:pt x="861134" y="8878"/>
                </a:moveTo>
                <a:lnTo>
                  <a:pt x="0" y="1944210"/>
                </a:lnTo>
                <a:lnTo>
                  <a:pt x="17756" y="3844031"/>
                </a:lnTo>
                <a:lnTo>
                  <a:pt x="2432482" y="3844031"/>
                </a:lnTo>
                <a:lnTo>
                  <a:pt x="2432482" y="0"/>
                </a:lnTo>
                <a:lnTo>
                  <a:pt x="861134" y="8878"/>
                </a:lnTo>
                <a:close/>
              </a:path>
            </a:pathLst>
          </a:cu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0A1AA22B-5624-453A-8CF2-7ECE955B65B0}"/>
              </a:ext>
            </a:extLst>
          </p:cNvPr>
          <p:cNvCxnSpPr>
            <a:cxnSpLocks/>
            <a:stCxn id="14" idx="0"/>
            <a:endCxn id="3" idx="1"/>
          </p:cNvCxnSpPr>
          <p:nvPr/>
        </p:nvCxnSpPr>
        <p:spPr>
          <a:xfrm rot="5400000" flipH="1" flipV="1">
            <a:off x="2729805" y="2067802"/>
            <a:ext cx="1797110" cy="5953251"/>
          </a:xfrm>
          <a:prstGeom prst="curvedConnector4">
            <a:avLst>
              <a:gd name="adj1" fmla="val 11945"/>
              <a:gd name="adj2" fmla="val 96384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82425" y="3788874"/>
            <a:ext cx="1361532" cy="525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287655" y="3788874"/>
            <a:ext cx="1456501" cy="525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4431789" y="2248675"/>
            <a:ext cx="2952328" cy="525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615365" y="2248675"/>
            <a:ext cx="2952328" cy="525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631589" y="1518053"/>
            <a:ext cx="1440160" cy="525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68203" y="1542540"/>
            <a:ext cx="7560840" cy="5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simples, la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sauf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4446" y="2258363"/>
            <a:ext cx="8824918" cy="12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 nous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permettent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d’identifier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d’analyser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3764780"/>
            <a:ext cx="7992888" cy="6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intensive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extensive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4605615"/>
            <a:ext cx="86764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divers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matière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possèdent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35145" y="1865887"/>
            <a:ext cx="5364088" cy="25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éf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inition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tout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possède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et un volume -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effectivement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tout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l’univers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sauf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146" y="1244352"/>
            <a:ext cx="8855617" cy="600472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l’étude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interactions.</a:t>
            </a: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59832" y="1700808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-35145" y="4465143"/>
            <a:ext cx="5435847" cy="21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effectivement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l’étude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la composition, et du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47" y="2492896"/>
            <a:ext cx="3384625" cy="342900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4114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094" y="4941168"/>
            <a:ext cx="371799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-10094" y="1229242"/>
            <a:ext cx="212372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-10094" y="3363551"/>
            <a:ext cx="3635896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094" y="2241939"/>
            <a:ext cx="8856984" cy="982455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étudier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chez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substance.</a:t>
            </a:r>
            <a:endParaRPr lang="en-US" sz="270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0094" y="3339420"/>
            <a:ext cx="8856984" cy="141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 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nouvelle substance,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décrit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point de fusion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-10094" y="4869160"/>
            <a:ext cx="8846890" cy="18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propriétiés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devenir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nouvelle substance,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L’hydrogène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brûle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10094" y="1229242"/>
            <a:ext cx="8568952" cy="87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chose qui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identifiables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7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2500536"/>
            <a:ext cx="1600444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0" y="1138668"/>
            <a:ext cx="140364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0" y="1613181"/>
            <a:ext cx="2196244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0" y="3001205"/>
            <a:ext cx="1680849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0" y="3502236"/>
            <a:ext cx="3059832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0" y="4369377"/>
            <a:ext cx="2493302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0" y="5260733"/>
            <a:ext cx="2196244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72516" y="1081953"/>
            <a:ext cx="8604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dureté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résister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l’abrasion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516" y="1566372"/>
            <a:ext cx="8894476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malléabilité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 d’être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roulée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martelée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72516" y="2466289"/>
            <a:ext cx="8604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ductilité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d’être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étiré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72516" y="2950708"/>
            <a:ext cx="88944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résister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l’écoulement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2516" y="3435127"/>
            <a:ext cx="889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pression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vapeur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pression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créée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l’évaporation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2516" y="4335045"/>
            <a:ext cx="903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d’ébullition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 à 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72516" y="5234962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de fusion –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 à un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7" grpId="0"/>
      <p:bldP spid="38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32017"/>
            <a:ext cx="3491880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0" y="4202951"/>
            <a:ext cx="3563888" cy="45456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types de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72516" y="1622522"/>
            <a:ext cx="9216516" cy="252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intensives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 qui ne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dépendent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sur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identifier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–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point de fusion</a:t>
            </a:r>
            <a:endParaRPr lang="en-US" sz="2700" kern="0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72516" y="4149080"/>
            <a:ext cx="89644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extensives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physiques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dépendent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substance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identifier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– la masse, le volume</a:t>
            </a:r>
            <a:endParaRPr lang="en-US" sz="27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7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états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72516" y="1058340"/>
            <a:ext cx="921651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communes –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gaz.</a:t>
            </a:r>
          </a:p>
        </p:txBody>
      </p:sp>
      <p:pic>
        <p:nvPicPr>
          <p:cNvPr id="16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16343" r="66647" b="23481"/>
          <a:stretch/>
        </p:blipFill>
        <p:spPr bwMode="auto">
          <a:xfrm>
            <a:off x="426324" y="2060848"/>
            <a:ext cx="2135044" cy="27913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76818" y="509377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9" t="16780" r="38719" b="23215"/>
          <a:stretch/>
        </p:blipFill>
        <p:spPr bwMode="auto">
          <a:xfrm>
            <a:off x="3275856" y="2060848"/>
            <a:ext cx="2196621" cy="27913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0" t="16514" r="11279" b="23481"/>
          <a:stretch/>
        </p:blipFill>
        <p:spPr bwMode="auto">
          <a:xfrm>
            <a:off x="6186964" y="2059629"/>
            <a:ext cx="2135044" cy="279381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11965" y="509377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0994" y="509377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988840"/>
            <a:ext cx="666603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ne change pas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facilement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organisées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vaiment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organisée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nécessite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contact direct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compressibles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16343" r="66647" b="23481"/>
          <a:stretch/>
        </p:blipFill>
        <p:spPr bwMode="auto">
          <a:xfrm>
            <a:off x="6507812" y="2394738"/>
            <a:ext cx="2135044" cy="27913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30" y="2307552"/>
            <a:ext cx="66660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liquides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récipient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petites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changemnet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volume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lorsqu’ils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réchauffes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proches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assez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separées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puissant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glisser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empêcher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structurée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compressibles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4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9" t="16780" r="38719" b="23215"/>
          <a:stretch/>
        </p:blipFill>
        <p:spPr bwMode="auto">
          <a:xfrm>
            <a:off x="6697564" y="2924944"/>
            <a:ext cx="2196621" cy="27913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76901"/>
            <a:ext cx="68042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récipient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occupant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l’entier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volume du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récipient</a:t>
            </a:r>
            <a:endParaRPr 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subissent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changement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volume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sont séparées par de grandes distances et se rencontrent seulement lorsqu’</a:t>
            </a:r>
            <a:r>
              <a:rPr lang="fr-FR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ells</a:t>
            </a: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entrent en collision.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majorité de leur volume est de l’espace vide.  Cette grande séparation entre particules peut être réduite parce que les gaz sont compressibles.</a:t>
            </a:r>
          </a:p>
        </p:txBody>
      </p:sp>
      <p:pic>
        <p:nvPicPr>
          <p:cNvPr id="15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0" t="16514" r="11279" b="23481"/>
          <a:stretch/>
        </p:blipFill>
        <p:spPr bwMode="auto">
          <a:xfrm>
            <a:off x="6588224" y="2535870"/>
            <a:ext cx="2133180" cy="27913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20121</TotalTime>
  <Words>834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Glowing test tubes design template</vt:lpstr>
      <vt:lpstr>La propriétés de la matière</vt:lpstr>
      <vt:lpstr>La matière</vt:lpstr>
      <vt:lpstr>Les propriétés</vt:lpstr>
      <vt:lpstr>Quelques propriétés physiques</vt:lpstr>
      <vt:lpstr>Des types de propriétés physiques</vt:lpstr>
      <vt:lpstr>Les états de la matière</vt:lpstr>
      <vt:lpstr>Les solides</vt:lpstr>
      <vt:lpstr>Les liquides</vt:lpstr>
      <vt:lpstr>Les gaz</vt:lpstr>
      <vt:lpstr>“Gaz” versus “vapeur”</vt:lpstr>
      <vt:lpstr>Des fluides</vt:lpstr>
      <vt:lpstr>D’autres définitions dont il faut se rappeler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179</cp:revision>
  <dcterms:created xsi:type="dcterms:W3CDTF">2008-02-05T06:13:14Z</dcterms:created>
  <dcterms:modified xsi:type="dcterms:W3CDTF">2020-07-25T23:58:06Z</dcterms:modified>
</cp:coreProperties>
</file>