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85" r:id="rId5"/>
    <p:sldId id="289" r:id="rId6"/>
    <p:sldId id="290" r:id="rId7"/>
    <p:sldId id="286" r:id="rId8"/>
    <p:sldId id="287" r:id="rId9"/>
    <p:sldId id="288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FF"/>
    <a:srgbClr val="000000"/>
    <a:srgbClr val="D3C167"/>
    <a:srgbClr val="7FC87F"/>
    <a:srgbClr val="75B0C8"/>
    <a:srgbClr val="D5C86A"/>
    <a:srgbClr val="DACD6F"/>
    <a:srgbClr val="7AC37A"/>
    <a:srgbClr val="EE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1" y="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7F432-7927-4667-BA7B-BD1E56AFEF33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CCC0E-F8B9-4C2F-B24B-AD6841167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11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CCC0E-F8B9-4C2F-B24B-AD6841167F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97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CCC0E-F8B9-4C2F-B24B-AD6841167F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0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2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2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7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9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0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6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6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0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6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6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0B87A-4570-4254-BEC3-DD3DC013964E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441" y="1820688"/>
            <a:ext cx="11381118" cy="97427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5400" dirty="0" err="1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transfert</a:t>
            </a:r>
            <a:r>
              <a:rPr lang="en-US" sz="5400" dirty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r>
              <a:rPr lang="en-US" sz="5400" dirty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5400" dirty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5400" dirty="0" err="1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écosystèmes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14141"/>
            <a:ext cx="9144000" cy="1655762"/>
          </a:xfrm>
        </p:spPr>
        <p:txBody>
          <a:bodyPr/>
          <a:lstStyle/>
          <a:p>
            <a:r>
              <a:rPr lang="en-US" sz="4000" dirty="0" err="1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4000" dirty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3.3</a:t>
            </a:r>
          </a:p>
        </p:txBody>
      </p:sp>
    </p:spTree>
    <p:extLst>
      <p:ext uri="{BB962C8B-B14F-4D97-AF65-F5344CB8AC3E}">
        <p14:creationId xmlns:p14="http://schemas.microsoft.com/office/powerpoint/2010/main" val="4290506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76736"/>
            <a:ext cx="63315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obtient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son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écosystème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transfert</a:t>
            </a:r>
            <a:r>
              <a:rPr lang="en-CA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passe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entre des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niveaux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trophiques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 toute l’énergie est gardée par l’organisme qui la consomme.</a:t>
            </a:r>
          </a:p>
          <a:p>
            <a:endParaRPr lang="fr-FR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pyramides alimentaires représentent la perte d’énergie entre des niveaux trophiques.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opie de la page 64 du texte.pdf - Foxit PhantomPDF Business for AS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9" t="25534" r="9204" b="14307"/>
          <a:stretch/>
        </p:blipFill>
        <p:spPr>
          <a:xfrm>
            <a:off x="6331527" y="2340797"/>
            <a:ext cx="5320146" cy="3934691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2037969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04065" y="700224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38200" y="365126"/>
            <a:ext cx="10515600" cy="78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biomasse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058077"/>
            <a:ext cx="120777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CA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biomasse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désigne la masse totale de plantes, d’animaux, de champignons, et de bactéries qui vivent dans une région.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Généralement mesurée en g/m</a:t>
            </a:r>
            <a:r>
              <a:rPr lang="fr-CA" sz="3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en kg/m</a:t>
            </a:r>
            <a:r>
              <a:rPr lang="fr-CA" sz="3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" y="2892628"/>
            <a:ext cx="120777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passant,</a:t>
            </a:r>
          </a:p>
          <a:p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CA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biomasse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peut 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être convertie en énergie par de divers moyens.</a:t>
            </a:r>
            <a:endParaRPr lang="fr-C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rncan.gc.ca/sites/www.nrcan.gc.ca/files/canmetenergy/images/image.php/28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853" y="4464841"/>
            <a:ext cx="2381250" cy="1790701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d/d5/Faz_S_Sofia_canavial_090607_REFON.JPG/1920px-Faz_S_Sofia_canavial_090607_REF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90" y="3939068"/>
            <a:ext cx="4253411" cy="284224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1/14/Metz_biomass_power_st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695" y="3939068"/>
            <a:ext cx="2907964" cy="284224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60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8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6175"/>
          </a:xfrm>
        </p:spPr>
        <p:txBody>
          <a:bodyPr>
            <a:normAutofit/>
          </a:bodyPr>
          <a:lstStyle/>
          <a:p>
            <a:pPr algn="ctr"/>
            <a:r>
              <a:rPr lang="fr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transfert d’énergie dans un écosystème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68901"/>
            <a:ext cx="1210993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Dans sa niche, chaque organisme obtient de l’énergie et fournit de l’énergie dans son écosystème.  Ce 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flux d’énergie s’appelle </a:t>
            </a:r>
            <a:r>
              <a:rPr lang="fr-FR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transfert d’énergie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Copie de la page 60 du texte.pdf - Foxit PhantomPDF Business for ASU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2" t="23742" r="11057" b="3846"/>
          <a:stretch/>
        </p:blipFill>
        <p:spPr>
          <a:xfrm>
            <a:off x="5329188" y="2015341"/>
            <a:ext cx="5334000" cy="4736124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7" name="Right Arrow 16"/>
          <p:cNvSpPr/>
          <p:nvPr/>
        </p:nvSpPr>
        <p:spPr>
          <a:xfrm>
            <a:off x="4597284" y="5142919"/>
            <a:ext cx="914400" cy="928048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Arrow 88"/>
          <p:cNvSpPr/>
          <p:nvPr/>
        </p:nvSpPr>
        <p:spPr>
          <a:xfrm>
            <a:off x="4597284" y="4105700"/>
            <a:ext cx="914400" cy="928048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ight Arrow 89"/>
          <p:cNvSpPr/>
          <p:nvPr/>
        </p:nvSpPr>
        <p:spPr>
          <a:xfrm>
            <a:off x="4597284" y="3068481"/>
            <a:ext cx="914400" cy="928048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Arrow 90"/>
          <p:cNvSpPr/>
          <p:nvPr/>
        </p:nvSpPr>
        <p:spPr>
          <a:xfrm>
            <a:off x="4597284" y="2031262"/>
            <a:ext cx="914400" cy="928048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325710" y="5313017"/>
            <a:ext cx="4271574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Premier niveau trophique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0" y="4285031"/>
            <a:ext cx="459728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Deuxième niveau trophique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0" y="3228241"/>
            <a:ext cx="459728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Troisième niveau trophique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-77206" y="2213365"/>
            <a:ext cx="467449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Quatrième niveau trophique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40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89" grpId="0" animBg="1"/>
      <p:bldP spid="90" grpId="0" animBg="1"/>
      <p:bldP spid="91" grpId="0" animBg="1"/>
      <p:bldP spid="92" grpId="0"/>
      <p:bldP spid="93" grpId="0"/>
      <p:bldP spid="95" grpId="0"/>
      <p:bldP spid="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767"/>
            <a:ext cx="12192000" cy="5954233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75" name="Rectangle 74"/>
          <p:cNvSpPr/>
          <p:nvPr/>
        </p:nvSpPr>
        <p:spPr>
          <a:xfrm>
            <a:off x="4919295" y="2216343"/>
            <a:ext cx="1629507" cy="61700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621041" y="2379508"/>
            <a:ext cx="1213964" cy="353549"/>
          </a:xfrm>
          <a:prstGeom prst="rect">
            <a:avLst/>
          </a:prstGeom>
          <a:solidFill>
            <a:srgbClr val="FFFFFF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593895" y="6214614"/>
            <a:ext cx="3337096" cy="592672"/>
          </a:xfrm>
          <a:prstGeom prst="rect">
            <a:avLst/>
          </a:prstGeom>
          <a:solidFill>
            <a:srgbClr val="FFFFFF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37651"/>
            <a:ext cx="10515600" cy="756175"/>
          </a:xfrm>
        </p:spPr>
        <p:txBody>
          <a:bodyPr>
            <a:normAutofit/>
          </a:bodyPr>
          <a:lstStyle/>
          <a:p>
            <a:pPr algn="ctr"/>
            <a:r>
              <a:rPr lang="fr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niveaux trophiques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80897" y="1326086"/>
            <a:ext cx="1629507" cy="617005"/>
          </a:xfrm>
          <a:prstGeom prst="rect">
            <a:avLst/>
          </a:prstGeom>
          <a:solidFill>
            <a:srgbClr val="95D5D4"/>
          </a:solidFill>
          <a:ln>
            <a:solidFill>
              <a:srgbClr val="95D5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88577" y="1294899"/>
            <a:ext cx="18024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/>
              <a:t>premier </a:t>
            </a:r>
            <a:r>
              <a:rPr lang="en-US" sz="1900" dirty="0" err="1"/>
              <a:t>niveau</a:t>
            </a:r>
            <a:r>
              <a:rPr lang="en-US" sz="1900" dirty="0"/>
              <a:t> </a:t>
            </a:r>
            <a:r>
              <a:rPr lang="en-US" sz="1900" dirty="0" err="1"/>
              <a:t>trophique</a:t>
            </a:r>
            <a:endParaRPr lang="en-US" sz="1900" dirty="0"/>
          </a:p>
        </p:txBody>
      </p:sp>
      <p:sp>
        <p:nvSpPr>
          <p:cNvPr id="60" name="Rectangle 59"/>
          <p:cNvSpPr/>
          <p:nvPr/>
        </p:nvSpPr>
        <p:spPr>
          <a:xfrm>
            <a:off x="2475035" y="2185156"/>
            <a:ext cx="1629507" cy="61700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2096964" y="2049210"/>
            <a:ext cx="23856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/>
              <a:t>Producteurs</a:t>
            </a:r>
            <a:r>
              <a:rPr lang="en-US" sz="1900" dirty="0"/>
              <a:t> </a:t>
            </a:r>
            <a:r>
              <a:rPr lang="en-US" sz="1900" dirty="0" err="1"/>
              <a:t>primaires</a:t>
            </a:r>
            <a:endParaRPr lang="en-US" sz="1900" dirty="0"/>
          </a:p>
          <a:p>
            <a:pPr algn="ctr"/>
            <a:r>
              <a:rPr lang="en-US" sz="1900" dirty="0"/>
              <a:t>(</a:t>
            </a:r>
            <a:r>
              <a:rPr lang="en-US" sz="1900" dirty="0" err="1"/>
              <a:t>plantes</a:t>
            </a:r>
            <a:r>
              <a:rPr lang="en-US" sz="1900" dirty="0"/>
              <a:t>)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925157" y="1357273"/>
            <a:ext cx="1629507" cy="617005"/>
          </a:xfrm>
          <a:prstGeom prst="rect">
            <a:avLst/>
          </a:prstGeom>
          <a:solidFill>
            <a:srgbClr val="95D5D4"/>
          </a:solidFill>
          <a:ln>
            <a:solidFill>
              <a:srgbClr val="95D5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783016" y="1326086"/>
            <a:ext cx="19196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/>
              <a:t>deuxième</a:t>
            </a:r>
            <a:r>
              <a:rPr lang="en-US" sz="1900" dirty="0"/>
              <a:t> </a:t>
            </a:r>
            <a:r>
              <a:rPr lang="en-US" sz="1900" dirty="0" err="1"/>
              <a:t>niveau</a:t>
            </a:r>
            <a:r>
              <a:rPr lang="en-US" sz="1900" dirty="0"/>
              <a:t> </a:t>
            </a:r>
            <a:r>
              <a:rPr lang="en-US" sz="1900" dirty="0" err="1"/>
              <a:t>trophique</a:t>
            </a:r>
            <a:endParaRPr lang="en-US" sz="1900" dirty="0"/>
          </a:p>
        </p:txBody>
      </p:sp>
      <p:sp>
        <p:nvSpPr>
          <p:cNvPr id="76" name="TextBox 75"/>
          <p:cNvSpPr txBox="1"/>
          <p:nvPr/>
        </p:nvSpPr>
        <p:spPr>
          <a:xfrm>
            <a:off x="4511918" y="2051268"/>
            <a:ext cx="24442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/>
              <a:t>Consommateurs</a:t>
            </a:r>
            <a:r>
              <a:rPr lang="en-US" sz="1900" dirty="0"/>
              <a:t> </a:t>
            </a:r>
            <a:r>
              <a:rPr lang="en-US" sz="1900" dirty="0" err="1"/>
              <a:t>primaires</a:t>
            </a:r>
            <a:r>
              <a:rPr lang="en-US" sz="1900" dirty="0"/>
              <a:t> (herbivores)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6088" y="5620558"/>
            <a:ext cx="2715359" cy="64477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404784" y="3786718"/>
            <a:ext cx="1174507" cy="617385"/>
          </a:xfrm>
          <a:prstGeom prst="rect">
            <a:avLst/>
          </a:prstGeom>
          <a:solidFill>
            <a:srgbClr val="F7DE63"/>
          </a:solidFill>
          <a:ln>
            <a:solidFill>
              <a:srgbClr val="F8D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7404589" y="1341469"/>
            <a:ext cx="1629507" cy="617005"/>
          </a:xfrm>
          <a:prstGeom prst="rect">
            <a:avLst/>
          </a:prstGeom>
          <a:solidFill>
            <a:srgbClr val="95D5D4"/>
          </a:solidFill>
          <a:ln>
            <a:solidFill>
              <a:srgbClr val="95D5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7267571" y="1311417"/>
            <a:ext cx="18830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/>
              <a:t>troisième</a:t>
            </a:r>
            <a:r>
              <a:rPr lang="en-US" sz="1900" dirty="0"/>
              <a:t> </a:t>
            </a:r>
            <a:r>
              <a:rPr lang="en-US" sz="1900" dirty="0" err="1"/>
              <a:t>niveau</a:t>
            </a:r>
            <a:r>
              <a:rPr lang="en-US" sz="1900" dirty="0"/>
              <a:t> </a:t>
            </a:r>
            <a:r>
              <a:rPr lang="en-US" sz="1900" dirty="0" err="1"/>
              <a:t>trophique</a:t>
            </a:r>
            <a:endParaRPr lang="en-US" sz="1900" dirty="0"/>
          </a:p>
        </p:txBody>
      </p:sp>
      <p:sp>
        <p:nvSpPr>
          <p:cNvPr id="80" name="Rectangle 79"/>
          <p:cNvSpPr/>
          <p:nvPr/>
        </p:nvSpPr>
        <p:spPr>
          <a:xfrm>
            <a:off x="7312269" y="2133457"/>
            <a:ext cx="1802424" cy="61700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9862042" y="1344890"/>
            <a:ext cx="1629507" cy="617005"/>
          </a:xfrm>
          <a:prstGeom prst="rect">
            <a:avLst/>
          </a:prstGeom>
          <a:solidFill>
            <a:srgbClr val="95D5D4"/>
          </a:solidFill>
          <a:ln>
            <a:solidFill>
              <a:srgbClr val="95D5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9697545" y="1313381"/>
            <a:ext cx="19467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/>
              <a:t>quatrième</a:t>
            </a:r>
            <a:r>
              <a:rPr lang="en-US" sz="1900" dirty="0"/>
              <a:t> </a:t>
            </a:r>
            <a:r>
              <a:rPr lang="en-US" sz="1900" dirty="0" err="1"/>
              <a:t>niveau</a:t>
            </a:r>
            <a:r>
              <a:rPr lang="en-US" sz="1900" dirty="0"/>
              <a:t> </a:t>
            </a:r>
            <a:r>
              <a:rPr lang="en-US" sz="1900" dirty="0" err="1"/>
              <a:t>trophique</a:t>
            </a:r>
            <a:endParaRPr lang="en-US" sz="1900" dirty="0"/>
          </a:p>
        </p:txBody>
      </p:sp>
      <p:sp>
        <p:nvSpPr>
          <p:cNvPr id="84" name="Rectangle 83"/>
          <p:cNvSpPr/>
          <p:nvPr/>
        </p:nvSpPr>
        <p:spPr>
          <a:xfrm>
            <a:off x="9856178" y="2146342"/>
            <a:ext cx="1629507" cy="61700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9484701" y="2035021"/>
            <a:ext cx="238564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/>
              <a:t>Consommateurs</a:t>
            </a:r>
            <a:r>
              <a:rPr lang="en-US" sz="1900" dirty="0"/>
              <a:t> </a:t>
            </a:r>
            <a:r>
              <a:rPr lang="en-US" sz="1900" dirty="0" err="1"/>
              <a:t>tertiaires</a:t>
            </a:r>
            <a:r>
              <a:rPr lang="en-US" sz="1900" dirty="0"/>
              <a:t> (carnivores de </a:t>
            </a:r>
            <a:r>
              <a:rPr lang="en-US" sz="1900" dirty="0" err="1"/>
              <a:t>niveau</a:t>
            </a:r>
            <a:r>
              <a:rPr lang="en-US" sz="1900" dirty="0"/>
              <a:t> </a:t>
            </a:r>
            <a:r>
              <a:rPr lang="en-US" sz="1900" dirty="0" err="1"/>
              <a:t>supérieur</a:t>
            </a:r>
            <a:r>
              <a:rPr lang="en-US" sz="1900" dirty="0"/>
              <a:t>)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734048" y="6318590"/>
            <a:ext cx="305679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/>
              <a:t>détrivores</a:t>
            </a:r>
            <a:r>
              <a:rPr lang="en-US" sz="1900" dirty="0"/>
              <a:t> et </a:t>
            </a:r>
            <a:r>
              <a:rPr lang="en-US" sz="1900" dirty="0" err="1"/>
              <a:t>décomposeurs</a:t>
            </a:r>
            <a:endParaRPr lang="en-US" sz="1900" dirty="0"/>
          </a:p>
        </p:txBody>
      </p:sp>
      <p:sp>
        <p:nvSpPr>
          <p:cNvPr id="87" name="TextBox 86"/>
          <p:cNvSpPr txBox="1"/>
          <p:nvPr/>
        </p:nvSpPr>
        <p:spPr>
          <a:xfrm>
            <a:off x="-44604" y="5317680"/>
            <a:ext cx="276463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/>
              <a:t>Figure 2.8 </a:t>
            </a:r>
            <a:r>
              <a:rPr lang="fr-FR" sz="1900" dirty="0"/>
              <a:t>Les </a:t>
            </a:r>
            <a:r>
              <a:rPr lang="fr-FR" sz="1900" dirty="0" err="1"/>
              <a:t>détrivores</a:t>
            </a:r>
            <a:r>
              <a:rPr lang="fr-FR" sz="1900" dirty="0"/>
              <a:t> se </a:t>
            </a:r>
            <a:r>
              <a:rPr lang="fr-FR" sz="1900" dirty="0" err="1"/>
              <a:t>nourissent</a:t>
            </a:r>
            <a:r>
              <a:rPr lang="fr-FR" sz="1900" dirty="0"/>
              <a:t> à tous les niveaux trophiques. </a:t>
            </a:r>
            <a:endParaRPr lang="en-US" sz="1900" dirty="0"/>
          </a:p>
        </p:txBody>
      </p:sp>
      <p:sp>
        <p:nvSpPr>
          <p:cNvPr id="88" name="TextBox 87"/>
          <p:cNvSpPr txBox="1"/>
          <p:nvPr/>
        </p:nvSpPr>
        <p:spPr>
          <a:xfrm>
            <a:off x="334572" y="3756856"/>
            <a:ext cx="13149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/>
              <a:t>énergie</a:t>
            </a:r>
            <a:r>
              <a:rPr lang="en-US" sz="1900" dirty="0"/>
              <a:t> du </a:t>
            </a:r>
          </a:p>
          <a:p>
            <a:pPr algn="ctr"/>
            <a:r>
              <a:rPr lang="en-US" sz="1900" dirty="0"/>
              <a:t>Soleil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562824" y="2636498"/>
            <a:ext cx="1292514" cy="346985"/>
          </a:xfrm>
          <a:prstGeom prst="rect">
            <a:avLst/>
          </a:prstGeom>
          <a:solidFill>
            <a:srgbClr val="FFFFFF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7026518" y="2024937"/>
            <a:ext cx="238564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/>
              <a:t>Consommateurs</a:t>
            </a:r>
            <a:r>
              <a:rPr lang="en-US" sz="1900" dirty="0"/>
              <a:t> </a:t>
            </a:r>
            <a:r>
              <a:rPr lang="en-US" sz="1900" dirty="0" err="1"/>
              <a:t>secondaires</a:t>
            </a:r>
            <a:endParaRPr lang="en-US" sz="1900" dirty="0"/>
          </a:p>
          <a:p>
            <a:pPr algn="ctr"/>
            <a:r>
              <a:rPr lang="en-US" sz="1900" dirty="0"/>
              <a:t>(carnivores)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030697" y="6102965"/>
            <a:ext cx="3337096" cy="592672"/>
          </a:xfrm>
          <a:prstGeom prst="rect">
            <a:avLst/>
          </a:prstGeom>
          <a:solidFill>
            <a:srgbClr val="FFFFFF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70713" y="6220722"/>
            <a:ext cx="285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effectuent</a:t>
            </a:r>
            <a:r>
              <a:rPr lang="en-US" dirty="0"/>
              <a:t> la </a:t>
            </a:r>
            <a:r>
              <a:rPr lang="en-US" dirty="0" err="1"/>
              <a:t>biodégradation</a:t>
            </a:r>
            <a:endParaRPr lang="en-US" dirty="0"/>
          </a:p>
        </p:txBody>
      </p:sp>
      <p:cxnSp>
        <p:nvCxnSpPr>
          <p:cNvPr id="6" name="Curved Connector 5"/>
          <p:cNvCxnSpPr>
            <a:stCxn id="2" idx="1"/>
            <a:endCxn id="30" idx="3"/>
          </p:cNvCxnSpPr>
          <p:nvPr/>
        </p:nvCxnSpPr>
        <p:spPr>
          <a:xfrm rot="10800000">
            <a:off x="5367793" y="6399302"/>
            <a:ext cx="226102" cy="111649"/>
          </a:xfrm>
          <a:prstGeom prst="curvedConnector3">
            <a:avLst/>
          </a:prstGeom>
          <a:ln w="3810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96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" grpId="0" animBg="1"/>
      <p:bldP spid="29" grpId="0" animBg="1"/>
      <p:bldP spid="30" grpId="1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" t="17607" r="3363" b="22051"/>
          <a:stretch/>
        </p:blipFill>
        <p:spPr>
          <a:xfrm>
            <a:off x="6264284" y="1967779"/>
            <a:ext cx="5849816" cy="4138247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931101" y="6152315"/>
            <a:ext cx="451618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pyramide alimentaire</a:t>
            </a:r>
            <a:endParaRPr lang="en-US" sz="31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4961" y="2342918"/>
            <a:ext cx="1066800" cy="32824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59386" y="2045783"/>
            <a:ext cx="124142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carnivores </a:t>
            </a:r>
          </a:p>
          <a:p>
            <a:pPr algn="ctr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niveau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supérieurs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04961" y="3433164"/>
            <a:ext cx="750277" cy="2930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08950" y="3372215"/>
            <a:ext cx="13422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carnivores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74425" y="4451905"/>
            <a:ext cx="750277" cy="29307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08952" y="4427292"/>
            <a:ext cx="13422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herbivores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04961" y="5458039"/>
            <a:ext cx="750277" cy="293077"/>
          </a:xfrm>
          <a:prstGeom prst="rect">
            <a:avLst/>
          </a:prstGeom>
          <a:solidFill>
            <a:srgbClr val="928B33"/>
          </a:solidFill>
          <a:ln>
            <a:solidFill>
              <a:srgbClr val="928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64284" y="5420536"/>
            <a:ext cx="13422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producteurs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047300" y="2392490"/>
            <a:ext cx="1036840" cy="34742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717932" y="2392490"/>
            <a:ext cx="1366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Grand-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duc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d’Amérique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182158" y="3367078"/>
            <a:ext cx="901982" cy="3591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950045" y="3341038"/>
            <a:ext cx="136620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belette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queue longue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182158" y="4519748"/>
            <a:ext cx="901982" cy="3591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0848969" y="4473459"/>
            <a:ext cx="1366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lièvre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Townsend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182158" y="5391953"/>
            <a:ext cx="901982" cy="3591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882616" y="5378560"/>
            <a:ext cx="136620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graminée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6853" y="1843994"/>
            <a:ext cx="6067431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 est transférée aux niveaux trophiques supérieurs.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MAIS, seulement ≈10% de l’énergie obtenue contribue à la croissance et à accroître la biomasse.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≈90% de l’énergie est utilisée pour faire fonctionner l’organisme ou elle est éliminée.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98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 animBg="1"/>
      <p:bldP spid="9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553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diverses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pyramides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alimentaires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51565" y="3762646"/>
            <a:ext cx="395033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pyramide </a:t>
            </a:r>
          </a:p>
          <a:p>
            <a:pPr algn="ctr"/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nombres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Montre le nombre d’organismes présente à chaque niveau trophique</a:t>
            </a:r>
          </a:p>
        </p:txBody>
      </p:sp>
      <p:pic>
        <p:nvPicPr>
          <p:cNvPr id="3" name="Picture 2" descr="Copie de la page 66 du texte.pdf - Foxit PhantomPDF Business for AS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1" t="31465" r="12386" b="11977"/>
          <a:stretch/>
        </p:blipFill>
        <p:spPr>
          <a:xfrm>
            <a:off x="0" y="1080656"/>
            <a:ext cx="3847197" cy="2681990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4" name="Picture 3" descr="Copie de la page 66 du texte.pdf - Foxit PhantomPDF Business for ASU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7" t="29559" r="10682" b="14519"/>
          <a:stretch/>
        </p:blipFill>
        <p:spPr>
          <a:xfrm>
            <a:off x="3847198" y="1080655"/>
            <a:ext cx="4053466" cy="2681992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24" name="Picture 23" descr="Copie de la page 66 du texte.pdf - Foxit PhantomPDF Business for ASU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8" t="28076" r="9432" b="12189"/>
          <a:stretch/>
        </p:blipFill>
        <p:spPr>
          <a:xfrm>
            <a:off x="7900664" y="1080655"/>
            <a:ext cx="3870817" cy="2681991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3847197" y="3783851"/>
            <a:ext cx="4081175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pyramide </a:t>
            </a:r>
          </a:p>
          <a:p>
            <a:pPr algn="ctr"/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biomasse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Montre le nombre d’organismes présente à chaque niveau trophique multiplié par leurs masses respectives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00663" y="3762646"/>
            <a:ext cx="392647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pyramide énergétique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Montre le montant d’énergie disponible a chaque niveau trophique</a:t>
            </a:r>
          </a:p>
        </p:txBody>
      </p:sp>
    </p:spTree>
    <p:extLst>
      <p:ext uri="{BB962C8B-B14F-4D97-AF65-F5344CB8AC3E}">
        <p14:creationId xmlns:p14="http://schemas.microsoft.com/office/powerpoint/2010/main" val="2818105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575"/>
          </a:xfrm>
        </p:spPr>
        <p:txBody>
          <a:bodyPr/>
          <a:lstStyle/>
          <a:p>
            <a:r>
              <a:rPr lang="en-US" dirty="0"/>
              <a:t>Des régimes de la </a:t>
            </a:r>
            <a:r>
              <a:rPr lang="en-US" dirty="0" err="1"/>
              <a:t>chaîne</a:t>
            </a:r>
            <a:r>
              <a:rPr lang="en-US" dirty="0"/>
              <a:t> </a:t>
            </a:r>
            <a:r>
              <a:rPr lang="en-US" dirty="0" err="1"/>
              <a:t>alimentaire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05681" y="1139141"/>
            <a:ext cx="260474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CA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carnivores</a:t>
            </a:r>
            <a:endParaRPr lang="en-US" sz="31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787" y="5260028"/>
            <a:ext cx="496921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consommateurs primaires qui mangent des plantes.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9682" y="1708528"/>
            <a:ext cx="6530718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consommateurs </a:t>
            </a:r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secondaires qui mangent des consommateurs primaires et, souvent, d’autres consommateurs secondaires, aussi appelés des consommateurs de troisième ordre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4488868"/>
            <a:ext cx="3059538" cy="2294654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8" y="1087631"/>
            <a:ext cx="5099564" cy="3398381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9" t="27882" r="33334" b="18863"/>
          <a:stretch/>
        </p:blipFill>
        <p:spPr>
          <a:xfrm>
            <a:off x="8726656" y="4486013"/>
            <a:ext cx="2529114" cy="2297510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0" y="4707200"/>
            <a:ext cx="260474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CA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herbivores</a:t>
            </a:r>
            <a:endParaRPr lang="en-US" sz="31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7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575"/>
          </a:xfrm>
        </p:spPr>
        <p:txBody>
          <a:bodyPr/>
          <a:lstStyle/>
          <a:p>
            <a:r>
              <a:rPr lang="en-US" dirty="0"/>
              <a:t>Des régimes de la </a:t>
            </a:r>
            <a:r>
              <a:rPr lang="en-US" dirty="0" err="1"/>
              <a:t>chaîne</a:t>
            </a:r>
            <a:r>
              <a:rPr lang="en-US" dirty="0"/>
              <a:t> </a:t>
            </a:r>
            <a:r>
              <a:rPr lang="en-US" dirty="0" err="1"/>
              <a:t>alimentaire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0860" y="4923442"/>
            <a:ext cx="78511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consommateurs qui se </a:t>
            </a:r>
            <a:r>
              <a:rPr lang="fr-F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nourrissent à chaque niveau trophique, ils obtiennent leur énergie et leurs nutriments en mangeant des organismes morts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912" y="1911742"/>
            <a:ext cx="390194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 consommateurs qui mangent des plantes et des animaux.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860" y="1228481"/>
            <a:ext cx="3873500" cy="2587377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5" y="3943275"/>
            <a:ext cx="3908855" cy="2607939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2" t="3789" r="870" b="18939"/>
          <a:stretch/>
        </p:blipFill>
        <p:spPr>
          <a:xfrm>
            <a:off x="8572500" y="1225058"/>
            <a:ext cx="2870200" cy="2590800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0" y="1347898"/>
            <a:ext cx="260474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CA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omnivores</a:t>
            </a:r>
            <a:endParaRPr lang="en-US" sz="31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7960" y="4348669"/>
            <a:ext cx="260474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CA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détrivores</a:t>
            </a:r>
            <a:endParaRPr lang="en-US" sz="31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2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c06227420160404152558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5" t="16986" r="9086" b="2565"/>
          <a:stretch/>
        </p:blipFill>
        <p:spPr>
          <a:xfrm>
            <a:off x="4121238" y="1175412"/>
            <a:ext cx="7735663" cy="5280339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93"/>
            <a:ext cx="10515600" cy="84235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réseaux trophiques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815308"/>
            <a:ext cx="412123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réseaux trophiques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sont des modèles de relations alimentaires dans un écosystème.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724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3815</TotalTime>
  <Words>425</Words>
  <Application>Microsoft Office PowerPoint</Application>
  <PresentationFormat>Widescreen</PresentationFormat>
  <Paragraphs>72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Office Theme</vt:lpstr>
      <vt:lpstr>Le transfert d’énergie dans les écosystèmes</vt:lpstr>
      <vt:lpstr>PowerPoint Presentation</vt:lpstr>
      <vt:lpstr>Le transfert d’énergie dans un écosystème </vt:lpstr>
      <vt:lpstr>Les niveaux trophiques </vt:lpstr>
      <vt:lpstr>Où va l’énergie?</vt:lpstr>
      <vt:lpstr>De diverses pyramides alimentaires</vt:lpstr>
      <vt:lpstr>Des régimes de la chaîne alimentaire</vt:lpstr>
      <vt:lpstr>Des régimes de la chaîne alimentaire</vt:lpstr>
      <vt:lpstr>Les réseaux trophiques </vt:lpstr>
      <vt:lpstr>Récapitulons!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biomes</dc:title>
  <dc:creator>Jeff O'Keefe</dc:creator>
  <cp:lastModifiedBy>Jeff O'Keefe</cp:lastModifiedBy>
  <cp:revision>216</cp:revision>
  <dcterms:created xsi:type="dcterms:W3CDTF">2015-09-19T19:28:00Z</dcterms:created>
  <dcterms:modified xsi:type="dcterms:W3CDTF">2020-05-05T17:27:02Z</dcterms:modified>
</cp:coreProperties>
</file>