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8"/>
  </p:notesMasterIdLst>
  <p:sldIdLst>
    <p:sldId id="256" r:id="rId2"/>
    <p:sldId id="307" r:id="rId3"/>
    <p:sldId id="308" r:id="rId4"/>
    <p:sldId id="306" r:id="rId5"/>
    <p:sldId id="295" r:id="rId6"/>
    <p:sldId id="309" r:id="rId7"/>
    <p:sldId id="310" r:id="rId8"/>
    <p:sldId id="311" r:id="rId9"/>
    <p:sldId id="274" r:id="rId10"/>
    <p:sldId id="312" r:id="rId11"/>
    <p:sldId id="313" r:id="rId12"/>
    <p:sldId id="314" r:id="rId13"/>
    <p:sldId id="315" r:id="rId14"/>
    <p:sldId id="316" r:id="rId15"/>
    <p:sldId id="317" r:id="rId16"/>
    <p:sldId id="318" r:id="rId17"/>
    <p:sldId id="319" r:id="rId18"/>
    <p:sldId id="321" r:id="rId19"/>
    <p:sldId id="322" r:id="rId20"/>
    <p:sldId id="328" r:id="rId21"/>
    <p:sldId id="323" r:id="rId22"/>
    <p:sldId id="325" r:id="rId23"/>
    <p:sldId id="324" r:id="rId24"/>
    <p:sldId id="269" r:id="rId25"/>
    <p:sldId id="326" r:id="rId26"/>
    <p:sldId id="327" r:id="rId27"/>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FFFF"/>
    <a:srgbClr val="000000"/>
    <a:srgbClr val="B2B2B2"/>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138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40931-DD7B-4E1A-ACD6-68F86534C4CE}" type="datetimeFigureOut">
              <a:rPr lang="en-US" smtClean="0"/>
              <a:t>8/25/2019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DF1B8-6CB0-49BD-822E-52FDB6A36F37}" type="slidenum">
              <a:rPr lang="en-US" smtClean="0"/>
              <a:t>‹#›</a:t>
            </a:fld>
            <a:endParaRPr lang="en-US"/>
          </a:p>
        </p:txBody>
      </p:sp>
    </p:spTree>
    <p:extLst>
      <p:ext uri="{BB962C8B-B14F-4D97-AF65-F5344CB8AC3E}">
        <p14:creationId xmlns:p14="http://schemas.microsoft.com/office/powerpoint/2010/main" val="363195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DF1B8-6CB0-49BD-822E-52FDB6A36F37}" type="slidenum">
              <a:rPr lang="en-US" smtClean="0"/>
              <a:t>7</a:t>
            </a:fld>
            <a:endParaRPr lang="en-US"/>
          </a:p>
        </p:txBody>
      </p:sp>
    </p:spTree>
    <p:extLst>
      <p:ext uri="{BB962C8B-B14F-4D97-AF65-F5344CB8AC3E}">
        <p14:creationId xmlns:p14="http://schemas.microsoft.com/office/powerpoint/2010/main" val="158850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DF1B8-6CB0-49BD-822E-52FDB6A36F37}" type="slidenum">
              <a:rPr lang="en-US" smtClean="0"/>
              <a:t>8</a:t>
            </a:fld>
            <a:endParaRPr lang="en-US"/>
          </a:p>
        </p:txBody>
      </p:sp>
    </p:spTree>
    <p:extLst>
      <p:ext uri="{BB962C8B-B14F-4D97-AF65-F5344CB8AC3E}">
        <p14:creationId xmlns:p14="http://schemas.microsoft.com/office/powerpoint/2010/main" val="2067535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1143000"/>
          </a:xfrm>
        </p:spPr>
        <p:txBody>
          <a:bodyPr/>
          <a:lstStyle>
            <a:lvl1pPr>
              <a:defRPr sz="4400"/>
            </a:lvl1pPr>
          </a:lstStyle>
          <a:p>
            <a:r>
              <a:rPr lang="fr-CA"/>
              <a:t>Click to edit Master title style</a:t>
            </a:r>
          </a:p>
        </p:txBody>
      </p:sp>
      <p:sp>
        <p:nvSpPr>
          <p:cNvPr id="5123"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fr-CA"/>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fld id="{5D9FAE37-1200-FA4B-9614-F5D8E7AD7D4E}" type="slidenum">
              <a:rPr lang="fr-CA"/>
              <a:pPr/>
              <a:t>‹#›</a:t>
            </a:fld>
            <a:endParaRPr lang="fr-CA"/>
          </a:p>
        </p:txBody>
      </p:sp>
    </p:spTree>
    <p:extLst>
      <p:ext uri="{BB962C8B-B14F-4D97-AF65-F5344CB8AC3E}">
        <p14:creationId xmlns:p14="http://schemas.microsoft.com/office/powerpoint/2010/main" val="107693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40377C-63D0-6A41-94D9-BA148C8D6B12}" type="slidenum">
              <a:rPr lang="fr-CA"/>
              <a:pPr/>
              <a:t>‹#›</a:t>
            </a:fld>
            <a:endParaRPr lang="fr-CA"/>
          </a:p>
        </p:txBody>
      </p:sp>
    </p:spTree>
    <p:extLst>
      <p:ext uri="{BB962C8B-B14F-4D97-AF65-F5344CB8AC3E}">
        <p14:creationId xmlns:p14="http://schemas.microsoft.com/office/powerpoint/2010/main" val="19577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9F4DEE-ECDA-B143-AAE5-083339D7F2A1}" type="slidenum">
              <a:rPr lang="fr-CA"/>
              <a:pPr/>
              <a:t>‹#›</a:t>
            </a:fld>
            <a:endParaRPr lang="fr-CA"/>
          </a:p>
        </p:txBody>
      </p:sp>
    </p:spTree>
    <p:extLst>
      <p:ext uri="{BB962C8B-B14F-4D97-AF65-F5344CB8AC3E}">
        <p14:creationId xmlns:p14="http://schemas.microsoft.com/office/powerpoint/2010/main" val="11751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BF5A85-E8D6-D34F-B1D3-AA9D28CD46E9}" type="slidenum">
              <a:rPr lang="fr-CA"/>
              <a:pPr/>
              <a:t>‹#›</a:t>
            </a:fld>
            <a:endParaRPr lang="fr-CA"/>
          </a:p>
        </p:txBody>
      </p:sp>
    </p:spTree>
    <p:extLst>
      <p:ext uri="{BB962C8B-B14F-4D97-AF65-F5344CB8AC3E}">
        <p14:creationId xmlns:p14="http://schemas.microsoft.com/office/powerpoint/2010/main" val="416022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5D90E0-DFB4-A244-BBBE-F029467DC134}" type="slidenum">
              <a:rPr lang="fr-CA"/>
              <a:pPr/>
              <a:t>‹#›</a:t>
            </a:fld>
            <a:endParaRPr lang="fr-CA"/>
          </a:p>
        </p:txBody>
      </p:sp>
    </p:spTree>
    <p:extLst>
      <p:ext uri="{BB962C8B-B14F-4D97-AF65-F5344CB8AC3E}">
        <p14:creationId xmlns:p14="http://schemas.microsoft.com/office/powerpoint/2010/main" val="35306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13BDD3-130D-8A42-8049-D7B1EEE81E52}" type="slidenum">
              <a:rPr lang="fr-CA"/>
              <a:pPr/>
              <a:t>‹#›</a:t>
            </a:fld>
            <a:endParaRPr lang="fr-CA"/>
          </a:p>
        </p:txBody>
      </p:sp>
    </p:spTree>
    <p:extLst>
      <p:ext uri="{BB962C8B-B14F-4D97-AF65-F5344CB8AC3E}">
        <p14:creationId xmlns:p14="http://schemas.microsoft.com/office/powerpoint/2010/main" val="346712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F207C1-06E2-AF48-9911-28E27FBC88BE}" type="slidenum">
              <a:rPr lang="fr-CA"/>
              <a:pPr/>
              <a:t>‹#›</a:t>
            </a:fld>
            <a:endParaRPr lang="fr-CA"/>
          </a:p>
        </p:txBody>
      </p:sp>
    </p:spTree>
    <p:extLst>
      <p:ext uri="{BB962C8B-B14F-4D97-AF65-F5344CB8AC3E}">
        <p14:creationId xmlns:p14="http://schemas.microsoft.com/office/powerpoint/2010/main" val="14911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545D2D7-FB0C-F34C-8EC5-4DA2F7817C6C}" type="slidenum">
              <a:rPr lang="fr-CA"/>
              <a:pPr/>
              <a:t>‹#›</a:t>
            </a:fld>
            <a:endParaRPr lang="fr-CA"/>
          </a:p>
        </p:txBody>
      </p:sp>
    </p:spTree>
    <p:extLst>
      <p:ext uri="{BB962C8B-B14F-4D97-AF65-F5344CB8AC3E}">
        <p14:creationId xmlns:p14="http://schemas.microsoft.com/office/powerpoint/2010/main" val="28210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52A9023-5DBD-C643-BC13-0781870CA1C4}" type="slidenum">
              <a:rPr lang="fr-CA"/>
              <a:pPr/>
              <a:t>‹#›</a:t>
            </a:fld>
            <a:endParaRPr lang="fr-CA"/>
          </a:p>
        </p:txBody>
      </p:sp>
    </p:spTree>
    <p:extLst>
      <p:ext uri="{BB962C8B-B14F-4D97-AF65-F5344CB8AC3E}">
        <p14:creationId xmlns:p14="http://schemas.microsoft.com/office/powerpoint/2010/main" val="22100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871903-1F54-EB47-8F18-D359C765F37F}" type="slidenum">
              <a:rPr lang="fr-CA"/>
              <a:pPr/>
              <a:t>‹#›</a:t>
            </a:fld>
            <a:endParaRPr lang="fr-CA"/>
          </a:p>
        </p:txBody>
      </p:sp>
    </p:spTree>
    <p:extLst>
      <p:ext uri="{BB962C8B-B14F-4D97-AF65-F5344CB8AC3E}">
        <p14:creationId xmlns:p14="http://schemas.microsoft.com/office/powerpoint/2010/main" val="9499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98FF7-6197-7343-AC90-34CBAD83B82E}" type="slidenum">
              <a:rPr lang="fr-CA"/>
              <a:pPr/>
              <a:t>‹#›</a:t>
            </a:fld>
            <a:endParaRPr lang="fr-CA"/>
          </a:p>
        </p:txBody>
      </p:sp>
    </p:spTree>
    <p:extLst>
      <p:ext uri="{BB962C8B-B14F-4D97-AF65-F5344CB8AC3E}">
        <p14:creationId xmlns:p14="http://schemas.microsoft.com/office/powerpoint/2010/main" val="16935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CA"/>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100"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1"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2"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0C6A4F1-2DC2-F144-BACB-0D03E78AAAFC}" type="slidenum">
              <a:rPr lang="fr-CA"/>
              <a:pPr/>
              <a:t>‹#›</a:t>
            </a:fld>
            <a:endParaRPr lang="fr-CA"/>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3000"/>
            <a:lum/>
          </a:blip>
          <a:srcRect/>
          <a:stretch>
            <a:fillRect l="-10000" r="-1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96752"/>
            <a:ext cx="9144000" cy="2348880"/>
          </a:xfrm>
        </p:spPr>
        <p:txBody>
          <a:bodyPr/>
          <a:lstStyle/>
          <a:p>
            <a:pPr marL="838200" indent="-838200" algn="ctr" eaLnBrk="1" hangingPunct="1"/>
            <a:r>
              <a:rPr lang="fr-CA" sz="5400" dirty="0">
                <a:solidFill>
                  <a:srgbClr val="003300"/>
                </a:solidFill>
                <a:latin typeface="Times New Roman" panose="02020603050405020304" pitchFamily="18" charset="0"/>
                <a:cs typeface="Times New Roman" panose="02020603050405020304" pitchFamily="18" charset="0"/>
              </a:rPr>
              <a:t>Les mélanges de la matière</a:t>
            </a:r>
          </a:p>
        </p:txBody>
      </p:sp>
      <p:sp>
        <p:nvSpPr>
          <p:cNvPr id="2" name="TextBox 1"/>
          <p:cNvSpPr txBox="1"/>
          <p:nvPr/>
        </p:nvSpPr>
        <p:spPr>
          <a:xfrm>
            <a:off x="3293442" y="3717032"/>
            <a:ext cx="2557111" cy="553998"/>
          </a:xfrm>
          <a:prstGeom prst="rect">
            <a:avLst/>
          </a:prstGeom>
          <a:noFill/>
        </p:spPr>
        <p:txBody>
          <a:bodyPr wrap="none" rtlCol="0">
            <a:spAutoFit/>
          </a:bodyPr>
          <a:lstStyle/>
          <a:p>
            <a:pPr algn="ctr"/>
            <a:r>
              <a:rPr lang="en-US" sz="3000">
                <a:solidFill>
                  <a:srgbClr val="003300"/>
                </a:solidFill>
                <a:latin typeface="Times New Roman" panose="02020603050405020304" pitchFamily="18" charset="0"/>
                <a:cs typeface="Times New Roman" panose="02020603050405020304" pitchFamily="18" charset="0"/>
              </a:rPr>
              <a:t>PowerPoint 3.3</a:t>
            </a:r>
            <a:endParaRPr lang="en-US" sz="3000" dirty="0">
              <a:solidFill>
                <a:srgbClr val="0033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220072" y="1944924"/>
            <a:ext cx="3694525" cy="3816424"/>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Rectangle 20"/>
          <p:cNvSpPr/>
          <p:nvPr/>
        </p:nvSpPr>
        <p:spPr>
          <a:xfrm>
            <a:off x="25662" y="1468110"/>
            <a:ext cx="2176297"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3" name="Rectangle 42"/>
          <p:cNvSpPr/>
          <p:nvPr/>
        </p:nvSpPr>
        <p:spPr>
          <a:xfrm>
            <a:off x="31271" y="2423145"/>
            <a:ext cx="277180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propriétés</a:t>
            </a:r>
            <a:r>
              <a:rPr lang="en-US" dirty="0">
                <a:solidFill>
                  <a:srgbClr val="003300"/>
                </a:solidFill>
                <a:latin typeface="Times New Roman" panose="02020603050405020304" pitchFamily="18" charset="0"/>
                <a:cs typeface="Times New Roman" panose="02020603050405020304" pitchFamily="18" charset="0"/>
              </a:rPr>
              <a:t> des mélanges</a:t>
            </a:r>
          </a:p>
        </p:txBody>
      </p:sp>
      <p:sp>
        <p:nvSpPr>
          <p:cNvPr id="26" name="TextBox 25"/>
          <p:cNvSpPr txBox="1"/>
          <p:nvPr/>
        </p:nvSpPr>
        <p:spPr>
          <a:xfrm>
            <a:off x="-19947" y="2347076"/>
            <a:ext cx="5240019" cy="1754326"/>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mélange homogène – la composition peut changer, mais chaque variation a des propriétés physiques spécifiques qui restent constantes</a:t>
            </a:r>
            <a:endParaRPr lang="en-US" sz="2700" dirty="0">
              <a:solidFill>
                <a:srgbClr val="00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5661" y="4205795"/>
            <a:ext cx="2884545"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TextBox 17"/>
          <p:cNvSpPr txBox="1"/>
          <p:nvPr/>
        </p:nvSpPr>
        <p:spPr>
          <a:xfrm>
            <a:off x="-25556" y="4149080"/>
            <a:ext cx="4735963" cy="2585323"/>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mélange hétérogène – chaque composant a des propriétés physiques distinctes peu importe l’identité ou les propriétés physiques d’une autre substance dans le mélange</a:t>
            </a:r>
            <a:endParaRPr lang="en-US" sz="2700" dirty="0">
              <a:solidFill>
                <a:srgbClr val="0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5556" y="1441480"/>
            <a:ext cx="8269964" cy="923330"/>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substance pure – les propriétés physiques constantes et la composition est constante</a:t>
            </a:r>
            <a:endParaRPr lang="en-US" sz="2700" dirty="0">
              <a:solidFill>
                <a:srgbClr val="0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680" y="1958616"/>
            <a:ext cx="3643308" cy="3789040"/>
          </a:xfrm>
          <a:prstGeom prst="rect">
            <a:avLst/>
          </a:prstGeom>
        </p:spPr>
      </p:pic>
      <p:sp>
        <p:nvSpPr>
          <p:cNvPr id="25" name="Rectangle 24"/>
          <p:cNvSpPr/>
          <p:nvPr/>
        </p:nvSpPr>
        <p:spPr>
          <a:xfrm>
            <a:off x="5644895" y="1980039"/>
            <a:ext cx="2771800" cy="34506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Rectangle 26"/>
          <p:cNvSpPr/>
          <p:nvPr/>
        </p:nvSpPr>
        <p:spPr>
          <a:xfrm>
            <a:off x="5436096" y="3429000"/>
            <a:ext cx="3096344" cy="86409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8" name="Rectangle 27"/>
          <p:cNvSpPr/>
          <p:nvPr/>
        </p:nvSpPr>
        <p:spPr>
          <a:xfrm>
            <a:off x="5241118" y="5383913"/>
            <a:ext cx="3647870" cy="34506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9" name="TextBox 28"/>
          <p:cNvSpPr txBox="1"/>
          <p:nvPr/>
        </p:nvSpPr>
        <p:spPr>
          <a:xfrm>
            <a:off x="5940152" y="1952709"/>
            <a:ext cx="2088232" cy="415498"/>
          </a:xfrm>
          <a:prstGeom prst="rect">
            <a:avLst/>
          </a:prstGeom>
          <a:noFill/>
        </p:spPr>
        <p:txBody>
          <a:bodyPr wrap="square" rtlCol="0">
            <a:spAutoFit/>
          </a:bodyPr>
          <a:lstStyle/>
          <a:p>
            <a:pPr algn="ctr"/>
            <a:r>
              <a:rPr lang="fr-FR" sz="2100" dirty="0">
                <a:solidFill>
                  <a:srgbClr val="000000"/>
                </a:solidFill>
                <a:latin typeface="Times New Roman" panose="02020603050405020304" pitchFamily="18" charset="0"/>
                <a:cs typeface="Times New Roman" panose="02020603050405020304" pitchFamily="18" charset="0"/>
              </a:rPr>
              <a:t>substances pures</a:t>
            </a:r>
            <a:endParaRPr lang="en-US" sz="2100" dirty="0">
              <a:solidFill>
                <a:srgbClr val="0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77865" y="3322172"/>
            <a:ext cx="1040670" cy="415498"/>
          </a:xfrm>
          <a:prstGeom prst="rect">
            <a:avLst/>
          </a:prstGeom>
          <a:noFill/>
        </p:spPr>
        <p:txBody>
          <a:bodyPr wrap="none" rtlCol="0">
            <a:spAutoFit/>
          </a:bodyPr>
          <a:lstStyle/>
          <a:p>
            <a:r>
              <a:rPr lang="en-US" sz="2100" kern="0" dirty="0" err="1">
                <a:solidFill>
                  <a:srgbClr val="000000"/>
                </a:solidFill>
                <a:latin typeface="Times New Roman" panose="02020603050405020304" pitchFamily="18" charset="0"/>
                <a:cs typeface="Times New Roman" panose="02020603050405020304" pitchFamily="18" charset="0"/>
              </a:rPr>
              <a:t>élément</a:t>
            </a:r>
            <a:endParaRPr lang="en-US" sz="2100" dirty="0"/>
          </a:p>
        </p:txBody>
      </p:sp>
      <p:sp>
        <p:nvSpPr>
          <p:cNvPr id="7" name="TextBox 6"/>
          <p:cNvSpPr txBox="1"/>
          <p:nvPr/>
        </p:nvSpPr>
        <p:spPr>
          <a:xfrm>
            <a:off x="7188890" y="3322172"/>
            <a:ext cx="1143262" cy="415498"/>
          </a:xfrm>
          <a:prstGeom prst="rect">
            <a:avLst/>
          </a:prstGeom>
          <a:noFill/>
        </p:spPr>
        <p:txBody>
          <a:bodyPr wrap="none" rtlCol="0">
            <a:spAutoFit/>
          </a:bodyPr>
          <a:lstStyle/>
          <a:p>
            <a:pPr lvl="0"/>
            <a:r>
              <a:rPr lang="en-US" sz="2100" kern="0" dirty="0" err="1">
                <a:solidFill>
                  <a:srgbClr val="000000"/>
                </a:solidFill>
                <a:latin typeface="Times New Roman" panose="02020603050405020304" pitchFamily="18" charset="0"/>
                <a:cs typeface="Times New Roman" panose="02020603050405020304" pitchFamily="18" charset="0"/>
              </a:rPr>
              <a:t>composé</a:t>
            </a:r>
            <a:endParaRPr lang="en-US" sz="2100" dirty="0">
              <a:solidFill>
                <a:srgbClr val="FFFFCC"/>
              </a:solidFill>
            </a:endParaRPr>
          </a:p>
        </p:txBody>
      </p:sp>
      <p:sp>
        <p:nvSpPr>
          <p:cNvPr id="33" name="TextBox 32"/>
          <p:cNvSpPr txBox="1"/>
          <p:nvPr/>
        </p:nvSpPr>
        <p:spPr>
          <a:xfrm>
            <a:off x="5344015" y="5313477"/>
            <a:ext cx="1308371" cy="415498"/>
          </a:xfrm>
          <a:prstGeom prst="rect">
            <a:avLst/>
          </a:prstGeom>
          <a:noFill/>
        </p:spPr>
        <p:txBody>
          <a:bodyPr wrap="none" rtlCol="0">
            <a:spAutoFit/>
          </a:bodyPr>
          <a:lstStyle/>
          <a:p>
            <a:r>
              <a:rPr lang="en-US" sz="2100" kern="0" dirty="0">
                <a:solidFill>
                  <a:srgbClr val="000000"/>
                </a:solidFill>
                <a:latin typeface="Times New Roman" panose="02020603050405020304" pitchFamily="18" charset="0"/>
                <a:cs typeface="Times New Roman" panose="02020603050405020304" pitchFamily="18" charset="0"/>
              </a:rPr>
              <a:t>ho</a:t>
            </a:r>
            <a:r>
              <a:rPr lang="fr-FR" sz="2100" dirty="0" err="1">
                <a:solidFill>
                  <a:srgbClr val="000000"/>
                </a:solidFill>
                <a:latin typeface="Times New Roman" panose="02020603050405020304" pitchFamily="18" charset="0"/>
                <a:cs typeface="Times New Roman" panose="02020603050405020304" pitchFamily="18" charset="0"/>
              </a:rPr>
              <a:t>mogène</a:t>
            </a:r>
            <a:endParaRPr lang="en-US" sz="2100" dirty="0"/>
          </a:p>
        </p:txBody>
      </p:sp>
      <p:sp>
        <p:nvSpPr>
          <p:cNvPr id="34" name="TextBox 33"/>
          <p:cNvSpPr txBox="1"/>
          <p:nvPr/>
        </p:nvSpPr>
        <p:spPr>
          <a:xfrm>
            <a:off x="7075878" y="5313477"/>
            <a:ext cx="1369286" cy="415498"/>
          </a:xfrm>
          <a:prstGeom prst="rect">
            <a:avLst/>
          </a:prstGeom>
          <a:noFill/>
        </p:spPr>
        <p:txBody>
          <a:bodyPr wrap="none" rtlCol="0">
            <a:spAutoFit/>
          </a:bodyPr>
          <a:lstStyle/>
          <a:p>
            <a:pPr lvl="0"/>
            <a:r>
              <a:rPr lang="fr-FR" sz="2100" dirty="0">
                <a:solidFill>
                  <a:srgbClr val="000000"/>
                </a:solidFill>
                <a:latin typeface="Times New Roman" panose="02020603050405020304" pitchFamily="18" charset="0"/>
                <a:cs typeface="Times New Roman" panose="02020603050405020304" pitchFamily="18" charset="0"/>
              </a:rPr>
              <a:t>hétérogène</a:t>
            </a:r>
            <a:endParaRPr lang="en-US" sz="2100" dirty="0">
              <a:solidFill>
                <a:srgbClr val="FFFFCC"/>
              </a:solidFill>
            </a:endParaRPr>
          </a:p>
        </p:txBody>
      </p:sp>
      <p:sp>
        <p:nvSpPr>
          <p:cNvPr id="35" name="TextBox 34"/>
          <p:cNvSpPr txBox="1"/>
          <p:nvPr/>
        </p:nvSpPr>
        <p:spPr>
          <a:xfrm>
            <a:off x="6382180" y="3877598"/>
            <a:ext cx="1204176" cy="415498"/>
          </a:xfrm>
          <a:prstGeom prst="rect">
            <a:avLst/>
          </a:prstGeom>
          <a:noFill/>
        </p:spPr>
        <p:txBody>
          <a:bodyPr wrap="none" rtlCol="0">
            <a:spAutoFit/>
          </a:bodyPr>
          <a:lstStyle/>
          <a:p>
            <a:r>
              <a:rPr lang="en-US" sz="2100" kern="0" dirty="0">
                <a:solidFill>
                  <a:srgbClr val="000000"/>
                </a:solidFill>
                <a:latin typeface="Times New Roman" panose="02020603050405020304" pitchFamily="18" charset="0"/>
                <a:cs typeface="Times New Roman" panose="02020603050405020304" pitchFamily="18" charset="0"/>
              </a:rPr>
              <a:t>mélanges</a:t>
            </a:r>
            <a:endParaRPr lang="en-US" sz="2100" dirty="0"/>
          </a:p>
        </p:txBody>
      </p:sp>
    </p:spTree>
    <p:extLst>
      <p:ext uri="{BB962C8B-B14F-4D97-AF65-F5344CB8AC3E}">
        <p14:creationId xmlns:p14="http://schemas.microsoft.com/office/powerpoint/2010/main" val="98053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79784" y="1053755"/>
            <a:ext cx="347213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596555"/>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séparation</a:t>
            </a:r>
            <a:r>
              <a:rPr lang="en-US" dirty="0">
                <a:solidFill>
                  <a:srgbClr val="003300"/>
                </a:solidFill>
                <a:latin typeface="Times New Roman" panose="02020603050405020304" pitchFamily="18" charset="0"/>
                <a:cs typeface="Times New Roman" panose="02020603050405020304" pitchFamily="18" charset="0"/>
              </a:rPr>
              <a:t> des mélanges</a:t>
            </a:r>
          </a:p>
        </p:txBody>
      </p:sp>
      <p:sp>
        <p:nvSpPr>
          <p:cNvPr id="26" name="TextBox 25"/>
          <p:cNvSpPr txBox="1"/>
          <p:nvPr/>
        </p:nvSpPr>
        <p:spPr>
          <a:xfrm>
            <a:off x="0" y="3026182"/>
            <a:ext cx="9144000" cy="3416320"/>
          </a:xfrm>
          <a:prstGeom prst="rect">
            <a:avLst/>
          </a:prstGeom>
          <a:noFill/>
        </p:spPr>
        <p:txBody>
          <a:bodyPr wrap="square" rtlCol="0">
            <a:spAutoFit/>
          </a:bodyPr>
          <a:lstStyle/>
          <a:p>
            <a:pPr marL="457200" indent="-457200">
              <a:buFont typeface="Arial" panose="020B0604020202020204" pitchFamily="34" charset="0"/>
              <a:buChar char="•"/>
            </a:pPr>
            <a:r>
              <a:rPr lang="fr-FR" sz="2700" dirty="0">
                <a:solidFill>
                  <a:srgbClr val="000000"/>
                </a:solidFill>
                <a:latin typeface="Times New Roman" panose="02020603050405020304" pitchFamily="18" charset="0"/>
                <a:cs typeface="Times New Roman" panose="02020603050405020304" pitchFamily="18" charset="0"/>
              </a:rPr>
              <a:t>la séparation à la main</a:t>
            </a:r>
          </a:p>
          <a:p>
            <a:pPr marL="457200" indent="-457200">
              <a:buFont typeface="Arial" panose="020B0604020202020204" pitchFamily="34" charset="0"/>
              <a:buChar char="•"/>
            </a:pPr>
            <a:r>
              <a:rPr lang="fr-FR" sz="2700" dirty="0">
                <a:solidFill>
                  <a:srgbClr val="000000"/>
                </a:solidFill>
                <a:latin typeface="Times New Roman" panose="02020603050405020304" pitchFamily="18" charset="0"/>
                <a:cs typeface="Times New Roman" panose="02020603050405020304" pitchFamily="18" charset="0"/>
              </a:rPr>
              <a:t>la filtration</a:t>
            </a:r>
          </a:p>
          <a:p>
            <a:pPr marL="457200" indent="-457200">
              <a:buFont typeface="Arial" panose="020B0604020202020204" pitchFamily="34" charset="0"/>
              <a:buChar char="•"/>
            </a:pPr>
            <a:r>
              <a:rPr lang="fr-FR" sz="2700" dirty="0">
                <a:solidFill>
                  <a:srgbClr val="000000"/>
                </a:solidFill>
                <a:latin typeface="Times New Roman" panose="02020603050405020304" pitchFamily="18" charset="0"/>
                <a:cs typeface="Times New Roman" panose="02020603050405020304" pitchFamily="18" charset="0"/>
              </a:rPr>
              <a:t>l’évaporation</a:t>
            </a:r>
          </a:p>
          <a:p>
            <a:pPr marL="457200" indent="-457200">
              <a:buFont typeface="Arial" panose="020B0604020202020204" pitchFamily="34" charset="0"/>
              <a:buChar char="•"/>
            </a:pPr>
            <a:r>
              <a:rPr lang="fr-FR" sz="2700" dirty="0">
                <a:solidFill>
                  <a:srgbClr val="000000"/>
                </a:solidFill>
                <a:latin typeface="Times New Roman" panose="02020603050405020304" pitchFamily="18" charset="0"/>
                <a:cs typeface="Times New Roman" panose="02020603050405020304" pitchFamily="18" charset="0"/>
              </a:rPr>
              <a:t>la distillation</a:t>
            </a:r>
          </a:p>
          <a:p>
            <a:pPr marL="457200" indent="-457200">
              <a:buFont typeface="Arial" panose="020B0604020202020204" pitchFamily="34" charset="0"/>
              <a:buChar char="•"/>
            </a:pPr>
            <a:r>
              <a:rPr lang="fr-FR" sz="2700" dirty="0">
                <a:solidFill>
                  <a:srgbClr val="000000"/>
                </a:solidFill>
                <a:latin typeface="Times New Roman" panose="02020603050405020304" pitchFamily="18" charset="0"/>
                <a:cs typeface="Times New Roman" panose="02020603050405020304" pitchFamily="18" charset="0"/>
              </a:rPr>
              <a:t>extraction par solvant</a:t>
            </a:r>
          </a:p>
          <a:p>
            <a:pPr marL="457200" indent="-457200">
              <a:buFont typeface="Arial" panose="020B0604020202020204" pitchFamily="34" charset="0"/>
              <a:buChar char="•"/>
            </a:pPr>
            <a:r>
              <a:rPr lang="fr-FR" sz="2700" dirty="0">
                <a:solidFill>
                  <a:srgbClr val="000000"/>
                </a:solidFill>
                <a:latin typeface="Times New Roman" panose="02020603050405020304" pitchFamily="18" charset="0"/>
                <a:cs typeface="Times New Roman" panose="02020603050405020304" pitchFamily="18" charset="0"/>
              </a:rPr>
              <a:t>recristallisation</a:t>
            </a:r>
          </a:p>
          <a:p>
            <a:pPr marL="457200" indent="-457200">
              <a:buFont typeface="Arial" panose="020B0604020202020204" pitchFamily="34" charset="0"/>
              <a:buChar char="•"/>
            </a:pPr>
            <a:r>
              <a:rPr lang="fr-FR" sz="2700" dirty="0">
                <a:solidFill>
                  <a:srgbClr val="000000"/>
                </a:solidFill>
                <a:latin typeface="Times New Roman" panose="02020603050405020304" pitchFamily="18" charset="0"/>
                <a:cs typeface="Times New Roman" panose="02020603050405020304" pitchFamily="18" charset="0"/>
              </a:rPr>
              <a:t>la séparation gravitationnelle</a:t>
            </a:r>
          </a:p>
          <a:p>
            <a:pPr marL="457200" indent="-457200">
              <a:buFont typeface="Arial" panose="020B0604020202020204" pitchFamily="34" charset="0"/>
              <a:buChar char="•"/>
            </a:pPr>
            <a:r>
              <a:rPr lang="fr-FR" sz="2700" dirty="0">
                <a:solidFill>
                  <a:srgbClr val="000000"/>
                </a:solidFill>
                <a:latin typeface="Times New Roman" panose="02020603050405020304" pitchFamily="18" charset="0"/>
                <a:cs typeface="Times New Roman" panose="02020603050405020304" pitchFamily="18" charset="0"/>
              </a:rPr>
              <a:t>la chromatographie</a:t>
            </a:r>
          </a:p>
        </p:txBody>
      </p:sp>
      <p:sp>
        <p:nvSpPr>
          <p:cNvPr id="20" name="TextBox 19"/>
          <p:cNvSpPr txBox="1"/>
          <p:nvPr/>
        </p:nvSpPr>
        <p:spPr>
          <a:xfrm>
            <a:off x="-57948" y="1000494"/>
            <a:ext cx="9071221" cy="2169825"/>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La séparation des mélanges permet d'isoler ou de séparer certains constituants des mélanges dans lesquels ils se trouvent. Il y a plusieurs façons de séparer mélanges, mais chacune exploite les différentes propriétés physiques des </a:t>
            </a:r>
            <a:r>
              <a:rPr lang="fr-FR" sz="2700" dirty="0" err="1">
                <a:solidFill>
                  <a:srgbClr val="000000"/>
                </a:solidFill>
                <a:latin typeface="Times New Roman" panose="02020603050405020304" pitchFamily="18" charset="0"/>
                <a:cs typeface="Times New Roman" panose="02020603050405020304" pitchFamily="18" charset="0"/>
              </a:rPr>
              <a:t>subtances</a:t>
            </a:r>
            <a:r>
              <a:rPr lang="fr-FR" sz="2700" dirty="0">
                <a:solidFill>
                  <a:srgbClr val="000000"/>
                </a:solidFill>
                <a:latin typeface="Times New Roman" panose="02020603050405020304" pitchFamily="18" charset="0"/>
                <a:cs typeface="Times New Roman" panose="02020603050405020304" pitchFamily="18" charset="0"/>
              </a:rPr>
              <a:t> dans le mélange.  En voici quelques-unes. </a:t>
            </a:r>
            <a:endParaRPr lang="en-US" sz="27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090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716183" y="1844824"/>
            <a:ext cx="210428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séparation</a:t>
            </a:r>
            <a:r>
              <a:rPr lang="en-US" dirty="0">
                <a:solidFill>
                  <a:srgbClr val="003300"/>
                </a:solidFill>
                <a:latin typeface="Times New Roman" panose="02020603050405020304" pitchFamily="18" charset="0"/>
                <a:cs typeface="Times New Roman" panose="02020603050405020304" pitchFamily="18" charset="0"/>
              </a:rPr>
              <a:t> à la main</a:t>
            </a:r>
            <a:br>
              <a:rPr lang="en-US" dirty="0">
                <a:solidFill>
                  <a:srgbClr val="003300"/>
                </a:solidFill>
                <a:latin typeface="Times New Roman" panose="02020603050405020304" pitchFamily="18" charset="0"/>
                <a:cs typeface="Times New Roman" panose="02020603050405020304" pitchFamily="18" charset="0"/>
              </a:rPr>
            </a:br>
            <a:r>
              <a:rPr lang="en-US" dirty="0" err="1">
                <a:solidFill>
                  <a:srgbClr val="003300"/>
                </a:solidFill>
                <a:latin typeface="Times New Roman" panose="02020603050405020304" pitchFamily="18" charset="0"/>
                <a:cs typeface="Times New Roman" panose="02020603050405020304" pitchFamily="18" charset="0"/>
              </a:rPr>
              <a:t>ou</a:t>
            </a:r>
            <a:r>
              <a:rPr lang="en-US" dirty="0">
                <a:solidFill>
                  <a:srgbClr val="003300"/>
                </a:solidFill>
                <a:latin typeface="Times New Roman" panose="02020603050405020304" pitchFamily="18" charset="0"/>
                <a:cs typeface="Times New Roman" panose="02020603050405020304" pitchFamily="18" charset="0"/>
              </a:rPr>
              <a:t> la </a:t>
            </a:r>
            <a:r>
              <a:rPr lang="en-US" dirty="0" err="1">
                <a:solidFill>
                  <a:srgbClr val="003300"/>
                </a:solidFill>
                <a:latin typeface="Times New Roman" panose="02020603050405020304" pitchFamily="18" charset="0"/>
                <a:cs typeface="Times New Roman" panose="02020603050405020304" pitchFamily="18" charset="0"/>
              </a:rPr>
              <a:t>séparation</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manuelle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5557" y="1804810"/>
            <a:ext cx="8918037" cy="1754326"/>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Un mélange mécanique peut souvent être séparé manuellement ou par l’usage d’un aimant ou d’un tamis.</a:t>
            </a:r>
          </a:p>
          <a:p>
            <a:r>
              <a:rPr lang="fr-FR" sz="2700" dirty="0">
                <a:solidFill>
                  <a:srgbClr val="000000"/>
                </a:solidFill>
                <a:latin typeface="Times New Roman" panose="02020603050405020304" pitchFamily="18" charset="0"/>
                <a:cs typeface="Times New Roman" panose="02020603050405020304" pitchFamily="18" charset="0"/>
              </a:rPr>
              <a:t>Ex. – les aimants peuvent être utilisé pour séparer les limailles de fer du sable.</a:t>
            </a:r>
            <a:endParaRPr lang="en-US" sz="2700" dirty="0">
              <a:solidFill>
                <a:srgbClr val="0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037" y="3645024"/>
            <a:ext cx="3899925" cy="2924944"/>
          </a:xfrm>
          <a:prstGeom prst="rect">
            <a:avLst/>
          </a:prstGeom>
          <a:ln>
            <a:solidFill>
              <a:srgbClr val="003300"/>
            </a:solidFill>
          </a:ln>
        </p:spPr>
      </p:pic>
    </p:spTree>
    <p:extLst>
      <p:ext uri="{BB962C8B-B14F-4D97-AF65-F5344CB8AC3E}">
        <p14:creationId xmlns:p14="http://schemas.microsoft.com/office/powerpoint/2010/main" val="14003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331488" y="4488249"/>
            <a:ext cx="96870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Rectangle 18"/>
          <p:cNvSpPr/>
          <p:nvPr/>
        </p:nvSpPr>
        <p:spPr>
          <a:xfrm>
            <a:off x="8067792" y="4884568"/>
            <a:ext cx="96870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Rectangle 20"/>
          <p:cNvSpPr/>
          <p:nvPr/>
        </p:nvSpPr>
        <p:spPr>
          <a:xfrm>
            <a:off x="0" y="968024"/>
            <a:ext cx="167902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filtration</a:t>
            </a:r>
          </a:p>
        </p:txBody>
      </p:sp>
      <p:sp>
        <p:nvSpPr>
          <p:cNvPr id="20" name="TextBox 19"/>
          <p:cNvSpPr txBox="1"/>
          <p:nvPr/>
        </p:nvSpPr>
        <p:spPr>
          <a:xfrm>
            <a:off x="-72516" y="898806"/>
            <a:ext cx="7300513" cy="3000821"/>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La filtration est une technique qui permet de séparer les constituants d’un mélange lorsqu’un des constituants est sous la phase liquide et l’autre, sous la phase solide.  </a:t>
            </a:r>
          </a:p>
          <a:p>
            <a:r>
              <a:rPr lang="fr-FR" sz="2700" dirty="0">
                <a:solidFill>
                  <a:srgbClr val="000000"/>
                </a:solidFill>
                <a:latin typeface="Times New Roman" panose="02020603050405020304" pitchFamily="18" charset="0"/>
                <a:cs typeface="Times New Roman" panose="02020603050405020304" pitchFamily="18" charset="0"/>
              </a:rPr>
              <a:t>Ex. – le sable peut être filtré de l’eau</a:t>
            </a:r>
          </a:p>
          <a:p>
            <a:pPr marL="457200" indent="-457200">
              <a:buFont typeface="Wingdings" panose="05000000000000000000" pitchFamily="2" charset="2"/>
              <a:buChar char="Ø"/>
            </a:pPr>
            <a:r>
              <a:rPr lang="fr-FR" sz="2700" dirty="0">
                <a:solidFill>
                  <a:srgbClr val="000000"/>
                </a:solidFill>
                <a:latin typeface="Times New Roman" panose="02020603050405020304" pitchFamily="18" charset="0"/>
                <a:cs typeface="Times New Roman" panose="02020603050405020304" pitchFamily="18" charset="0"/>
              </a:rPr>
              <a:t>La filtration ne peut pas être utilisée pour séparer les substances dissoutes dans un liquide.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6" y="3854083"/>
            <a:ext cx="4824536" cy="2970105"/>
          </a:xfrm>
          <a:prstGeom prst="rect">
            <a:avLst/>
          </a:prstGeom>
          <a:ln>
            <a:solidFill>
              <a:srgbClr val="003300"/>
            </a:solidFill>
          </a:ln>
        </p:spPr>
      </p:pic>
      <p:sp>
        <p:nvSpPr>
          <p:cNvPr id="8" name="Rectangle 7"/>
          <p:cNvSpPr/>
          <p:nvPr/>
        </p:nvSpPr>
        <p:spPr>
          <a:xfrm>
            <a:off x="1359964" y="6256827"/>
            <a:ext cx="2034226" cy="3651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314959" y="6231657"/>
            <a:ext cx="2124236" cy="415498"/>
          </a:xfrm>
          <a:prstGeom prst="rect">
            <a:avLst/>
          </a:prstGeom>
          <a:noFill/>
        </p:spPr>
        <p:txBody>
          <a:bodyPr wrap="square" rtlCol="0">
            <a:spAutoFit/>
          </a:bodyPr>
          <a:lstStyle/>
          <a:p>
            <a:r>
              <a:rPr lang="fr-FR" sz="2100" dirty="0">
                <a:solidFill>
                  <a:srgbClr val="000000"/>
                </a:solidFill>
                <a:latin typeface="Times New Roman" panose="02020603050405020304" pitchFamily="18" charset="0"/>
                <a:cs typeface="Times New Roman" panose="02020603050405020304" pitchFamily="18" charset="0"/>
              </a:rPr>
              <a:t>Filtrat ou </a:t>
            </a:r>
            <a:r>
              <a:rPr lang="fr-FR" sz="2100" dirty="0" err="1">
                <a:solidFill>
                  <a:srgbClr val="000000"/>
                </a:solidFill>
                <a:latin typeface="Times New Roman" panose="02020603050405020304" pitchFamily="18" charset="0"/>
                <a:cs typeface="Times New Roman" panose="02020603050405020304" pitchFamily="18" charset="0"/>
              </a:rPr>
              <a:t>perméat</a:t>
            </a:r>
            <a:endParaRPr lang="fr-FR" sz="2100" dirty="0">
              <a:solidFill>
                <a:srgbClr val="0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364465" y="4109786"/>
            <a:ext cx="2025225" cy="3651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346463" y="4084616"/>
            <a:ext cx="2061229" cy="415498"/>
          </a:xfrm>
          <a:prstGeom prst="rect">
            <a:avLst/>
          </a:prstGeom>
          <a:noFill/>
        </p:spPr>
        <p:txBody>
          <a:bodyPr wrap="square" rtlCol="0">
            <a:spAutoFit/>
          </a:bodyPr>
          <a:lstStyle/>
          <a:p>
            <a:pPr algn="ctr"/>
            <a:r>
              <a:rPr lang="fr-FR" sz="2100" dirty="0">
                <a:solidFill>
                  <a:srgbClr val="000000"/>
                </a:solidFill>
                <a:latin typeface="Times New Roman" panose="02020603050405020304" pitchFamily="18" charset="0"/>
                <a:cs typeface="Times New Roman" panose="02020603050405020304" pitchFamily="18" charset="0"/>
              </a:rPr>
              <a:t>résidu ou </a:t>
            </a:r>
            <a:r>
              <a:rPr lang="fr-FR" sz="2100" dirty="0" err="1">
                <a:solidFill>
                  <a:srgbClr val="000000"/>
                </a:solidFill>
                <a:latin typeface="Times New Roman" panose="02020603050405020304" pitchFamily="18" charset="0"/>
                <a:cs typeface="Times New Roman" panose="02020603050405020304" pitchFamily="18" charset="0"/>
              </a:rPr>
              <a:t>rétentat</a:t>
            </a:r>
            <a:endParaRPr lang="fr-FR" sz="2100" dirty="0">
              <a:solidFill>
                <a:srgbClr val="00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211" y="1114084"/>
            <a:ext cx="1656184" cy="2683246"/>
          </a:xfrm>
          <a:prstGeom prst="rect">
            <a:avLst/>
          </a:prstGeom>
          <a:ln>
            <a:solidFill>
              <a:srgbClr val="003300"/>
            </a:solidFill>
          </a:ln>
        </p:spPr>
      </p:pic>
      <p:sp>
        <p:nvSpPr>
          <p:cNvPr id="15" name="TextBox 14"/>
          <p:cNvSpPr txBox="1"/>
          <p:nvPr/>
        </p:nvSpPr>
        <p:spPr>
          <a:xfrm>
            <a:off x="4852353" y="4461972"/>
            <a:ext cx="4184143" cy="1754326"/>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Le résidu est le matériel retenu par le filtre et le filtrat et le matériel qui passe à travers le filtre.</a:t>
            </a:r>
          </a:p>
        </p:txBody>
      </p:sp>
      <p:sp>
        <p:nvSpPr>
          <p:cNvPr id="16" name="Rectangle 15"/>
          <p:cNvSpPr/>
          <p:nvPr/>
        </p:nvSpPr>
        <p:spPr>
          <a:xfrm>
            <a:off x="1359964" y="5164386"/>
            <a:ext cx="2034226" cy="3651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314959" y="5139216"/>
            <a:ext cx="2124236" cy="415498"/>
          </a:xfrm>
          <a:prstGeom prst="rect">
            <a:avLst/>
          </a:prstGeom>
          <a:noFill/>
        </p:spPr>
        <p:txBody>
          <a:bodyPr wrap="square" rtlCol="0">
            <a:spAutoFit/>
          </a:bodyPr>
          <a:lstStyle/>
          <a:p>
            <a:pPr algn="ctr"/>
            <a:r>
              <a:rPr lang="fr-FR" sz="2100" dirty="0">
                <a:solidFill>
                  <a:srgbClr val="000000"/>
                </a:solidFill>
                <a:latin typeface="Times New Roman" panose="02020603050405020304" pitchFamily="18" charset="0"/>
                <a:cs typeface="Times New Roman" panose="02020603050405020304" pitchFamily="18" charset="0"/>
              </a:rPr>
              <a:t>filtre</a:t>
            </a:r>
          </a:p>
        </p:txBody>
      </p:sp>
    </p:spTree>
    <p:extLst>
      <p:ext uri="{BB962C8B-B14F-4D97-AF65-F5344CB8AC3E}">
        <p14:creationId xmlns:p14="http://schemas.microsoft.com/office/powerpoint/2010/main" val="354203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493896" y="1795335"/>
            <a:ext cx="3595608" cy="50354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Rectangle 20"/>
          <p:cNvSpPr/>
          <p:nvPr/>
        </p:nvSpPr>
        <p:spPr>
          <a:xfrm>
            <a:off x="0" y="961767"/>
            <a:ext cx="197971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L’évaporation</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656" y="917218"/>
            <a:ext cx="9112160" cy="923330"/>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L’évaporation est un processus par lequel on élimine la partie liquide d'un mélange en le transformant en gaz.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86" y="3879789"/>
            <a:ext cx="2189128" cy="2189128"/>
          </a:xfrm>
          <a:prstGeom prst="rect">
            <a:avLst/>
          </a:prstGeom>
          <a:ln>
            <a:solidFill>
              <a:srgbClr val="003300"/>
            </a:solidFill>
          </a:ln>
        </p:spPr>
      </p:pic>
      <p:sp>
        <p:nvSpPr>
          <p:cNvPr id="18" name="TextBox 17"/>
          <p:cNvSpPr txBox="1"/>
          <p:nvPr/>
        </p:nvSpPr>
        <p:spPr>
          <a:xfrm>
            <a:off x="-22656" y="1814497"/>
            <a:ext cx="5236656" cy="1338828"/>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Ex. – L’évaporation de l’eau d’une solution d’eau salée est utilisée dans la production commerciale du sel.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812" y="3257361"/>
            <a:ext cx="2324186" cy="3433985"/>
          </a:xfrm>
          <a:prstGeom prst="rect">
            <a:avLst/>
          </a:prstGeom>
          <a:ln>
            <a:solidFill>
              <a:srgbClr val="003300"/>
            </a:solidFill>
          </a:ln>
        </p:spPr>
      </p:pic>
      <p:grpSp>
        <p:nvGrpSpPr>
          <p:cNvPr id="19" name="Group 5"/>
          <p:cNvGrpSpPr>
            <a:grpSpLocks/>
          </p:cNvGrpSpPr>
          <p:nvPr/>
        </p:nvGrpSpPr>
        <p:grpSpPr bwMode="auto">
          <a:xfrm>
            <a:off x="5508104" y="1809561"/>
            <a:ext cx="3581400" cy="5021263"/>
            <a:chOff x="7185" y="851"/>
            <a:chExt cx="2256" cy="3163"/>
          </a:xfrm>
        </p:grpSpPr>
        <p:pic>
          <p:nvPicPr>
            <p:cNvPr id="22" name="Picture 6" descr="heating a solution"/>
            <p:cNvPicPr>
              <a:picLocks noChangeAspect="1" noChangeArrowheads="1"/>
            </p:cNvPicPr>
            <p:nvPr/>
          </p:nvPicPr>
          <p:blipFill>
            <a:blip r:embed="rId4">
              <a:extLst>
                <a:ext uri="{28A0092B-C50C-407E-A947-70E740481C1C}">
                  <a14:useLocalDpi xmlns:a14="http://schemas.microsoft.com/office/drawing/2010/main" val="0"/>
                </a:ext>
              </a:extLst>
            </a:blip>
            <a:srcRect l="26007" r="25229" b="8839"/>
            <a:stretch>
              <a:fillRect/>
            </a:stretch>
          </p:blipFill>
          <p:spPr bwMode="auto">
            <a:xfrm>
              <a:off x="7185" y="851"/>
              <a:ext cx="1440" cy="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7"/>
            <p:cNvSpPr txBox="1">
              <a:spLocks noChangeArrowheads="1"/>
            </p:cNvSpPr>
            <p:nvPr/>
          </p:nvSpPr>
          <p:spPr bwMode="auto">
            <a:xfrm>
              <a:off x="7713" y="851"/>
              <a:ext cx="606" cy="1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400" dirty="0">
                  <a:solidFill>
                    <a:srgbClr val="003300"/>
                  </a:solidFill>
                  <a:latin typeface="Arial" panose="020B0604020202020204" pitchFamily="34" charset="0"/>
                </a:rPr>
                <a:t>support</a:t>
              </a:r>
            </a:p>
          </p:txBody>
        </p:sp>
        <p:sp>
          <p:nvSpPr>
            <p:cNvPr id="24" name="Text Box 8"/>
            <p:cNvSpPr txBox="1">
              <a:spLocks noChangeArrowheads="1"/>
            </p:cNvSpPr>
            <p:nvPr/>
          </p:nvSpPr>
          <p:spPr bwMode="auto">
            <a:xfrm>
              <a:off x="8529" y="1571"/>
              <a:ext cx="480"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400" dirty="0" err="1">
                  <a:solidFill>
                    <a:srgbClr val="003300"/>
                  </a:solidFill>
                  <a:latin typeface="Arial" panose="020B0604020202020204" pitchFamily="34" charset="0"/>
                </a:rPr>
                <a:t>becher</a:t>
              </a:r>
              <a:endParaRPr lang="en-US" altLang="en-US" sz="1400" dirty="0">
                <a:solidFill>
                  <a:srgbClr val="003300"/>
                </a:solidFill>
                <a:latin typeface="Arial" panose="020B0604020202020204" pitchFamily="34" charset="0"/>
              </a:endParaRPr>
            </a:p>
          </p:txBody>
        </p:sp>
        <p:sp>
          <p:nvSpPr>
            <p:cNvPr id="25" name="Text Box 9"/>
            <p:cNvSpPr txBox="1">
              <a:spLocks noChangeArrowheads="1"/>
            </p:cNvSpPr>
            <p:nvPr/>
          </p:nvSpPr>
          <p:spPr bwMode="auto">
            <a:xfrm>
              <a:off x="8481" y="2243"/>
              <a:ext cx="864" cy="1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400" dirty="0">
                  <a:solidFill>
                    <a:srgbClr val="003300"/>
                  </a:solidFill>
                  <a:latin typeface="Arial" panose="020B0604020202020204" pitchFamily="34" charset="0"/>
                </a:rPr>
                <a:t>toile </a:t>
              </a:r>
              <a:r>
                <a:rPr lang="en-US" altLang="en-US" sz="1400" dirty="0" err="1">
                  <a:solidFill>
                    <a:srgbClr val="003300"/>
                  </a:solidFill>
                  <a:latin typeface="Arial" panose="020B0604020202020204" pitchFamily="34" charset="0"/>
                </a:rPr>
                <a:t>métallique</a:t>
              </a:r>
              <a:endParaRPr lang="en-US" altLang="en-US" sz="1400" dirty="0">
                <a:solidFill>
                  <a:srgbClr val="003300"/>
                </a:solidFill>
                <a:latin typeface="Arial" panose="020B0604020202020204" pitchFamily="34" charset="0"/>
              </a:endParaRPr>
            </a:p>
          </p:txBody>
        </p:sp>
        <p:sp>
          <p:nvSpPr>
            <p:cNvPr id="26" name="Text Box 10"/>
            <p:cNvSpPr txBox="1">
              <a:spLocks noChangeArrowheads="1"/>
            </p:cNvSpPr>
            <p:nvPr/>
          </p:nvSpPr>
          <p:spPr bwMode="auto">
            <a:xfrm>
              <a:off x="8481" y="2483"/>
              <a:ext cx="528" cy="1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400" dirty="0" err="1">
                  <a:solidFill>
                    <a:srgbClr val="003300"/>
                  </a:solidFill>
                  <a:latin typeface="Arial" panose="020B0604020202020204" pitchFamily="34" charset="0"/>
                </a:rPr>
                <a:t>anneau</a:t>
              </a:r>
              <a:endParaRPr lang="en-US" altLang="en-US" sz="1400" dirty="0">
                <a:solidFill>
                  <a:srgbClr val="003300"/>
                </a:solidFill>
                <a:latin typeface="Arial" panose="020B0604020202020204" pitchFamily="34" charset="0"/>
              </a:endParaRPr>
            </a:p>
          </p:txBody>
        </p:sp>
        <p:sp>
          <p:nvSpPr>
            <p:cNvPr id="27" name="Text Box 11"/>
            <p:cNvSpPr txBox="1">
              <a:spLocks noChangeArrowheads="1"/>
            </p:cNvSpPr>
            <p:nvPr/>
          </p:nvSpPr>
          <p:spPr bwMode="auto">
            <a:xfrm>
              <a:off x="8481" y="3107"/>
              <a:ext cx="960" cy="1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400" dirty="0" err="1">
                  <a:solidFill>
                    <a:srgbClr val="003300"/>
                  </a:solidFill>
                  <a:latin typeface="Arial" panose="020B0604020202020204" pitchFamily="34" charset="0"/>
                </a:rPr>
                <a:t>Bec</a:t>
              </a:r>
              <a:r>
                <a:rPr lang="en-US" altLang="en-US" sz="1400" dirty="0">
                  <a:solidFill>
                    <a:srgbClr val="003300"/>
                  </a:solidFill>
                  <a:latin typeface="Arial" panose="020B0604020202020204" pitchFamily="34" charset="0"/>
                </a:rPr>
                <a:t> Bunsen</a:t>
              </a:r>
            </a:p>
          </p:txBody>
        </p:sp>
      </p:grpSp>
    </p:spTree>
    <p:extLst>
      <p:ext uri="{BB962C8B-B14F-4D97-AF65-F5344CB8AC3E}">
        <p14:creationId xmlns:p14="http://schemas.microsoft.com/office/powerpoint/2010/main" val="183671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7056" y="1999500"/>
            <a:ext cx="2034663" cy="43574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distillation</a:t>
            </a:r>
          </a:p>
        </p:txBody>
      </p:sp>
      <p:sp>
        <p:nvSpPr>
          <p:cNvPr id="20" name="TextBox 19"/>
          <p:cNvSpPr txBox="1"/>
          <p:nvPr/>
        </p:nvSpPr>
        <p:spPr>
          <a:xfrm>
            <a:off x="0" y="1916832"/>
            <a:ext cx="5004048" cy="3831818"/>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La distillation est une technique de séparation des mélanges utilisée pour séparer les constituants d'un mélange homogène liquide ou d'un mélange hétérogène comportant au moins une phase liquide.</a:t>
            </a:r>
          </a:p>
          <a:p>
            <a:r>
              <a:rPr lang="fr-FR" sz="2700" dirty="0">
                <a:solidFill>
                  <a:srgbClr val="000000"/>
                </a:solidFill>
                <a:latin typeface="Times New Roman" panose="02020603050405020304" pitchFamily="18" charset="0"/>
                <a:cs typeface="Times New Roman" panose="02020603050405020304" pitchFamily="18" charset="0"/>
              </a:rPr>
              <a:t>Ex. – un mélange d’eau et d’éthanol peut être séparé avec la distillation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044" y="1114084"/>
            <a:ext cx="3750412" cy="4941168"/>
          </a:xfrm>
          <a:prstGeom prst="rect">
            <a:avLst/>
          </a:prstGeom>
          <a:ln>
            <a:solidFill>
              <a:srgbClr val="003300"/>
            </a:solidFill>
          </a:ln>
        </p:spPr>
      </p:pic>
      <p:sp>
        <p:nvSpPr>
          <p:cNvPr id="22" name="TextBox 21"/>
          <p:cNvSpPr txBox="1"/>
          <p:nvPr/>
        </p:nvSpPr>
        <p:spPr>
          <a:xfrm>
            <a:off x="4974652" y="6055252"/>
            <a:ext cx="3737196" cy="523324"/>
          </a:xfrm>
          <a:prstGeom prst="rect">
            <a:avLst/>
          </a:prstGeom>
          <a:noFill/>
        </p:spPr>
        <p:txBody>
          <a:bodyPr wrap="square" rtlCol="0">
            <a:spAutoFit/>
          </a:bodyPr>
          <a:lstStyle/>
          <a:p>
            <a:pPr algn="ctr"/>
            <a:r>
              <a:rPr lang="fr-FR" sz="2700" dirty="0">
                <a:solidFill>
                  <a:srgbClr val="000000"/>
                </a:solidFill>
                <a:latin typeface="Times New Roman" panose="02020603050405020304" pitchFamily="18" charset="0"/>
                <a:cs typeface="Times New Roman" panose="02020603050405020304" pitchFamily="18" charset="0"/>
              </a:rPr>
              <a:t>Des tours de distillation</a:t>
            </a:r>
          </a:p>
        </p:txBody>
      </p:sp>
    </p:spTree>
    <p:extLst>
      <p:ext uri="{BB962C8B-B14F-4D97-AF65-F5344CB8AC3E}">
        <p14:creationId xmlns:p14="http://schemas.microsoft.com/office/powerpoint/2010/main" val="2551911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087705" y="5559266"/>
            <a:ext cx="136764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distillation</a:t>
            </a:r>
          </a:p>
        </p:txBody>
      </p:sp>
      <p:sp>
        <p:nvSpPr>
          <p:cNvPr id="14" name="TextBox 13"/>
          <p:cNvSpPr txBox="1"/>
          <p:nvPr/>
        </p:nvSpPr>
        <p:spPr>
          <a:xfrm>
            <a:off x="16560" y="4272677"/>
            <a:ext cx="8812681" cy="2585323"/>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On chauffe le mélange jusqu’à ce qu'on atteigne le point d’ébullition d’un des constituants. Ce liquide s’évapore alors et les vapeurs sont recueillies et condensées dans un autre récipient. Pendant que le premier liquide s'évapore (distillat), le deuxième n'atteint pas sa température d'évaporation et reste sous forme liquide dans le contenant initial (résidu). </a:t>
            </a:r>
          </a:p>
        </p:txBody>
      </p:sp>
      <p:sp>
        <p:nvSpPr>
          <p:cNvPr id="6" name="Rectangle 5"/>
          <p:cNvSpPr/>
          <p:nvPr/>
        </p:nvSpPr>
        <p:spPr>
          <a:xfrm>
            <a:off x="16560" y="457200"/>
            <a:ext cx="2971264" cy="3729234"/>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48" y="457200"/>
            <a:ext cx="2811864" cy="3729234"/>
          </a:xfrm>
          <a:prstGeom prst="rect">
            <a:avLst/>
          </a:prstGeom>
        </p:spPr>
      </p:pic>
      <p:sp>
        <p:nvSpPr>
          <p:cNvPr id="8" name="TextBox 7"/>
          <p:cNvSpPr txBox="1"/>
          <p:nvPr/>
        </p:nvSpPr>
        <p:spPr>
          <a:xfrm>
            <a:off x="3104716" y="988266"/>
            <a:ext cx="5571336" cy="3323987"/>
          </a:xfrm>
          <a:prstGeom prst="rect">
            <a:avLst/>
          </a:prstGeom>
          <a:noFill/>
        </p:spPr>
        <p:txBody>
          <a:bodyPr wrap="square" rtlCol="0">
            <a:spAutoFit/>
          </a:bodyPr>
          <a:lstStyle/>
          <a:p>
            <a:r>
              <a:rPr lang="fr-FR" sz="2100" dirty="0">
                <a:solidFill>
                  <a:srgbClr val="000000"/>
                </a:solidFill>
                <a:latin typeface="Times New Roman" panose="02020603050405020304" pitchFamily="18" charset="0"/>
                <a:cs typeface="Times New Roman" panose="02020603050405020304" pitchFamily="18" charset="0"/>
              </a:rPr>
              <a:t>1. source de chaleur (ici, un bec Bunsen)</a:t>
            </a:r>
          </a:p>
          <a:p>
            <a:r>
              <a:rPr lang="fr-FR" sz="2100" dirty="0">
                <a:solidFill>
                  <a:srgbClr val="000000"/>
                </a:solidFill>
                <a:latin typeface="Times New Roman" panose="02020603050405020304" pitchFamily="18" charset="0"/>
                <a:cs typeface="Times New Roman" panose="02020603050405020304" pitchFamily="18" charset="0"/>
              </a:rPr>
              <a:t>2. ballon à distiller</a:t>
            </a:r>
          </a:p>
          <a:p>
            <a:r>
              <a:rPr lang="fr-FR" sz="2100" dirty="0">
                <a:solidFill>
                  <a:srgbClr val="000000"/>
                </a:solidFill>
                <a:latin typeface="Times New Roman" panose="02020603050405020304" pitchFamily="18" charset="0"/>
                <a:cs typeface="Times New Roman" panose="02020603050405020304" pitchFamily="18" charset="0"/>
              </a:rPr>
              <a:t>3. tête de distillation</a:t>
            </a:r>
          </a:p>
          <a:p>
            <a:r>
              <a:rPr lang="fr-FR" sz="2100" dirty="0">
                <a:solidFill>
                  <a:srgbClr val="000000"/>
                </a:solidFill>
                <a:latin typeface="Times New Roman" panose="02020603050405020304" pitchFamily="18" charset="0"/>
                <a:cs typeface="Times New Roman" panose="02020603050405020304" pitchFamily="18" charset="0"/>
              </a:rPr>
              <a:t>4. thermomètre</a:t>
            </a:r>
          </a:p>
          <a:p>
            <a:r>
              <a:rPr lang="fr-FR" sz="2100" dirty="0">
                <a:solidFill>
                  <a:srgbClr val="000000"/>
                </a:solidFill>
                <a:latin typeface="Times New Roman" panose="02020603050405020304" pitchFamily="18" charset="0"/>
                <a:cs typeface="Times New Roman" panose="02020603050405020304" pitchFamily="18" charset="0"/>
              </a:rPr>
              <a:t>5. réfrigérant à eau</a:t>
            </a:r>
          </a:p>
          <a:p>
            <a:r>
              <a:rPr lang="fr-FR" sz="2100" dirty="0">
                <a:solidFill>
                  <a:srgbClr val="000000"/>
                </a:solidFill>
                <a:latin typeface="Times New Roman" panose="02020603050405020304" pitchFamily="18" charset="0"/>
                <a:cs typeface="Times New Roman" panose="02020603050405020304" pitchFamily="18" charset="0"/>
              </a:rPr>
              <a:t>6. entrée d'eau de refroidissement</a:t>
            </a:r>
          </a:p>
          <a:p>
            <a:r>
              <a:rPr lang="fr-FR" sz="2100" dirty="0">
                <a:solidFill>
                  <a:srgbClr val="000000"/>
                </a:solidFill>
                <a:latin typeface="Times New Roman" panose="02020603050405020304" pitchFamily="18" charset="0"/>
                <a:cs typeface="Times New Roman" panose="02020603050405020304" pitchFamily="18" charset="0"/>
              </a:rPr>
              <a:t>7. sortie d'eau de refroidissement</a:t>
            </a:r>
          </a:p>
          <a:p>
            <a:r>
              <a:rPr lang="fr-FR" sz="2100" dirty="0">
                <a:solidFill>
                  <a:srgbClr val="000000"/>
                </a:solidFill>
                <a:latin typeface="Times New Roman" panose="02020603050405020304" pitchFamily="18" charset="0"/>
                <a:cs typeface="Times New Roman" panose="02020603050405020304" pitchFamily="18" charset="0"/>
              </a:rPr>
              <a:t>8. ballon de réception des gouttes de distillat</a:t>
            </a:r>
          </a:p>
          <a:p>
            <a:r>
              <a:rPr lang="fr-FR" sz="2100" dirty="0">
                <a:solidFill>
                  <a:srgbClr val="000000"/>
                </a:solidFill>
                <a:latin typeface="Times New Roman" panose="02020603050405020304" pitchFamily="18" charset="0"/>
                <a:cs typeface="Times New Roman" panose="02020603050405020304" pitchFamily="18" charset="0"/>
              </a:rPr>
              <a:t>9. vers une pompe à vide éventuelle</a:t>
            </a:r>
          </a:p>
          <a:p>
            <a:r>
              <a:rPr lang="fr-FR" sz="2100" dirty="0">
                <a:solidFill>
                  <a:srgbClr val="000000"/>
                </a:solidFill>
                <a:latin typeface="Times New Roman" panose="02020603050405020304" pitchFamily="18" charset="0"/>
                <a:cs typeface="Times New Roman" panose="02020603050405020304" pitchFamily="18" charset="0"/>
              </a:rPr>
              <a:t>10. adaptateur pour la pompe à vide</a:t>
            </a:r>
          </a:p>
        </p:txBody>
      </p:sp>
    </p:spTree>
    <p:extLst>
      <p:ext uri="{BB962C8B-B14F-4D97-AF65-F5344CB8AC3E}">
        <p14:creationId xmlns:p14="http://schemas.microsoft.com/office/powerpoint/2010/main" val="7204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339752" y="4293152"/>
            <a:ext cx="331236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TextBox 9"/>
          <p:cNvSpPr txBox="1"/>
          <p:nvPr/>
        </p:nvSpPr>
        <p:spPr>
          <a:xfrm>
            <a:off x="992519" y="4239483"/>
            <a:ext cx="8145903" cy="2585323"/>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Souvent, une ampoule à décanter est utilisée pour extraire un soluté d’un solvant.  On ajouter un solvant non-miscible avec le premier solvant, et dans lequel certains solutés sont plus solubles.  Ceci transférerait ces solutés au deuxième solvant et on peut exploiter des différences en densité pour séparer les liquides dans l’ampoule.</a:t>
            </a:r>
          </a:p>
        </p:txBody>
      </p:sp>
      <p:sp>
        <p:nvSpPr>
          <p:cNvPr id="2" name="Title 1"/>
          <p:cNvSpPr>
            <a:spLocks noGrp="1"/>
          </p:cNvSpPr>
          <p:nvPr>
            <p:ph type="title"/>
          </p:nvPr>
        </p:nvSpPr>
        <p:spPr>
          <a:xfrm>
            <a:off x="-72516" y="457200"/>
            <a:ext cx="9289032" cy="523268"/>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L’extraction</a:t>
            </a:r>
            <a:r>
              <a:rPr lang="en-US" dirty="0">
                <a:solidFill>
                  <a:srgbClr val="003300"/>
                </a:solidFill>
                <a:latin typeface="Times New Roman" panose="02020603050405020304" pitchFamily="18" charset="0"/>
                <a:cs typeface="Times New Roman" panose="02020603050405020304" pitchFamily="18" charset="0"/>
              </a:rPr>
              <a:t> par solvent</a:t>
            </a:r>
          </a:p>
        </p:txBody>
      </p:sp>
      <p:sp>
        <p:nvSpPr>
          <p:cNvPr id="14" name="TextBox 13"/>
          <p:cNvSpPr txBox="1"/>
          <p:nvPr/>
        </p:nvSpPr>
        <p:spPr>
          <a:xfrm>
            <a:off x="-41718" y="864312"/>
            <a:ext cx="8812681" cy="2585323"/>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Cette méthode sépare substances base sur la solubilité différente des substances dans le mélange.  </a:t>
            </a:r>
          </a:p>
          <a:p>
            <a:r>
              <a:rPr lang="fr-FR" sz="2700" dirty="0">
                <a:solidFill>
                  <a:srgbClr val="000000"/>
                </a:solidFill>
                <a:latin typeface="Times New Roman" panose="02020603050405020304" pitchFamily="18" charset="0"/>
                <a:cs typeface="Times New Roman" panose="02020603050405020304" pitchFamily="18" charset="0"/>
              </a:rPr>
              <a:t>Dans une situation simple, on peut extraire un solide d’autres solides si celui voulu est soluble dans un solvant donne, mais les autres solides ne l’est pas.  Plusieurs extractions de même seraient nécessaire dans une situation plus compliquée.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0583" y="3369231"/>
            <a:ext cx="870252" cy="870252"/>
          </a:xfrm>
          <a:prstGeom prst="rect">
            <a:avLst/>
          </a:prstGeom>
          <a:ln>
            <a:solidFill>
              <a:srgbClr val="0033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5920" y="3371061"/>
            <a:ext cx="1058648" cy="868422"/>
          </a:xfrm>
          <a:prstGeom prst="rect">
            <a:avLst/>
          </a:prstGeom>
          <a:ln>
            <a:solidFill>
              <a:srgbClr val="003300"/>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271" r="15864"/>
          <a:stretch/>
        </p:blipFill>
        <p:spPr>
          <a:xfrm>
            <a:off x="56415" y="4293152"/>
            <a:ext cx="936104" cy="2304256"/>
          </a:xfrm>
          <a:prstGeom prst="rect">
            <a:avLst/>
          </a:prstGeom>
          <a:ln>
            <a:solidFill>
              <a:srgbClr val="003300"/>
            </a:solidFill>
          </a:ln>
        </p:spPr>
      </p:pic>
      <p:sp>
        <p:nvSpPr>
          <p:cNvPr id="9" name="TextBox 8"/>
          <p:cNvSpPr txBox="1"/>
          <p:nvPr/>
        </p:nvSpPr>
        <p:spPr>
          <a:xfrm>
            <a:off x="-63388" y="3327273"/>
            <a:ext cx="7122301" cy="923330"/>
          </a:xfrm>
          <a:prstGeom prst="rect">
            <a:avLst/>
          </a:prstGeom>
          <a:noFill/>
        </p:spPr>
        <p:txBody>
          <a:bodyPr wrap="square" rtlCol="0">
            <a:spAutoFit/>
          </a:bodyPr>
          <a:lstStyle/>
          <a:p>
            <a:pPr lvl="0"/>
            <a:r>
              <a:rPr lang="fr-FR" sz="2700" dirty="0">
                <a:solidFill>
                  <a:srgbClr val="000000"/>
                </a:solidFill>
                <a:latin typeface="Times New Roman" panose="02020603050405020304" pitchFamily="18" charset="0"/>
                <a:cs typeface="Times New Roman" panose="02020603050405020304" pitchFamily="18" charset="0"/>
              </a:rPr>
              <a:t>Ex. – le sucre peut être séparé du sable en ajoutant de l’eau qui dissoudra le sucre, mais pas le sable. </a:t>
            </a:r>
          </a:p>
        </p:txBody>
      </p:sp>
      <p:cxnSp>
        <p:nvCxnSpPr>
          <p:cNvPr id="12" name="Curved Connector 11"/>
          <p:cNvCxnSpPr>
            <a:stCxn id="13" idx="0"/>
            <a:endCxn id="5" idx="0"/>
          </p:cNvCxnSpPr>
          <p:nvPr/>
        </p:nvCxnSpPr>
        <p:spPr>
          <a:xfrm rot="16200000" flipV="1">
            <a:off x="2260202" y="2557417"/>
            <a:ext cx="12700" cy="3471469"/>
          </a:xfrm>
          <a:prstGeom prst="curvedConnector3">
            <a:avLst>
              <a:gd name="adj1" fmla="val 857126"/>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66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2861" y="980728"/>
            <a:ext cx="269979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recristallisation</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9678" y="980728"/>
            <a:ext cx="4827701" cy="5078313"/>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La recristallisation est une variation de l’évaporation, où un solide est séparé d’une solution liquide pour former des cristaux du solide voulu.  Pour l’effectuer, une solution saturée est préparée avec un solvant approprié.  Le solvant est ensuite permit d’évaporer. Laissant les cristaux du solide voulu.  Les cristaux peuvent finalement être séparés manuellement ou par la filtration.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491" y="1772816"/>
            <a:ext cx="4324281" cy="3243211"/>
          </a:xfrm>
          <a:prstGeom prst="rect">
            <a:avLst/>
          </a:prstGeom>
          <a:ln>
            <a:solidFill>
              <a:srgbClr val="003300"/>
            </a:solidFill>
          </a:ln>
        </p:spPr>
      </p:pic>
      <p:sp>
        <p:nvSpPr>
          <p:cNvPr id="29" name="TextBox 28"/>
          <p:cNvSpPr txBox="1"/>
          <p:nvPr/>
        </p:nvSpPr>
        <p:spPr>
          <a:xfrm>
            <a:off x="4483215" y="5047539"/>
            <a:ext cx="4722832" cy="738664"/>
          </a:xfrm>
          <a:prstGeom prst="rect">
            <a:avLst/>
          </a:prstGeom>
          <a:noFill/>
        </p:spPr>
        <p:txBody>
          <a:bodyPr wrap="square" rtlCol="0">
            <a:spAutoFit/>
          </a:bodyPr>
          <a:lstStyle/>
          <a:p>
            <a:pPr algn="ctr"/>
            <a:r>
              <a:rPr lang="fr-FR" sz="2100" dirty="0">
                <a:solidFill>
                  <a:srgbClr val="000000"/>
                </a:solidFill>
                <a:latin typeface="Times New Roman" panose="02020603050405020304" pitchFamily="18" charset="0"/>
                <a:cs typeface="Times New Roman" panose="02020603050405020304" pitchFamily="18" charset="0"/>
              </a:rPr>
              <a:t>La recristallisation d’ibuprofène dans de l’acide hydrochlorique</a:t>
            </a:r>
          </a:p>
        </p:txBody>
      </p:sp>
      <p:sp>
        <p:nvSpPr>
          <p:cNvPr id="6" name="TextBox 5"/>
          <p:cNvSpPr txBox="1"/>
          <p:nvPr/>
        </p:nvSpPr>
        <p:spPr>
          <a:xfrm>
            <a:off x="-39678" y="5934670"/>
            <a:ext cx="9046450" cy="923330"/>
          </a:xfrm>
          <a:prstGeom prst="rect">
            <a:avLst/>
          </a:prstGeom>
          <a:noFill/>
        </p:spPr>
        <p:txBody>
          <a:bodyPr wrap="square" rtlCol="0">
            <a:spAutoFit/>
          </a:bodyPr>
          <a:lstStyle/>
          <a:p>
            <a:pPr lvl="0"/>
            <a:r>
              <a:rPr lang="fr-FR" sz="2700" dirty="0">
                <a:solidFill>
                  <a:srgbClr val="000000"/>
                </a:solidFill>
                <a:latin typeface="Times New Roman" panose="02020603050405020304" pitchFamily="18" charset="0"/>
                <a:cs typeface="Times New Roman" panose="02020603050405020304" pitchFamily="18" charset="0"/>
              </a:rPr>
              <a:t>On ne laissent pas tout le solvant évaporer, sinon tous les solides non-voulus formeraient les cristaux avec le solide voulu.</a:t>
            </a:r>
          </a:p>
        </p:txBody>
      </p:sp>
    </p:spTree>
    <p:extLst>
      <p:ext uri="{BB962C8B-B14F-4D97-AF65-F5344CB8AC3E}">
        <p14:creationId xmlns:p14="http://schemas.microsoft.com/office/powerpoint/2010/main" val="322700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07512" y="6243846"/>
            <a:ext cx="194421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séparation</a:t>
            </a:r>
            <a:r>
              <a:rPr lang="en-US" dirty="0">
                <a:solidFill>
                  <a:srgbClr val="003300"/>
                </a:solidFill>
                <a:latin typeface="Times New Roman" panose="02020603050405020304" pitchFamily="18" charset="0"/>
                <a:cs typeface="Times New Roman" panose="02020603050405020304" pitchFamily="18" charset="0"/>
              </a:rPr>
              <a:t> par la </a:t>
            </a:r>
            <a:r>
              <a:rPr lang="en-US" dirty="0" err="1">
                <a:solidFill>
                  <a:srgbClr val="003300"/>
                </a:solidFill>
                <a:latin typeface="Times New Roman" panose="02020603050405020304" pitchFamily="18" charset="0"/>
                <a:cs typeface="Times New Roman" panose="02020603050405020304" pitchFamily="18" charset="0"/>
              </a:rPr>
              <a:t>gravité</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2036" y="1114084"/>
            <a:ext cx="9043312" cy="2169825"/>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La séparation par gravité est utilisée pour séparer les solides d’un mélange mécanique.  </a:t>
            </a:r>
          </a:p>
          <a:p>
            <a:r>
              <a:rPr lang="fr-FR" sz="2700" dirty="0">
                <a:solidFill>
                  <a:srgbClr val="000000"/>
                </a:solidFill>
                <a:latin typeface="Times New Roman" panose="02020603050405020304" pitchFamily="18" charset="0"/>
                <a:cs typeface="Times New Roman" panose="02020603050405020304" pitchFamily="18" charset="0"/>
              </a:rPr>
              <a:t>Souvent, ceci implique la centrifugation – une technique de séparation qui, par l’action de la force centrifuge, permet de séparer de deux à trois phases. </a:t>
            </a:r>
          </a:p>
        </p:txBody>
      </p:sp>
      <p:sp>
        <p:nvSpPr>
          <p:cNvPr id="5" name="TextBox 4"/>
          <p:cNvSpPr txBox="1"/>
          <p:nvPr/>
        </p:nvSpPr>
        <p:spPr>
          <a:xfrm>
            <a:off x="0" y="3282093"/>
            <a:ext cx="6732240" cy="3416320"/>
          </a:xfrm>
          <a:prstGeom prst="rect">
            <a:avLst/>
          </a:prstGeom>
          <a:noFill/>
        </p:spPr>
        <p:txBody>
          <a:bodyPr wrap="square" rtlCol="0">
            <a:spAutoFit/>
          </a:bodyPr>
          <a:lstStyle/>
          <a:p>
            <a:pPr lvl="0"/>
            <a:r>
              <a:rPr lang="fr-FR" sz="2700" dirty="0">
                <a:solidFill>
                  <a:srgbClr val="000000"/>
                </a:solidFill>
                <a:latin typeface="Times New Roman" panose="02020603050405020304" pitchFamily="18" charset="0"/>
                <a:cs typeface="Times New Roman" panose="02020603050405020304" pitchFamily="18" charset="0"/>
              </a:rPr>
              <a:t>Le mélange est entraîné dans un mouvement de rotation très rapide. Les particules solides les plus lourdes sont alors poussées vers les parois du récipient sous l'action de la force centrifuge, alors que les particules plus légères et les liquides restent en surface, ce que l'on nomme surnageant. L’appareil qui sert à réaliser une centrifugation est appelé centrifugeuse.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232" y="3477547"/>
            <a:ext cx="2270420" cy="3027227"/>
          </a:xfrm>
          <a:prstGeom prst="rect">
            <a:avLst/>
          </a:prstGeom>
          <a:ln>
            <a:solidFill>
              <a:srgbClr val="003300"/>
            </a:solidFill>
          </a:ln>
        </p:spPr>
      </p:pic>
    </p:spTree>
    <p:extLst>
      <p:ext uri="{BB962C8B-B14F-4D97-AF65-F5344CB8AC3E}">
        <p14:creationId xmlns:p14="http://schemas.microsoft.com/office/powerpoint/2010/main" val="264280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4039361" y="5551137"/>
            <a:ext cx="1152782" cy="1152782"/>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881" y="457200"/>
            <a:ext cx="9175762" cy="501013"/>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Rappelez-vous</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ces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termes</a:t>
            </a:r>
            <a:r>
              <a:rPr lang="en-US" dirty="0">
                <a:solidFill>
                  <a:srgbClr val="003300"/>
                </a:solidFill>
                <a:latin typeface="Times New Roman" panose="02020603050405020304" pitchFamily="18" charset="0"/>
                <a:cs typeface="Times New Roman" panose="02020603050405020304" pitchFamily="18" charset="0"/>
              </a:rPr>
              <a:t>?</a:t>
            </a:r>
          </a:p>
        </p:txBody>
      </p:sp>
      <p:sp>
        <p:nvSpPr>
          <p:cNvPr id="6" name="Content Placeholder 2"/>
          <p:cNvSpPr txBox="1">
            <a:spLocks/>
          </p:cNvSpPr>
          <p:nvPr/>
        </p:nvSpPr>
        <p:spPr bwMode="auto">
          <a:xfrm>
            <a:off x="-54995" y="1160074"/>
            <a:ext cx="1314627" cy="45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élément</a:t>
            </a:r>
            <a:endParaRPr lang="en-US" sz="2700" kern="0" dirty="0">
              <a:solidFill>
                <a:srgbClr val="000000"/>
              </a:solidFill>
            </a:endParaRPr>
          </a:p>
        </p:txBody>
      </p:sp>
      <p:sp>
        <p:nvSpPr>
          <p:cNvPr id="9" name="Content Placeholder 2"/>
          <p:cNvSpPr txBox="1">
            <a:spLocks/>
          </p:cNvSpPr>
          <p:nvPr/>
        </p:nvSpPr>
        <p:spPr bwMode="auto">
          <a:xfrm>
            <a:off x="-54995" y="2355933"/>
            <a:ext cx="1026595" cy="53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atome</a:t>
            </a:r>
            <a:endParaRPr lang="en-US" sz="2700" kern="0" dirty="0">
              <a:solidFill>
                <a:srgbClr val="000000"/>
              </a:solidFill>
            </a:endParaRPr>
          </a:p>
        </p:txBody>
      </p:sp>
      <p:sp>
        <p:nvSpPr>
          <p:cNvPr id="11" name="Content Placeholder 2"/>
          <p:cNvSpPr txBox="1">
            <a:spLocks/>
          </p:cNvSpPr>
          <p:nvPr/>
        </p:nvSpPr>
        <p:spPr bwMode="auto">
          <a:xfrm>
            <a:off x="-54995" y="3545514"/>
            <a:ext cx="1458643" cy="47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molécule</a:t>
            </a:r>
            <a:endParaRPr lang="en-US" sz="2700" kern="0" dirty="0">
              <a:solidFill>
                <a:srgbClr val="000000"/>
              </a:solidFill>
            </a:endParaRPr>
          </a:p>
        </p:txBody>
      </p:sp>
      <p:sp>
        <p:nvSpPr>
          <p:cNvPr id="12" name="Content Placeholder 2"/>
          <p:cNvSpPr txBox="1">
            <a:spLocks/>
          </p:cNvSpPr>
          <p:nvPr/>
        </p:nvSpPr>
        <p:spPr bwMode="auto">
          <a:xfrm>
            <a:off x="-54995" y="4735095"/>
            <a:ext cx="666555" cy="59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en-US" sz="2700" kern="0" dirty="0">
                <a:solidFill>
                  <a:srgbClr val="000000"/>
                </a:solidFill>
                <a:latin typeface="Times New Roman" panose="02020603050405020304" pitchFamily="18" charset="0"/>
                <a:cs typeface="Times New Roman" panose="02020603050405020304" pitchFamily="18" charset="0"/>
              </a:rPr>
              <a:t>ion</a:t>
            </a:r>
            <a:endParaRPr lang="en-US" sz="2700" kern="0" dirty="0">
              <a:solidFill>
                <a:srgbClr val="000000"/>
              </a:solidFill>
            </a:endParaRPr>
          </a:p>
        </p:txBody>
      </p:sp>
      <p:sp>
        <p:nvSpPr>
          <p:cNvPr id="15" name="Content Placeholder 2"/>
          <p:cNvSpPr txBox="1">
            <a:spLocks/>
          </p:cNvSpPr>
          <p:nvPr/>
        </p:nvSpPr>
        <p:spPr bwMode="auto">
          <a:xfrm>
            <a:off x="-54995" y="5924676"/>
            <a:ext cx="1458643" cy="47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particule</a:t>
            </a:r>
            <a:endParaRPr lang="en-US" sz="2700" kern="0" dirty="0">
              <a:solidFill>
                <a:srgbClr val="000000"/>
              </a:solidFill>
            </a:endParaRPr>
          </a:p>
        </p:txBody>
      </p:sp>
      <p:sp>
        <p:nvSpPr>
          <p:cNvPr id="16" name="Rectangle 15"/>
          <p:cNvSpPr/>
          <p:nvPr/>
        </p:nvSpPr>
        <p:spPr>
          <a:xfrm>
            <a:off x="3497127" y="3800980"/>
            <a:ext cx="1087739" cy="108773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bwMode="auto">
          <a:xfrm>
            <a:off x="3727793" y="3979428"/>
            <a:ext cx="626407" cy="64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3900" kern="0" dirty="0">
                <a:solidFill>
                  <a:srgbClr val="000000"/>
                </a:solidFill>
                <a:latin typeface="Times New Roman" panose="02020603050405020304" pitchFamily="18" charset="0"/>
                <a:cs typeface="Times New Roman" panose="02020603050405020304" pitchFamily="18" charset="0"/>
              </a:rPr>
              <a:t>N</a:t>
            </a:r>
            <a:endParaRPr lang="en-US" sz="3900" kern="0" dirty="0">
              <a:solidFill>
                <a:srgbClr val="000000"/>
              </a:solidFill>
            </a:endParaRPr>
          </a:p>
        </p:txBody>
      </p:sp>
      <p:sp>
        <p:nvSpPr>
          <p:cNvPr id="18" name="Content Placeholder 2"/>
          <p:cNvSpPr txBox="1">
            <a:spLocks/>
          </p:cNvSpPr>
          <p:nvPr/>
        </p:nvSpPr>
        <p:spPr bwMode="auto">
          <a:xfrm>
            <a:off x="3487242" y="3770644"/>
            <a:ext cx="313204" cy="35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7</a:t>
            </a:r>
            <a:endParaRPr lang="en-US" sz="2100" kern="0" dirty="0">
              <a:solidFill>
                <a:srgbClr val="000000"/>
              </a:solidFill>
            </a:endParaRPr>
          </a:p>
        </p:txBody>
      </p:sp>
      <p:sp>
        <p:nvSpPr>
          <p:cNvPr id="19" name="Content Placeholder 2"/>
          <p:cNvSpPr txBox="1">
            <a:spLocks/>
          </p:cNvSpPr>
          <p:nvPr/>
        </p:nvSpPr>
        <p:spPr bwMode="auto">
          <a:xfrm>
            <a:off x="3437250" y="4513620"/>
            <a:ext cx="1207492" cy="35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14,01</a:t>
            </a:r>
            <a:endParaRPr lang="en-US" sz="2100" kern="0" dirty="0">
              <a:solidFill>
                <a:srgbClr val="000000"/>
              </a:solidFill>
            </a:endParaRPr>
          </a:p>
        </p:txBody>
      </p:sp>
      <p:sp>
        <p:nvSpPr>
          <p:cNvPr id="20" name="Content Placeholder 2"/>
          <p:cNvSpPr txBox="1">
            <a:spLocks/>
          </p:cNvSpPr>
          <p:nvPr/>
        </p:nvSpPr>
        <p:spPr bwMode="auto">
          <a:xfrm>
            <a:off x="4175398" y="3771930"/>
            <a:ext cx="409468" cy="35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3-</a:t>
            </a:r>
            <a:endParaRPr lang="en-US" sz="2100" kern="0" dirty="0">
              <a:solidFill>
                <a:srgbClr val="000000"/>
              </a:solidFill>
            </a:endParaRPr>
          </a:p>
        </p:txBody>
      </p:sp>
      <p:sp>
        <p:nvSpPr>
          <p:cNvPr id="22" name="Oval 21"/>
          <p:cNvSpPr/>
          <p:nvPr/>
        </p:nvSpPr>
        <p:spPr>
          <a:xfrm>
            <a:off x="3606331" y="1288595"/>
            <a:ext cx="678271" cy="67827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ontent Placeholder 2"/>
          <p:cNvSpPr txBox="1">
            <a:spLocks/>
          </p:cNvSpPr>
          <p:nvPr/>
        </p:nvSpPr>
        <p:spPr bwMode="auto">
          <a:xfrm>
            <a:off x="3632263" y="1306511"/>
            <a:ext cx="626407" cy="642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3900" kern="0" dirty="0">
                <a:solidFill>
                  <a:srgbClr val="000000"/>
                </a:solidFill>
                <a:latin typeface="Times New Roman" panose="02020603050405020304" pitchFamily="18" charset="0"/>
                <a:cs typeface="Times New Roman" panose="02020603050405020304" pitchFamily="18" charset="0"/>
              </a:rPr>
              <a:t>N</a:t>
            </a:r>
            <a:endParaRPr lang="en-US" sz="3900" kern="0" dirty="0">
              <a:solidFill>
                <a:srgbClr val="000000"/>
              </a:solidFill>
            </a:endParaRPr>
          </a:p>
        </p:txBody>
      </p:sp>
      <p:sp>
        <p:nvSpPr>
          <p:cNvPr id="24" name="Oval 23"/>
          <p:cNvSpPr/>
          <p:nvPr/>
        </p:nvSpPr>
        <p:spPr>
          <a:xfrm>
            <a:off x="3369075" y="1051339"/>
            <a:ext cx="1152782" cy="1152782"/>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816370" y="1243868"/>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945466" y="1243868"/>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816370" y="1000359"/>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945466" y="1000359"/>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307796" y="1546028"/>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462226" y="1546028"/>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3892318" y="2148806"/>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191822" y="5782684"/>
            <a:ext cx="678271" cy="67827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ontent Placeholder 2"/>
          <p:cNvSpPr txBox="1">
            <a:spLocks/>
          </p:cNvSpPr>
          <p:nvPr/>
        </p:nvSpPr>
        <p:spPr bwMode="auto">
          <a:xfrm>
            <a:off x="3217754" y="5800600"/>
            <a:ext cx="626407" cy="642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3900" kern="0" dirty="0">
                <a:solidFill>
                  <a:srgbClr val="000000"/>
                </a:solidFill>
                <a:latin typeface="Times New Roman" panose="02020603050405020304" pitchFamily="18" charset="0"/>
                <a:cs typeface="Times New Roman" panose="02020603050405020304" pitchFamily="18" charset="0"/>
              </a:rPr>
              <a:t>N</a:t>
            </a:r>
            <a:endParaRPr lang="en-US" sz="3900" kern="0" dirty="0">
              <a:solidFill>
                <a:srgbClr val="000000"/>
              </a:solidFill>
            </a:endParaRPr>
          </a:p>
        </p:txBody>
      </p:sp>
      <p:sp>
        <p:nvSpPr>
          <p:cNvPr id="34" name="Oval 33"/>
          <p:cNvSpPr/>
          <p:nvPr/>
        </p:nvSpPr>
        <p:spPr>
          <a:xfrm>
            <a:off x="2954566" y="5545428"/>
            <a:ext cx="1152782" cy="1152782"/>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401861" y="5737957"/>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530957" y="5737957"/>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3401861" y="5494448"/>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530957" y="5494448"/>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4018386" y="6265913"/>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018386" y="6035609"/>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018386" y="6150761"/>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4276617" y="5788393"/>
            <a:ext cx="678271" cy="67827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ontent Placeholder 2"/>
          <p:cNvSpPr txBox="1">
            <a:spLocks/>
          </p:cNvSpPr>
          <p:nvPr/>
        </p:nvSpPr>
        <p:spPr bwMode="auto">
          <a:xfrm>
            <a:off x="4302549" y="5806309"/>
            <a:ext cx="626407" cy="642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3900" kern="0" dirty="0">
                <a:solidFill>
                  <a:srgbClr val="000000"/>
                </a:solidFill>
                <a:latin typeface="Times New Roman" panose="02020603050405020304" pitchFamily="18" charset="0"/>
                <a:cs typeface="Times New Roman" panose="02020603050405020304" pitchFamily="18" charset="0"/>
              </a:rPr>
              <a:t>N</a:t>
            </a:r>
            <a:endParaRPr lang="en-US" sz="3900" kern="0" dirty="0">
              <a:solidFill>
                <a:srgbClr val="000000"/>
              </a:solidFill>
            </a:endParaRPr>
          </a:p>
        </p:txBody>
      </p:sp>
      <p:sp>
        <p:nvSpPr>
          <p:cNvPr id="46" name="Oval 45"/>
          <p:cNvSpPr/>
          <p:nvPr/>
        </p:nvSpPr>
        <p:spPr>
          <a:xfrm>
            <a:off x="4486656" y="5743666"/>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4615752" y="5743666"/>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4486656" y="5500157"/>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615752" y="5500157"/>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4018386" y="5920457"/>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4018386" y="6381063"/>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4018386" y="5805305"/>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3622935" y="2672976"/>
            <a:ext cx="678271" cy="678271"/>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Content Placeholder 2"/>
          <p:cNvSpPr txBox="1">
            <a:spLocks/>
          </p:cNvSpPr>
          <p:nvPr/>
        </p:nvSpPr>
        <p:spPr bwMode="auto">
          <a:xfrm>
            <a:off x="3648867" y="2690892"/>
            <a:ext cx="626407" cy="642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3900" kern="0" dirty="0">
                <a:solidFill>
                  <a:srgbClr val="000000"/>
                </a:solidFill>
                <a:latin typeface="Times New Roman" panose="02020603050405020304" pitchFamily="18" charset="0"/>
                <a:cs typeface="Times New Roman" panose="02020603050405020304" pitchFamily="18" charset="0"/>
              </a:rPr>
              <a:t>N</a:t>
            </a:r>
            <a:endParaRPr lang="en-US" sz="3900" kern="0" dirty="0">
              <a:solidFill>
                <a:srgbClr val="000000"/>
              </a:solidFill>
            </a:endParaRPr>
          </a:p>
        </p:txBody>
      </p:sp>
      <p:sp>
        <p:nvSpPr>
          <p:cNvPr id="55" name="Oval 54"/>
          <p:cNvSpPr/>
          <p:nvPr/>
        </p:nvSpPr>
        <p:spPr>
          <a:xfrm>
            <a:off x="3385679" y="2435720"/>
            <a:ext cx="1152782" cy="1152782"/>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832974" y="2628249"/>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962070" y="2628249"/>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832974" y="2384740"/>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962070" y="2384740"/>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4485313" y="2858441"/>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485313" y="2997394"/>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3332532" y="2852200"/>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3332532" y="2991153"/>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3832974" y="3516485"/>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3962070" y="3516485"/>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uble Bracket 68"/>
          <p:cNvSpPr/>
          <p:nvPr/>
        </p:nvSpPr>
        <p:spPr>
          <a:xfrm>
            <a:off x="3217754" y="2384551"/>
            <a:ext cx="1488631" cy="1240013"/>
          </a:xfrm>
          <a:prstGeom prst="bracketPair">
            <a:avLst/>
          </a:prstGeom>
          <a:no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Content Placeholder 2"/>
          <p:cNvSpPr txBox="1">
            <a:spLocks/>
          </p:cNvSpPr>
          <p:nvPr/>
        </p:nvSpPr>
        <p:spPr bwMode="auto">
          <a:xfrm>
            <a:off x="4593786" y="2393125"/>
            <a:ext cx="626407" cy="45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3-</a:t>
            </a:r>
            <a:endParaRPr lang="en-US" sz="2700" kern="0" dirty="0">
              <a:solidFill>
                <a:srgbClr val="000000"/>
              </a:solidFill>
            </a:endParaRPr>
          </a:p>
        </p:txBody>
      </p:sp>
      <p:sp>
        <p:nvSpPr>
          <p:cNvPr id="60" name="Oval 59"/>
          <p:cNvSpPr/>
          <p:nvPr/>
        </p:nvSpPr>
        <p:spPr>
          <a:xfrm>
            <a:off x="3962070" y="5078513"/>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a:stCxn id="9" idx="3"/>
          </p:cNvCxnSpPr>
          <p:nvPr/>
        </p:nvCxnSpPr>
        <p:spPr>
          <a:xfrm flipV="1">
            <a:off x="971600" y="1615714"/>
            <a:ext cx="2246154" cy="1007815"/>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4053625" y="5519936"/>
            <a:ext cx="106296" cy="10629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Arrow Connector 61"/>
          <p:cNvCxnSpPr>
            <a:stCxn id="6" idx="3"/>
          </p:cNvCxnSpPr>
          <p:nvPr/>
        </p:nvCxnSpPr>
        <p:spPr>
          <a:xfrm>
            <a:off x="1259632" y="1386339"/>
            <a:ext cx="2126047" cy="2982279"/>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11" idx="3"/>
          </p:cNvCxnSpPr>
          <p:nvPr/>
        </p:nvCxnSpPr>
        <p:spPr>
          <a:xfrm>
            <a:off x="1403648" y="3781975"/>
            <a:ext cx="1574790" cy="1952953"/>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12" idx="3"/>
          </p:cNvCxnSpPr>
          <p:nvPr/>
        </p:nvCxnSpPr>
        <p:spPr>
          <a:xfrm flipV="1">
            <a:off x="611560" y="2916616"/>
            <a:ext cx="2523770" cy="2117572"/>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15" idx="3"/>
            <a:endCxn id="60" idx="2"/>
          </p:cNvCxnSpPr>
          <p:nvPr/>
        </p:nvCxnSpPr>
        <p:spPr>
          <a:xfrm flipV="1">
            <a:off x="1403648" y="5131661"/>
            <a:ext cx="2558422" cy="1029452"/>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163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down)">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down)">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4982" y="1188983"/>
            <a:ext cx="362091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séparation</a:t>
            </a:r>
            <a:r>
              <a:rPr lang="en-US" dirty="0">
                <a:solidFill>
                  <a:srgbClr val="003300"/>
                </a:solidFill>
                <a:latin typeface="Times New Roman" panose="02020603050405020304" pitchFamily="18" charset="0"/>
                <a:cs typeface="Times New Roman" panose="02020603050405020304" pitchFamily="18" charset="0"/>
              </a:rPr>
              <a:t> par la </a:t>
            </a:r>
            <a:r>
              <a:rPr lang="en-US" dirty="0" err="1">
                <a:solidFill>
                  <a:srgbClr val="003300"/>
                </a:solidFill>
                <a:latin typeface="Times New Roman" panose="02020603050405020304" pitchFamily="18" charset="0"/>
                <a:cs typeface="Times New Roman" panose="02020603050405020304" pitchFamily="18" charset="0"/>
              </a:rPr>
              <a:t>gravité</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1114084"/>
            <a:ext cx="8748464" cy="1338828"/>
          </a:xfrm>
          <a:prstGeom prst="rect">
            <a:avLst/>
          </a:prstGeom>
          <a:noFill/>
        </p:spPr>
        <p:txBody>
          <a:bodyPr wrap="square" rtlCol="0">
            <a:spAutoFit/>
          </a:bodyPr>
          <a:lstStyle/>
          <a:p>
            <a:pPr lvl="0"/>
            <a:r>
              <a:rPr lang="fr-FR" sz="2700" dirty="0">
                <a:solidFill>
                  <a:srgbClr val="000000"/>
                </a:solidFill>
                <a:latin typeface="Times New Roman" panose="02020603050405020304" pitchFamily="18" charset="0"/>
                <a:cs typeface="Times New Roman" panose="02020603050405020304" pitchFamily="18" charset="0"/>
              </a:rPr>
              <a:t>Le mélangeur mécanique est un autre outil utilise pour mélanger des mélanges, ou bien pour séparer des mélanges avec l’aide des différence en densité.</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2510" t="10886" r="23732" b="5812"/>
          <a:stretch/>
        </p:blipFill>
        <p:spPr>
          <a:xfrm>
            <a:off x="3762944" y="2985669"/>
            <a:ext cx="2664296" cy="3096344"/>
          </a:xfrm>
          <a:prstGeom prst="rect">
            <a:avLst/>
          </a:prstGeom>
          <a:ln>
            <a:solidFill>
              <a:srgbClr val="0033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 y="2531309"/>
            <a:ext cx="3725641" cy="4005064"/>
          </a:xfrm>
          <a:prstGeom prst="rect">
            <a:avLst/>
          </a:prstGeom>
          <a:ln>
            <a:solidFill>
              <a:srgbClr val="003300"/>
            </a:solidFill>
          </a:ln>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537" t="5468" r="15099" b="496"/>
          <a:stretch/>
        </p:blipFill>
        <p:spPr>
          <a:xfrm>
            <a:off x="6449562" y="3416623"/>
            <a:ext cx="2664296" cy="2234437"/>
          </a:xfrm>
          <a:prstGeom prst="rect">
            <a:avLst/>
          </a:prstGeom>
          <a:ln>
            <a:solidFill>
              <a:srgbClr val="003300"/>
            </a:solidFill>
          </a:ln>
        </p:spPr>
      </p:pic>
    </p:spTree>
    <p:extLst>
      <p:ext uri="{BB962C8B-B14F-4D97-AF65-F5344CB8AC3E}">
        <p14:creationId xmlns:p14="http://schemas.microsoft.com/office/powerpoint/2010/main" val="357944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56176" y="4048494"/>
            <a:ext cx="2592288" cy="43574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Rectangle 6"/>
          <p:cNvSpPr/>
          <p:nvPr/>
        </p:nvSpPr>
        <p:spPr>
          <a:xfrm>
            <a:off x="125760" y="4048494"/>
            <a:ext cx="1925960" cy="43574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Rectangle 20"/>
          <p:cNvSpPr/>
          <p:nvPr/>
        </p:nvSpPr>
        <p:spPr>
          <a:xfrm>
            <a:off x="3995936" y="1138638"/>
            <a:ext cx="2520280" cy="43574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chromatographie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25760" y="1114084"/>
            <a:ext cx="8892480" cy="4247317"/>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Il y a de diverses formes de chromatographie, mais chacune fonctionne de la même façon pour séparer de petites quantités de solides des solutions liquides contenant deux ou plusieurs solides dissous là-dedans.  Ces solides dissous, les solutés, peuvent être identifiés par des couleurs ou d’autres méthodes.  </a:t>
            </a:r>
          </a:p>
          <a:p>
            <a:endParaRPr lang="fr-FR" sz="2700" dirty="0">
              <a:solidFill>
                <a:srgbClr val="000000"/>
              </a:solidFill>
              <a:latin typeface="Times New Roman" panose="02020603050405020304" pitchFamily="18" charset="0"/>
              <a:cs typeface="Times New Roman" panose="02020603050405020304" pitchFamily="18" charset="0"/>
            </a:endParaRPr>
          </a:p>
          <a:p>
            <a:r>
              <a:rPr lang="fr-FR" sz="2700" dirty="0">
                <a:solidFill>
                  <a:srgbClr val="000000"/>
                </a:solidFill>
                <a:latin typeface="Times New Roman" panose="02020603050405020304" pitchFamily="18" charset="0"/>
                <a:cs typeface="Times New Roman" panose="02020603050405020304" pitchFamily="18" charset="0"/>
              </a:rPr>
              <a:t>Peu importe la variation, un solvant développant appelé la phase mobile amène les solutés à travers la phase stationnaire.  Les solutés se séparent à cause de leurs capacités respectives d’être ralentis par la phase stationnaire.  </a:t>
            </a:r>
          </a:p>
        </p:txBody>
      </p:sp>
    </p:spTree>
    <p:extLst>
      <p:ext uri="{BB962C8B-B14F-4D97-AF65-F5344CB8AC3E}">
        <p14:creationId xmlns:p14="http://schemas.microsoft.com/office/powerpoint/2010/main" val="98675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chromatographie</a:t>
            </a:r>
            <a:r>
              <a:rPr lang="en-US" dirty="0">
                <a:solidFill>
                  <a:srgbClr val="003300"/>
                </a:solidFill>
                <a:latin typeface="Times New Roman" panose="02020603050405020304" pitchFamily="18" charset="0"/>
                <a:cs typeface="Times New Roman" panose="02020603050405020304" pitchFamily="18" charset="0"/>
              </a:rPr>
              <a:t> sur papier</a:t>
            </a:r>
          </a:p>
        </p:txBody>
      </p:sp>
      <p:sp>
        <p:nvSpPr>
          <p:cNvPr id="20" name="TextBox 19"/>
          <p:cNvSpPr txBox="1"/>
          <p:nvPr/>
        </p:nvSpPr>
        <p:spPr>
          <a:xfrm>
            <a:off x="25544" y="1086228"/>
            <a:ext cx="8892480" cy="3000821"/>
          </a:xfrm>
          <a:prstGeom prst="rect">
            <a:avLst/>
          </a:prstGeom>
          <a:noFill/>
        </p:spPr>
        <p:txBody>
          <a:bodyPr wrap="square" rtlCol="0">
            <a:spAutoFit/>
          </a:bodyPr>
          <a:lstStyle/>
          <a:p>
            <a:pPr lvl="0"/>
            <a:r>
              <a:rPr lang="fr-FR" sz="2100" dirty="0">
                <a:solidFill>
                  <a:srgbClr val="000000"/>
                </a:solidFill>
                <a:latin typeface="Times New Roman" panose="02020603050405020304" pitchFamily="18" charset="0"/>
                <a:cs typeface="Times New Roman" panose="02020603050405020304" pitchFamily="18" charset="0"/>
              </a:rPr>
              <a:t>Regardons la chromatographie sur papier pour illustrer le concept</a:t>
            </a:r>
          </a:p>
          <a:p>
            <a:pPr lvl="0"/>
            <a:r>
              <a:rPr lang="fr-FR" sz="2100" dirty="0">
                <a:solidFill>
                  <a:srgbClr val="000000"/>
                </a:solidFill>
                <a:latin typeface="Times New Roman" panose="02020603050405020304" pitchFamily="18" charset="0"/>
                <a:cs typeface="Times New Roman" panose="02020603050405020304" pitchFamily="18" charset="0"/>
              </a:rPr>
              <a:t>La chromatographie sur papier permet de séparer les constituants d’un mélange grâce à leurs différentes vitesses de migration.</a:t>
            </a:r>
          </a:p>
          <a:p>
            <a:pPr lvl="0"/>
            <a:r>
              <a:rPr lang="fr-FR" sz="2100" dirty="0">
                <a:solidFill>
                  <a:srgbClr val="000000"/>
                </a:solidFill>
                <a:latin typeface="Times New Roman" panose="02020603050405020304" pitchFamily="18" charset="0"/>
                <a:cs typeface="Times New Roman" panose="02020603050405020304" pitchFamily="18" charset="0"/>
              </a:rPr>
              <a:t>Pour réaliser cette technique, on doit maintenir verticalement des bandes de papier et plonger leur base dans un solvant. Le solvant peut être de l’eau ou de l’alcool. Le mélange que l’on veut séparer est déposé à la base de la bande de papier.</a:t>
            </a:r>
          </a:p>
          <a:p>
            <a:pPr lvl="0"/>
            <a:r>
              <a:rPr lang="fr-FR" sz="2100" dirty="0">
                <a:solidFill>
                  <a:srgbClr val="000000"/>
                </a:solidFill>
                <a:latin typeface="Times New Roman" panose="02020603050405020304" pitchFamily="18" charset="0"/>
                <a:cs typeface="Times New Roman" panose="02020603050405020304" pitchFamily="18" charset="0"/>
              </a:rPr>
              <a:t>Le liquide va alors monter le long de la bande de papier par capillarité et entraîner les différents constituants du mélange avec elle.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622" y="4125101"/>
            <a:ext cx="2687402" cy="2627180"/>
          </a:xfrm>
          <a:prstGeom prst="rect">
            <a:avLst/>
          </a:prstGeom>
          <a:ln>
            <a:solidFill>
              <a:srgbClr val="003300"/>
            </a:solidFill>
          </a:ln>
        </p:spPr>
      </p:pic>
      <p:sp>
        <p:nvSpPr>
          <p:cNvPr id="3" name="TextBox 2"/>
          <p:cNvSpPr txBox="1"/>
          <p:nvPr/>
        </p:nvSpPr>
        <p:spPr>
          <a:xfrm>
            <a:off x="61040" y="4230820"/>
            <a:ext cx="6095136" cy="2677656"/>
          </a:xfrm>
          <a:prstGeom prst="rect">
            <a:avLst/>
          </a:prstGeom>
          <a:noFill/>
        </p:spPr>
        <p:txBody>
          <a:bodyPr wrap="square" rtlCol="0">
            <a:spAutoFit/>
          </a:bodyPr>
          <a:lstStyle/>
          <a:p>
            <a:pPr lvl="0"/>
            <a:r>
              <a:rPr lang="fr-FR" sz="2100" dirty="0">
                <a:solidFill>
                  <a:srgbClr val="000000"/>
                </a:solidFill>
                <a:latin typeface="Times New Roman" panose="02020603050405020304" pitchFamily="18" charset="0"/>
                <a:cs typeface="Times New Roman" panose="02020603050405020304" pitchFamily="18" charset="0"/>
              </a:rPr>
              <a:t>Chaque constituant est entraîné à une vitesse différente. Les différentes substances vont donc se séparer au fur et à mesure sur le papier. Les substances ainsi séparées, bien souvent des molécules, vont finalement apparaître sous forme de taches colorées.</a:t>
            </a:r>
          </a:p>
          <a:p>
            <a:pPr lvl="0"/>
            <a:r>
              <a:rPr lang="fr-FR" sz="2100" dirty="0">
                <a:solidFill>
                  <a:srgbClr val="000000"/>
                </a:solidFill>
                <a:latin typeface="Times New Roman" panose="02020603050405020304" pitchFamily="18" charset="0"/>
                <a:cs typeface="Times New Roman" panose="02020603050405020304" pitchFamily="18" charset="0"/>
              </a:rPr>
              <a:t>Cette technique est utilisée pour séparer, entre autres, les différents pigments que contient une feuille d’arbre.</a:t>
            </a:r>
          </a:p>
        </p:txBody>
      </p:sp>
    </p:spTree>
    <p:extLst>
      <p:ext uri="{BB962C8B-B14F-4D97-AF65-F5344CB8AC3E}">
        <p14:creationId xmlns:p14="http://schemas.microsoft.com/office/powerpoint/2010/main" val="3712330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65661" y="3524159"/>
            <a:ext cx="6219260" cy="309754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Rectangle 4"/>
          <p:cNvSpPr/>
          <p:nvPr/>
        </p:nvSpPr>
        <p:spPr>
          <a:xfrm>
            <a:off x="1997968" y="2248027"/>
            <a:ext cx="4420696" cy="43574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Rectangle 20"/>
          <p:cNvSpPr/>
          <p:nvPr/>
        </p:nvSpPr>
        <p:spPr>
          <a:xfrm>
            <a:off x="2746256" y="1401128"/>
            <a:ext cx="4896544" cy="43574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D’autres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formes</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chromatographie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0" y="962116"/>
            <a:ext cx="8892480" cy="2585323"/>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La chromatographie sur papier utilise une feuille de papier absorbante, mais la chromatographie sur couche mince utilise une mince couche de silice séchée sur une feuille de plastique ou de verre et la chromatographie sur colonne utilise des petites billes de silice.  Peu importe la variation, le concept est le même.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83" y="3492292"/>
            <a:ext cx="2015004" cy="2697587"/>
          </a:xfrm>
          <a:prstGeom prst="rect">
            <a:avLst/>
          </a:prstGeom>
          <a:ln>
            <a:solidFill>
              <a:srgbClr val="003300"/>
            </a:solidFill>
          </a:ln>
        </p:spPr>
      </p:pic>
      <p:sp>
        <p:nvSpPr>
          <p:cNvPr id="7" name="TextBox 6"/>
          <p:cNvSpPr txBox="1"/>
          <p:nvPr/>
        </p:nvSpPr>
        <p:spPr>
          <a:xfrm>
            <a:off x="-72516" y="6134732"/>
            <a:ext cx="2465402" cy="738664"/>
          </a:xfrm>
          <a:prstGeom prst="rect">
            <a:avLst/>
          </a:prstGeom>
          <a:noFill/>
        </p:spPr>
        <p:txBody>
          <a:bodyPr wrap="square" rtlCol="0">
            <a:spAutoFit/>
          </a:bodyPr>
          <a:lstStyle/>
          <a:p>
            <a:pPr algn="ctr"/>
            <a:r>
              <a:rPr lang="fr-FR" sz="2100" dirty="0">
                <a:solidFill>
                  <a:srgbClr val="000000"/>
                </a:solidFill>
                <a:latin typeface="Times New Roman" panose="02020603050405020304" pitchFamily="18" charset="0"/>
                <a:cs typeface="Times New Roman" panose="02020603050405020304" pitchFamily="18" charset="0"/>
              </a:rPr>
              <a:t>La chromatographie sur couche mince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661" y="3547439"/>
            <a:ext cx="3744284" cy="19891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9947" y="3547439"/>
            <a:ext cx="2304975" cy="3074260"/>
          </a:xfrm>
          <a:prstGeom prst="rect">
            <a:avLst/>
          </a:prstGeom>
          <a:ln>
            <a:solidFill>
              <a:srgbClr val="003300"/>
            </a:solidFill>
          </a:ln>
        </p:spPr>
      </p:pic>
      <p:sp>
        <p:nvSpPr>
          <p:cNvPr id="10" name="TextBox 9"/>
          <p:cNvSpPr txBox="1"/>
          <p:nvPr/>
        </p:nvSpPr>
        <p:spPr>
          <a:xfrm>
            <a:off x="2365661" y="5559870"/>
            <a:ext cx="3914286" cy="1061829"/>
          </a:xfrm>
          <a:prstGeom prst="rect">
            <a:avLst/>
          </a:prstGeom>
          <a:noFill/>
        </p:spPr>
        <p:txBody>
          <a:bodyPr wrap="square" rtlCol="0">
            <a:spAutoFit/>
          </a:bodyPr>
          <a:lstStyle/>
          <a:p>
            <a:pPr algn="ctr"/>
            <a:r>
              <a:rPr lang="fr-FR" sz="2100" dirty="0">
                <a:solidFill>
                  <a:srgbClr val="000000"/>
                </a:solidFill>
                <a:latin typeface="Times New Roman" panose="02020603050405020304" pitchFamily="18" charset="0"/>
                <a:cs typeface="Times New Roman" panose="02020603050405020304" pitchFamily="18" charset="0"/>
              </a:rPr>
              <a:t>La chromatographie sur colonne, Chromatographie en phase liquide à haute performance (HPLC)</a:t>
            </a:r>
          </a:p>
        </p:txBody>
      </p:sp>
    </p:spTree>
    <p:extLst>
      <p:ext uri="{BB962C8B-B14F-4D97-AF65-F5344CB8AC3E}">
        <p14:creationId xmlns:p14="http://schemas.microsoft.com/office/powerpoint/2010/main" val="2656293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60" y="260648"/>
            <a:ext cx="7882880" cy="990600"/>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Résumé des mélanges </a:t>
            </a:r>
            <a:r>
              <a:rPr lang="en-US" dirty="0" err="1">
                <a:solidFill>
                  <a:srgbClr val="003300"/>
                </a:solidFill>
                <a:latin typeface="Times New Roman" panose="02020603050405020304" pitchFamily="18" charset="0"/>
                <a:cs typeface="Times New Roman" panose="02020603050405020304" pitchFamily="18" charset="0"/>
              </a:rPr>
              <a:t>mécaniques</a:t>
            </a:r>
            <a:endParaRPr lang="en-US" dirty="0">
              <a:solidFill>
                <a:srgbClr val="0033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70659609"/>
              </p:ext>
            </p:extLst>
          </p:nvPr>
        </p:nvGraphicFramePr>
        <p:xfrm>
          <a:off x="0" y="1124744"/>
          <a:ext cx="9144000" cy="5409909"/>
        </p:xfrm>
        <a:graphic>
          <a:graphicData uri="http://schemas.openxmlformats.org/drawingml/2006/table">
            <a:tbl>
              <a:tblPr firstRow="1" bandRow="1">
                <a:tableStyleId>{5C22544A-7EE6-4342-B048-85BDC9FD1C3A}</a:tableStyleId>
              </a:tblPr>
              <a:tblGrid>
                <a:gridCol w="125963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5868144">
                  <a:extLst>
                    <a:ext uri="{9D8B030D-6E8A-4147-A177-3AD203B41FA5}">
                      <a16:colId xmlns:a16="http://schemas.microsoft.com/office/drawing/2014/main" val="20002"/>
                    </a:ext>
                  </a:extLst>
                </a:gridCol>
              </a:tblGrid>
              <a:tr h="477423">
                <a:tc>
                  <a:txBody>
                    <a:bodyPr/>
                    <a:lstStyle/>
                    <a:p>
                      <a:r>
                        <a:rPr lang="en-US" sz="2100" dirty="0">
                          <a:solidFill>
                            <a:srgbClr val="FFFFFF"/>
                          </a:solidFill>
                          <a:latin typeface="Times New Roman" panose="02020603050405020304" pitchFamily="18" charset="0"/>
                          <a:cs typeface="Times New Roman" panose="02020603050405020304" pitchFamily="18" charset="0"/>
                        </a:rPr>
                        <a:t>Mélange</a:t>
                      </a:r>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3300"/>
                    </a:solidFill>
                  </a:tcPr>
                </a:tc>
                <a:tc>
                  <a:txBody>
                    <a:bodyPr/>
                    <a:lstStyle/>
                    <a:p>
                      <a:r>
                        <a:rPr lang="en-US" sz="2100" dirty="0" err="1">
                          <a:solidFill>
                            <a:srgbClr val="FFFFFF"/>
                          </a:solidFill>
                          <a:latin typeface="Times New Roman" panose="02020603050405020304" pitchFamily="18" charset="0"/>
                          <a:cs typeface="Times New Roman" panose="02020603050405020304" pitchFamily="18" charset="0"/>
                        </a:rPr>
                        <a:t>Méthode</a:t>
                      </a:r>
                      <a:endParaRPr lang="en-US" sz="2100" dirty="0">
                        <a:solidFill>
                          <a:srgbClr val="FFFFFF"/>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3300"/>
                    </a:solidFill>
                  </a:tcPr>
                </a:tc>
                <a:tc>
                  <a:txBody>
                    <a:bodyPr/>
                    <a:lstStyle/>
                    <a:p>
                      <a:r>
                        <a:rPr lang="en-US" sz="2100" dirty="0" err="1">
                          <a:solidFill>
                            <a:srgbClr val="FFFFFF"/>
                          </a:solidFill>
                          <a:latin typeface="Times New Roman" panose="02020603050405020304" pitchFamily="18" charset="0"/>
                          <a:cs typeface="Times New Roman" panose="02020603050405020304" pitchFamily="18" charset="0"/>
                        </a:rPr>
                        <a:t>L’application</a:t>
                      </a:r>
                      <a:endParaRPr lang="en-US" sz="2100" dirty="0">
                        <a:solidFill>
                          <a:srgbClr val="FFFFFF"/>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0"/>
                  </a:ext>
                </a:extLst>
              </a:tr>
              <a:tr h="389137">
                <a:tc rowSpan="4">
                  <a:txBody>
                    <a:bodyPr/>
                    <a:lstStyle/>
                    <a:p>
                      <a:pPr algn="ctr"/>
                      <a:r>
                        <a:rPr lang="en-US" sz="2100" dirty="0" err="1">
                          <a:solidFill>
                            <a:srgbClr val="000000"/>
                          </a:solidFill>
                          <a:latin typeface="Times New Roman" panose="02020603050405020304" pitchFamily="18" charset="0"/>
                          <a:cs typeface="Times New Roman" panose="02020603050405020304" pitchFamily="18" charset="0"/>
                        </a:rPr>
                        <a:t>solide</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en</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solide</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100" dirty="0" err="1">
                          <a:solidFill>
                            <a:srgbClr val="000000"/>
                          </a:solidFill>
                          <a:latin typeface="Times New Roman" panose="02020603050405020304" pitchFamily="18" charset="0"/>
                          <a:cs typeface="Times New Roman" panose="02020603050405020304" pitchFamily="18" charset="0"/>
                        </a:rPr>
                        <a:t>séparation</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manuelle</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100" dirty="0">
                          <a:solidFill>
                            <a:srgbClr val="000000"/>
                          </a:solidFill>
                          <a:latin typeface="Times New Roman" panose="02020603050405020304" pitchFamily="18" charset="0"/>
                          <a:cs typeface="Times New Roman" panose="02020603050405020304" pitchFamily="18" charset="0"/>
                        </a:rPr>
                        <a:t>un mélange</a:t>
                      </a:r>
                      <a:r>
                        <a:rPr lang="en-US" sz="2100" baseline="0" dirty="0">
                          <a:solidFill>
                            <a:srgbClr val="000000"/>
                          </a:solidFill>
                          <a:latin typeface="Times New Roman" panose="02020603050405020304" pitchFamily="18" charset="0"/>
                          <a:cs typeface="Times New Roman" panose="02020603050405020304" pitchFamily="18" charset="0"/>
                        </a:rPr>
                        <a:t> de </a:t>
                      </a:r>
                      <a:r>
                        <a:rPr lang="en-US" sz="2100" baseline="0" dirty="0" err="1">
                          <a:solidFill>
                            <a:srgbClr val="000000"/>
                          </a:solidFill>
                          <a:latin typeface="Times New Roman" panose="02020603050405020304" pitchFamily="18" charset="0"/>
                          <a:cs typeface="Times New Roman" panose="02020603050405020304" pitchFamily="18" charset="0"/>
                        </a:rPr>
                        <a:t>solides</a:t>
                      </a:r>
                      <a:r>
                        <a:rPr lang="en-US" sz="2100" baseline="0" dirty="0">
                          <a:solidFill>
                            <a:srgbClr val="000000"/>
                          </a:solidFill>
                          <a:latin typeface="Times New Roman" panose="02020603050405020304" pitchFamily="18" charset="0"/>
                          <a:cs typeface="Times New Roman" panose="02020603050405020304" pitchFamily="18" charset="0"/>
                        </a:rPr>
                        <a:t> avec de </a:t>
                      </a:r>
                      <a:r>
                        <a:rPr lang="en-US" sz="2100" baseline="0" dirty="0" err="1">
                          <a:solidFill>
                            <a:srgbClr val="000000"/>
                          </a:solidFill>
                          <a:latin typeface="Times New Roman" panose="02020603050405020304" pitchFamily="18" charset="0"/>
                          <a:cs typeface="Times New Roman" panose="02020603050405020304" pitchFamily="18" charset="0"/>
                        </a:rPr>
                        <a:t>gros</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morceaux</a:t>
                      </a:r>
                      <a:endParaRPr lang="en-US" sz="21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89137">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100" dirty="0" err="1">
                          <a:solidFill>
                            <a:srgbClr val="000000"/>
                          </a:solidFill>
                          <a:latin typeface="Times New Roman" panose="02020603050405020304" pitchFamily="18" charset="0"/>
                          <a:cs typeface="Times New Roman" panose="02020603050405020304" pitchFamily="18" charset="0"/>
                        </a:rPr>
                        <a:t>gravité</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dirty="0">
                          <a:solidFill>
                            <a:srgbClr val="000000"/>
                          </a:solidFill>
                          <a:latin typeface="Times New Roman" panose="02020603050405020304" pitchFamily="18" charset="0"/>
                          <a:cs typeface="Times New Roman" panose="02020603050405020304" pitchFamily="18" charset="0"/>
                        </a:rPr>
                        <a:t>la </a:t>
                      </a:r>
                      <a:r>
                        <a:rPr lang="en-US" sz="2100" dirty="0" err="1">
                          <a:solidFill>
                            <a:srgbClr val="000000"/>
                          </a:solidFill>
                          <a:latin typeface="Times New Roman" panose="02020603050405020304" pitchFamily="18" charset="0"/>
                          <a:cs typeface="Times New Roman" panose="02020603050405020304" pitchFamily="18" charset="0"/>
                        </a:rPr>
                        <a:t>densité</a:t>
                      </a:r>
                      <a:r>
                        <a:rPr lang="en-US" sz="2100" baseline="0" dirty="0">
                          <a:solidFill>
                            <a:srgbClr val="000000"/>
                          </a:solidFill>
                          <a:latin typeface="Times New Roman" panose="02020603050405020304" pitchFamily="18" charset="0"/>
                          <a:cs typeface="Times New Roman" panose="02020603050405020304" pitchFamily="18" charset="0"/>
                        </a:rPr>
                        <a:t> du </a:t>
                      </a:r>
                      <a:r>
                        <a:rPr lang="en-US" sz="2100" baseline="0" dirty="0" err="1">
                          <a:solidFill>
                            <a:srgbClr val="000000"/>
                          </a:solidFill>
                          <a:latin typeface="Times New Roman" panose="02020603050405020304" pitchFamily="18" charset="0"/>
                          <a:cs typeface="Times New Roman" panose="02020603050405020304" pitchFamily="18" charset="0"/>
                        </a:rPr>
                        <a:t>solide</a:t>
                      </a:r>
                      <a:r>
                        <a:rPr lang="en-US" sz="2100" baseline="0" dirty="0">
                          <a:solidFill>
                            <a:srgbClr val="000000"/>
                          </a:solidFill>
                          <a:latin typeface="Times New Roman" panose="02020603050405020304" pitchFamily="18" charset="0"/>
                          <a:cs typeface="Times New Roman" panose="02020603050405020304" pitchFamily="18" charset="0"/>
                        </a:rPr>
                        <a:t> desire </a:t>
                      </a:r>
                      <a:r>
                        <a:rPr lang="en-US" sz="2100" dirty="0" err="1">
                          <a:solidFill>
                            <a:srgbClr val="000000"/>
                          </a:solidFill>
                          <a:latin typeface="Times New Roman" panose="02020603050405020304" pitchFamily="18" charset="0"/>
                          <a:cs typeface="Times New Roman" panose="02020603050405020304" pitchFamily="18" charset="0"/>
                        </a:rPr>
                        <a:t>est</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assez</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différente</a:t>
                      </a:r>
                      <a:r>
                        <a:rPr lang="en-US" sz="2100" dirty="0">
                          <a:solidFill>
                            <a:srgbClr val="000000"/>
                          </a:solidFill>
                          <a:latin typeface="Times New Roman" panose="02020603050405020304" pitchFamily="18" charset="0"/>
                          <a:cs typeface="Times New Roman" panose="02020603050405020304" pitchFamily="18" charset="0"/>
                        </a:rPr>
                        <a:t> des </a:t>
                      </a:r>
                      <a:r>
                        <a:rPr lang="en-US" sz="2100" dirty="0" err="1">
                          <a:solidFill>
                            <a:srgbClr val="000000"/>
                          </a:solidFill>
                          <a:latin typeface="Times New Roman" panose="02020603050405020304" pitchFamily="18" charset="0"/>
                          <a:cs typeface="Times New Roman" panose="02020603050405020304" pitchFamily="18" charset="0"/>
                        </a:rPr>
                        <a:t>autres</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solides</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présents</a:t>
                      </a:r>
                      <a:endParaRPr lang="en-US" sz="2100" baseline="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1460">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100" dirty="0">
                          <a:solidFill>
                            <a:srgbClr val="000000"/>
                          </a:solidFill>
                          <a:latin typeface="Times New Roman" panose="02020603050405020304" pitchFamily="18" charset="0"/>
                          <a:cs typeface="Times New Roman" panose="02020603050405020304" pitchFamily="18" charset="0"/>
                        </a:rPr>
                        <a:t>extraction</a:t>
                      </a:r>
                      <a:r>
                        <a:rPr lang="en-US" sz="2100" baseline="0" dirty="0">
                          <a:solidFill>
                            <a:srgbClr val="000000"/>
                          </a:solidFill>
                          <a:latin typeface="Times New Roman" panose="02020603050405020304" pitchFamily="18" charset="0"/>
                          <a:cs typeface="Times New Roman" panose="02020603050405020304" pitchFamily="18" charset="0"/>
                        </a:rPr>
                        <a:t> par </a:t>
                      </a:r>
                      <a:r>
                        <a:rPr lang="en-US" sz="2100" baseline="0" dirty="0" err="1">
                          <a:solidFill>
                            <a:srgbClr val="000000"/>
                          </a:solidFill>
                          <a:latin typeface="Times New Roman" panose="02020603050405020304" pitchFamily="18" charset="0"/>
                          <a:cs typeface="Times New Roman" panose="02020603050405020304" pitchFamily="18" charset="0"/>
                        </a:rPr>
                        <a:t>solvant</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100" dirty="0">
                          <a:solidFill>
                            <a:srgbClr val="000000"/>
                          </a:solidFill>
                          <a:latin typeface="Times New Roman" panose="02020603050405020304" pitchFamily="18" charset="0"/>
                          <a:cs typeface="Times New Roman" panose="02020603050405020304" pitchFamily="18" charset="0"/>
                        </a:rPr>
                        <a:t>un</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solide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est</a:t>
                      </a:r>
                      <a:r>
                        <a:rPr lang="en-US" sz="2100" baseline="0" dirty="0">
                          <a:solidFill>
                            <a:srgbClr val="000000"/>
                          </a:solidFill>
                          <a:latin typeface="Times New Roman" panose="02020603050405020304" pitchFamily="18" charset="0"/>
                          <a:cs typeface="Times New Roman" panose="02020603050405020304" pitchFamily="18" charset="0"/>
                        </a:rPr>
                        <a:t> plus </a:t>
                      </a:r>
                      <a:r>
                        <a:rPr lang="en-US" sz="2100" baseline="0" dirty="0" err="1">
                          <a:solidFill>
                            <a:srgbClr val="000000"/>
                          </a:solidFill>
                          <a:latin typeface="Times New Roman" panose="02020603050405020304" pitchFamily="18" charset="0"/>
                          <a:cs typeface="Times New Roman" panose="02020603050405020304" pitchFamily="18" charset="0"/>
                        </a:rPr>
                        <a:t>facilement</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dissous</a:t>
                      </a:r>
                      <a:r>
                        <a:rPr lang="en-US" sz="2100" baseline="0" dirty="0">
                          <a:solidFill>
                            <a:srgbClr val="000000"/>
                          </a:solidFill>
                          <a:latin typeface="Times New Roman" panose="02020603050405020304" pitchFamily="18" charset="0"/>
                          <a:cs typeface="Times New Roman" panose="02020603050405020304" pitchFamily="18" charset="0"/>
                        </a:rPr>
                        <a:t> par un solvent </a:t>
                      </a:r>
                      <a:r>
                        <a:rPr lang="en-US" sz="2100" baseline="0" dirty="0" err="1">
                          <a:solidFill>
                            <a:srgbClr val="000000"/>
                          </a:solidFill>
                          <a:latin typeface="Times New Roman" panose="02020603050405020304" pitchFamily="18" charset="0"/>
                          <a:cs typeface="Times New Roman" panose="02020603050405020304" pitchFamily="18" charset="0"/>
                        </a:rPr>
                        <a:t>donnée</a:t>
                      </a:r>
                      <a:endParaRPr lang="en-US" sz="21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1460">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100" dirty="0" err="1">
                          <a:solidFill>
                            <a:srgbClr val="000000"/>
                          </a:solidFill>
                          <a:latin typeface="Times New Roman" panose="02020603050405020304" pitchFamily="18" charset="0"/>
                          <a:cs typeface="Times New Roman" panose="02020603050405020304" pitchFamily="18" charset="0"/>
                        </a:rPr>
                        <a:t>chromatographie</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100" dirty="0">
                          <a:solidFill>
                            <a:srgbClr val="000000"/>
                          </a:solidFill>
                          <a:latin typeface="Times New Roman" panose="02020603050405020304" pitchFamily="18" charset="0"/>
                          <a:cs typeface="Times New Roman" panose="02020603050405020304" pitchFamily="18" charset="0"/>
                        </a:rPr>
                        <a:t>les </a:t>
                      </a:r>
                      <a:r>
                        <a:rPr lang="en-US" sz="2100" dirty="0" err="1">
                          <a:solidFill>
                            <a:srgbClr val="000000"/>
                          </a:solidFill>
                          <a:latin typeface="Times New Roman" panose="02020603050405020304" pitchFamily="18" charset="0"/>
                          <a:cs typeface="Times New Roman" panose="02020603050405020304" pitchFamily="18" charset="0"/>
                        </a:rPr>
                        <a:t>solides</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sont</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coloriés</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présents</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dans</a:t>
                      </a:r>
                      <a:r>
                        <a:rPr lang="en-US" sz="2100" baseline="0" dirty="0">
                          <a:solidFill>
                            <a:srgbClr val="000000"/>
                          </a:solidFill>
                          <a:latin typeface="Times New Roman" panose="02020603050405020304" pitchFamily="18" charset="0"/>
                          <a:cs typeface="Times New Roman" panose="02020603050405020304" pitchFamily="18" charset="0"/>
                        </a:rPr>
                        <a:t> de petites </a:t>
                      </a:r>
                      <a:r>
                        <a:rPr lang="en-US" sz="2100" baseline="0" dirty="0" err="1">
                          <a:solidFill>
                            <a:srgbClr val="000000"/>
                          </a:solidFill>
                          <a:latin typeface="Times New Roman" panose="02020603050405020304" pitchFamily="18" charset="0"/>
                          <a:cs typeface="Times New Roman" panose="02020603050405020304" pitchFamily="18" charset="0"/>
                        </a:rPr>
                        <a:t>quantit</a:t>
                      </a:r>
                      <a:r>
                        <a:rPr lang="en-US" sz="2100" dirty="0" err="1">
                          <a:solidFill>
                            <a:srgbClr val="000000"/>
                          </a:solidFill>
                          <a:latin typeface="Times New Roman" panose="02020603050405020304" pitchFamily="18" charset="0"/>
                          <a:cs typeface="Times New Roman" panose="02020603050405020304" pitchFamily="18" charset="0"/>
                        </a:rPr>
                        <a:t>és</a:t>
                      </a:r>
                      <a:r>
                        <a:rPr lang="en-US" sz="2100" dirty="0">
                          <a:solidFill>
                            <a:srgbClr val="000000"/>
                          </a:solidFill>
                          <a:latin typeface="Times New Roman" panose="02020603050405020304" pitchFamily="18" charset="0"/>
                          <a:cs typeface="Times New Roman" panose="02020603050405020304" pitchFamily="18" charset="0"/>
                        </a:rPr>
                        <a:t>,</a:t>
                      </a:r>
                      <a:r>
                        <a:rPr lang="en-US" sz="2100" baseline="0" dirty="0">
                          <a:solidFill>
                            <a:srgbClr val="000000"/>
                          </a:solidFill>
                          <a:latin typeface="Times New Roman" panose="02020603050405020304" pitchFamily="18" charset="0"/>
                          <a:cs typeface="Times New Roman" panose="02020603050405020304" pitchFamily="18" charset="0"/>
                        </a:rPr>
                        <a:t> et </a:t>
                      </a:r>
                      <a:r>
                        <a:rPr lang="en-US" sz="2100" baseline="0" dirty="0" err="1">
                          <a:solidFill>
                            <a:srgbClr val="000000"/>
                          </a:solidFill>
                          <a:latin typeface="Times New Roman" panose="02020603050405020304" pitchFamily="18" charset="0"/>
                          <a:cs typeface="Times New Roman" panose="02020603050405020304" pitchFamily="18" charset="0"/>
                        </a:rPr>
                        <a:t>sont</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solubles</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dans</a:t>
                      </a:r>
                      <a:r>
                        <a:rPr lang="en-US" sz="2100" baseline="0" dirty="0">
                          <a:solidFill>
                            <a:srgbClr val="000000"/>
                          </a:solidFill>
                          <a:latin typeface="Times New Roman" panose="02020603050405020304" pitchFamily="18" charset="0"/>
                          <a:cs typeface="Times New Roman" panose="02020603050405020304" pitchFamily="18" charset="0"/>
                        </a:rPr>
                        <a:t> un solvent </a:t>
                      </a:r>
                      <a:r>
                        <a:rPr lang="en-US" sz="2100" baseline="0" dirty="0" err="1">
                          <a:solidFill>
                            <a:srgbClr val="000000"/>
                          </a:solidFill>
                          <a:latin typeface="Times New Roman" panose="02020603050405020304" pitchFamily="18" charset="0"/>
                          <a:cs typeface="Times New Roman" panose="02020603050405020304" pitchFamily="18" charset="0"/>
                        </a:rPr>
                        <a:t>ou</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dans</a:t>
                      </a:r>
                      <a:r>
                        <a:rPr lang="en-US" sz="2100" baseline="0" dirty="0">
                          <a:solidFill>
                            <a:srgbClr val="000000"/>
                          </a:solidFill>
                          <a:latin typeface="Times New Roman" panose="02020603050405020304" pitchFamily="18" charset="0"/>
                          <a:cs typeface="Times New Roman" panose="02020603050405020304" pitchFamily="18" charset="0"/>
                        </a:rPr>
                        <a:t> un m</a:t>
                      </a:r>
                      <a:r>
                        <a:rPr lang="en-US" sz="2100" dirty="0">
                          <a:solidFill>
                            <a:srgbClr val="000000"/>
                          </a:solidFill>
                          <a:latin typeface="Times New Roman" panose="02020603050405020304" pitchFamily="18" charset="0"/>
                          <a:cs typeface="Times New Roman" panose="02020603050405020304" pitchFamily="18" charset="0"/>
                        </a:rPr>
                        <a:t>élange de </a:t>
                      </a:r>
                      <a:r>
                        <a:rPr lang="en-US" sz="2100" dirty="0" err="1">
                          <a:solidFill>
                            <a:srgbClr val="000000"/>
                          </a:solidFill>
                          <a:latin typeface="Times New Roman" panose="02020603050405020304" pitchFamily="18" charset="0"/>
                          <a:cs typeface="Times New Roman" panose="02020603050405020304" pitchFamily="18" charset="0"/>
                        </a:rPr>
                        <a:t>solvants</a:t>
                      </a:r>
                      <a:endParaRPr lang="en-US" sz="21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77423">
                <a:tc rowSpan="3">
                  <a:txBody>
                    <a:bodyPr/>
                    <a:lstStyle/>
                    <a:p>
                      <a:pPr algn="ctr"/>
                      <a:r>
                        <a:rPr lang="en-US" sz="2100" dirty="0" err="1">
                          <a:solidFill>
                            <a:srgbClr val="000000"/>
                          </a:solidFill>
                          <a:latin typeface="Times New Roman" panose="02020603050405020304" pitchFamily="18" charset="0"/>
                          <a:cs typeface="Times New Roman" panose="02020603050405020304" pitchFamily="18" charset="0"/>
                        </a:rPr>
                        <a:t>solide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en</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liquide</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100" dirty="0" err="1">
                          <a:solidFill>
                            <a:srgbClr val="000000"/>
                          </a:solidFill>
                          <a:latin typeface="Times New Roman" panose="02020603050405020304" pitchFamily="18" charset="0"/>
                          <a:cs typeface="Times New Roman" panose="02020603050405020304" pitchFamily="18" charset="0"/>
                        </a:rPr>
                        <a:t>séparation</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manuelle</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100" baseline="0" dirty="0" err="1">
                          <a:solidFill>
                            <a:srgbClr val="000000"/>
                          </a:solidFill>
                          <a:latin typeface="Times New Roman" panose="02020603050405020304" pitchFamily="18" charset="0"/>
                          <a:cs typeface="Times New Roman" panose="02020603050405020304" pitchFamily="18" charset="0"/>
                        </a:rPr>
                        <a:t>quelques</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gros</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morceaux</a:t>
                      </a:r>
                      <a:r>
                        <a:rPr lang="en-US" sz="2100" baseline="0" dirty="0">
                          <a:solidFill>
                            <a:srgbClr val="000000"/>
                          </a:solidFill>
                          <a:latin typeface="Times New Roman" panose="02020603050405020304" pitchFamily="18" charset="0"/>
                          <a:cs typeface="Times New Roman" panose="02020603050405020304" pitchFamily="18" charset="0"/>
                        </a:rPr>
                        <a:t> du </a:t>
                      </a:r>
                      <a:r>
                        <a:rPr lang="en-US" sz="2100" baseline="0" dirty="0" err="1">
                          <a:solidFill>
                            <a:srgbClr val="000000"/>
                          </a:solidFill>
                          <a:latin typeface="Times New Roman" panose="02020603050405020304" pitchFamily="18" charset="0"/>
                          <a:cs typeface="Times New Roman" panose="02020603050405020304" pitchFamily="18" charset="0"/>
                        </a:rPr>
                        <a:t>solide</a:t>
                      </a:r>
                      <a:r>
                        <a:rPr lang="en-US" sz="2100" baseline="0" dirty="0">
                          <a:solidFill>
                            <a:srgbClr val="000000"/>
                          </a:solidFill>
                          <a:latin typeface="Times New Roman" panose="02020603050405020304" pitchFamily="18" charset="0"/>
                          <a:cs typeface="Times New Roman" panose="02020603050405020304" pitchFamily="18" charset="0"/>
                        </a:rPr>
                        <a:t> presents </a:t>
                      </a:r>
                      <a:r>
                        <a:rPr lang="en-US" sz="2100" baseline="0" dirty="0" err="1">
                          <a:solidFill>
                            <a:srgbClr val="000000"/>
                          </a:solidFill>
                          <a:latin typeface="Times New Roman" panose="02020603050405020304" pitchFamily="18" charset="0"/>
                          <a:cs typeface="Times New Roman" panose="02020603050405020304" pitchFamily="18" charset="0"/>
                        </a:rPr>
                        <a:t>dans</a:t>
                      </a:r>
                      <a:r>
                        <a:rPr lang="en-US" sz="2100" baseline="0" dirty="0">
                          <a:solidFill>
                            <a:srgbClr val="000000"/>
                          </a:solidFill>
                          <a:latin typeface="Times New Roman" panose="02020603050405020304" pitchFamily="18" charset="0"/>
                          <a:cs typeface="Times New Roman" panose="02020603050405020304" pitchFamily="18" charset="0"/>
                        </a:rPr>
                        <a:t> le </a:t>
                      </a:r>
                      <a:r>
                        <a:rPr lang="en-US" sz="2100" baseline="0" dirty="0" err="1">
                          <a:solidFill>
                            <a:srgbClr val="000000"/>
                          </a:solidFill>
                          <a:latin typeface="Times New Roman" panose="02020603050405020304" pitchFamily="18" charset="0"/>
                          <a:cs typeface="Times New Roman" panose="02020603050405020304" pitchFamily="18" charset="0"/>
                        </a:rPr>
                        <a:t>liquide</a:t>
                      </a:r>
                      <a:endParaRPr lang="en-US" sz="21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77423">
                <a:tc vMerge="1">
                  <a:txBody>
                    <a:bodyPr/>
                    <a:lstStyle/>
                    <a:p>
                      <a:endParaRPr lang="en-US" sz="21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100" dirty="0" err="1">
                          <a:solidFill>
                            <a:srgbClr val="000000"/>
                          </a:solidFill>
                          <a:latin typeface="Times New Roman" panose="02020603050405020304" pitchFamily="18" charset="0"/>
                          <a:cs typeface="Times New Roman" panose="02020603050405020304" pitchFamily="18" charset="0"/>
                        </a:rPr>
                        <a:t>gravité</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100" dirty="0">
                          <a:solidFill>
                            <a:srgbClr val="000000"/>
                          </a:solidFill>
                          <a:latin typeface="Times New Roman" panose="02020603050405020304" pitchFamily="18" charset="0"/>
                          <a:cs typeface="Times New Roman" panose="02020603050405020304" pitchFamily="18" charset="0"/>
                        </a:rPr>
                        <a:t>le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solide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es</a:t>
                      </a:r>
                      <a:r>
                        <a:rPr lang="en-US" sz="2100" dirty="0" err="1">
                          <a:solidFill>
                            <a:srgbClr val="000000"/>
                          </a:solidFill>
                          <a:latin typeface="Times New Roman" panose="02020603050405020304" pitchFamily="18" charset="0"/>
                          <a:cs typeface="Times New Roman" panose="02020603050405020304" pitchFamily="18" charset="0"/>
                        </a:rPr>
                        <a:t>t</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dans</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une</a:t>
                      </a:r>
                      <a:r>
                        <a:rPr lang="en-US" sz="2100" dirty="0">
                          <a:solidFill>
                            <a:srgbClr val="000000"/>
                          </a:solidFill>
                          <a:latin typeface="Times New Roman" panose="02020603050405020304" pitchFamily="18" charset="0"/>
                          <a:cs typeface="Times New Roman" panose="02020603050405020304" pitchFamily="18" charset="0"/>
                        </a:rPr>
                        <a:t> petite </a:t>
                      </a:r>
                      <a:r>
                        <a:rPr lang="en-US" sz="2100" dirty="0" err="1">
                          <a:solidFill>
                            <a:srgbClr val="000000"/>
                          </a:solidFill>
                          <a:latin typeface="Times New Roman" panose="02020603050405020304" pitchFamily="18" charset="0"/>
                          <a:cs typeface="Times New Roman" panose="02020603050405020304" pitchFamily="18" charset="0"/>
                        </a:rPr>
                        <a:t>quantité</a:t>
                      </a:r>
                      <a:r>
                        <a:rPr lang="en-US" sz="2100" dirty="0">
                          <a:solidFill>
                            <a:srgbClr val="000000"/>
                          </a:solidFill>
                          <a:latin typeface="Times New Roman" panose="02020603050405020304" pitchFamily="18" charset="0"/>
                          <a:cs typeface="Times New Roman" panose="02020603050405020304" pitchFamily="18" charset="0"/>
                        </a:rPr>
                        <a:t> de </a:t>
                      </a:r>
                      <a:r>
                        <a:rPr lang="en-US" sz="2100" dirty="0" err="1">
                          <a:solidFill>
                            <a:srgbClr val="000000"/>
                          </a:solidFill>
                          <a:latin typeface="Times New Roman" panose="02020603050405020304" pitchFamily="18" charset="0"/>
                          <a:cs typeface="Times New Roman" panose="02020603050405020304" pitchFamily="18" charset="0"/>
                        </a:rPr>
                        <a:t>liquide</a:t>
                      </a:r>
                      <a:endParaRPr lang="en-US" sz="21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77423">
                <a:tc vMerge="1">
                  <a:txBody>
                    <a:bodyPr/>
                    <a:lstStyle/>
                    <a:p>
                      <a:endParaRPr lang="en-US" sz="21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100" dirty="0">
                          <a:solidFill>
                            <a:srgbClr val="000000"/>
                          </a:solidFill>
                          <a:latin typeface="Times New Roman" panose="02020603050405020304" pitchFamily="18" charset="0"/>
                          <a:cs typeface="Times New Roman" panose="02020603050405020304" pitchFamily="18" charset="0"/>
                        </a:rPr>
                        <a:t>filtration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100" dirty="0">
                          <a:solidFill>
                            <a:srgbClr val="000000"/>
                          </a:solidFill>
                          <a:latin typeface="Times New Roman" panose="02020603050405020304" pitchFamily="18" charset="0"/>
                          <a:cs typeface="Times New Roman" panose="02020603050405020304" pitchFamily="18" charset="0"/>
                        </a:rPr>
                        <a:t>le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solide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es</a:t>
                      </a:r>
                      <a:r>
                        <a:rPr lang="en-US" sz="2100" dirty="0" err="1">
                          <a:solidFill>
                            <a:srgbClr val="000000"/>
                          </a:solidFill>
                          <a:latin typeface="Times New Roman" panose="02020603050405020304" pitchFamily="18" charset="0"/>
                          <a:cs typeface="Times New Roman" panose="02020603050405020304" pitchFamily="18" charset="0"/>
                        </a:rPr>
                        <a:t>t</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dans</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une</a:t>
                      </a:r>
                      <a:r>
                        <a:rPr lang="en-US" sz="2100" dirty="0">
                          <a:solidFill>
                            <a:srgbClr val="000000"/>
                          </a:solidFill>
                          <a:latin typeface="Times New Roman" panose="02020603050405020304" pitchFamily="18" charset="0"/>
                          <a:cs typeface="Times New Roman" panose="02020603050405020304" pitchFamily="18" charset="0"/>
                        </a:rPr>
                        <a:t> plus </a:t>
                      </a:r>
                      <a:r>
                        <a:rPr lang="en-US" sz="2100" dirty="0" err="1">
                          <a:solidFill>
                            <a:srgbClr val="000000"/>
                          </a:solidFill>
                          <a:latin typeface="Times New Roman" panose="02020603050405020304" pitchFamily="18" charset="0"/>
                          <a:cs typeface="Times New Roman" panose="02020603050405020304" pitchFamily="18" charset="0"/>
                        </a:rPr>
                        <a:t>grande</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quantité</a:t>
                      </a:r>
                      <a:r>
                        <a:rPr lang="en-US" sz="2100" dirty="0">
                          <a:solidFill>
                            <a:srgbClr val="000000"/>
                          </a:solidFill>
                          <a:latin typeface="Times New Roman" panose="02020603050405020304" pitchFamily="18" charset="0"/>
                          <a:cs typeface="Times New Roman" panose="02020603050405020304" pitchFamily="18" charset="0"/>
                        </a:rPr>
                        <a:t> de </a:t>
                      </a:r>
                      <a:r>
                        <a:rPr lang="en-US" sz="2100" dirty="0" err="1">
                          <a:solidFill>
                            <a:srgbClr val="000000"/>
                          </a:solidFill>
                          <a:latin typeface="Times New Roman" panose="02020603050405020304" pitchFamily="18" charset="0"/>
                          <a:cs typeface="Times New Roman" panose="02020603050405020304" pitchFamily="18" charset="0"/>
                        </a:rPr>
                        <a:t>liquide</a:t>
                      </a:r>
                      <a:endParaRPr lang="en-US" sz="21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69507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60" y="260648"/>
            <a:ext cx="7882880" cy="990600"/>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Résumé des solutions</a:t>
            </a:r>
          </a:p>
        </p:txBody>
      </p:sp>
      <p:graphicFrame>
        <p:nvGraphicFramePr>
          <p:cNvPr id="4" name="Table 3"/>
          <p:cNvGraphicFramePr>
            <a:graphicFrameLocks noGrp="1"/>
          </p:cNvGraphicFramePr>
          <p:nvPr>
            <p:extLst>
              <p:ext uri="{D42A27DB-BD31-4B8C-83A1-F6EECF244321}">
                <p14:modId xmlns:p14="http://schemas.microsoft.com/office/powerpoint/2010/main" val="1812548147"/>
              </p:ext>
            </p:extLst>
          </p:nvPr>
        </p:nvGraphicFramePr>
        <p:xfrm>
          <a:off x="0" y="1124744"/>
          <a:ext cx="9144000" cy="5278023"/>
        </p:xfrm>
        <a:graphic>
          <a:graphicData uri="http://schemas.openxmlformats.org/drawingml/2006/table">
            <a:tbl>
              <a:tblPr firstRow="1" bandRow="1">
                <a:tableStyleId>{5C22544A-7EE6-4342-B048-85BDC9FD1C3A}</a:tableStyleId>
              </a:tblPr>
              <a:tblGrid>
                <a:gridCol w="125963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5868144">
                  <a:extLst>
                    <a:ext uri="{9D8B030D-6E8A-4147-A177-3AD203B41FA5}">
                      <a16:colId xmlns:a16="http://schemas.microsoft.com/office/drawing/2014/main" val="20002"/>
                    </a:ext>
                  </a:extLst>
                </a:gridCol>
              </a:tblGrid>
              <a:tr h="477423">
                <a:tc>
                  <a:txBody>
                    <a:bodyPr/>
                    <a:lstStyle/>
                    <a:p>
                      <a:r>
                        <a:rPr lang="en-US" sz="2100" dirty="0">
                          <a:solidFill>
                            <a:srgbClr val="FFFFFF"/>
                          </a:solidFill>
                          <a:latin typeface="Times New Roman" panose="02020603050405020304" pitchFamily="18" charset="0"/>
                          <a:cs typeface="Times New Roman" panose="02020603050405020304" pitchFamily="18" charset="0"/>
                        </a:rPr>
                        <a:t>Mélange</a:t>
                      </a:r>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3300"/>
                    </a:solidFill>
                  </a:tcPr>
                </a:tc>
                <a:tc>
                  <a:txBody>
                    <a:bodyPr/>
                    <a:lstStyle/>
                    <a:p>
                      <a:r>
                        <a:rPr lang="en-US" sz="2100" dirty="0" err="1">
                          <a:solidFill>
                            <a:srgbClr val="FFFFFF"/>
                          </a:solidFill>
                          <a:latin typeface="Times New Roman" panose="02020603050405020304" pitchFamily="18" charset="0"/>
                          <a:cs typeface="Times New Roman" panose="02020603050405020304" pitchFamily="18" charset="0"/>
                        </a:rPr>
                        <a:t>Méthode</a:t>
                      </a:r>
                      <a:endParaRPr lang="en-US" sz="2100" dirty="0">
                        <a:solidFill>
                          <a:srgbClr val="FFFFFF"/>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3300"/>
                    </a:solidFill>
                  </a:tcPr>
                </a:tc>
                <a:tc>
                  <a:txBody>
                    <a:bodyPr/>
                    <a:lstStyle/>
                    <a:p>
                      <a:r>
                        <a:rPr lang="en-US" sz="2100" dirty="0" err="1">
                          <a:solidFill>
                            <a:srgbClr val="FFFFFF"/>
                          </a:solidFill>
                          <a:latin typeface="Times New Roman" panose="02020603050405020304" pitchFamily="18" charset="0"/>
                          <a:cs typeface="Times New Roman" panose="02020603050405020304" pitchFamily="18" charset="0"/>
                        </a:rPr>
                        <a:t>L’application</a:t>
                      </a:r>
                      <a:endParaRPr lang="en-US" sz="2100" dirty="0">
                        <a:solidFill>
                          <a:srgbClr val="FFFFFF"/>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0"/>
                  </a:ext>
                </a:extLst>
              </a:tr>
              <a:tr h="389137">
                <a:tc rowSpan="5">
                  <a:txBody>
                    <a:bodyPr/>
                    <a:lstStyle/>
                    <a:p>
                      <a:pPr algn="ctr"/>
                      <a:r>
                        <a:rPr lang="en-US" sz="2100" dirty="0" err="1">
                          <a:solidFill>
                            <a:srgbClr val="000000"/>
                          </a:solidFill>
                          <a:latin typeface="Times New Roman" panose="02020603050405020304" pitchFamily="18" charset="0"/>
                          <a:cs typeface="Times New Roman" panose="02020603050405020304" pitchFamily="18" charset="0"/>
                        </a:rPr>
                        <a:t>solide</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en</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liquide</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100" dirty="0" err="1">
                          <a:solidFill>
                            <a:srgbClr val="000000"/>
                          </a:solidFill>
                          <a:latin typeface="Times New Roman" panose="02020603050405020304" pitchFamily="18" charset="0"/>
                          <a:cs typeface="Times New Roman" panose="02020603050405020304" pitchFamily="18" charset="0"/>
                        </a:rPr>
                        <a:t>évaporation</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100" dirty="0">
                          <a:solidFill>
                            <a:srgbClr val="000000"/>
                          </a:solidFill>
                          <a:latin typeface="Times New Roman" panose="02020603050405020304" pitchFamily="18" charset="0"/>
                          <a:cs typeface="Times New Roman" panose="02020603050405020304" pitchFamily="18" charset="0"/>
                        </a:rPr>
                        <a:t>le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solide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est</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voulu</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est</a:t>
                      </a:r>
                      <a:r>
                        <a:rPr lang="en-US" sz="2100" baseline="0" dirty="0">
                          <a:solidFill>
                            <a:srgbClr val="000000"/>
                          </a:solidFill>
                          <a:latin typeface="Times New Roman" panose="02020603050405020304" pitchFamily="18" charset="0"/>
                          <a:cs typeface="Times New Roman" panose="02020603050405020304" pitchFamily="18" charset="0"/>
                        </a:rPr>
                        <a:t> pas le liquid</a:t>
                      </a:r>
                      <a:endParaRPr lang="en-US" sz="21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89137">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100" dirty="0">
                          <a:solidFill>
                            <a:srgbClr val="000000"/>
                          </a:solidFill>
                          <a:latin typeface="Times New Roman" panose="02020603050405020304" pitchFamily="18" charset="0"/>
                          <a:cs typeface="Times New Roman" panose="02020603050405020304" pitchFamily="18" charset="0"/>
                        </a:rPr>
                        <a:t>distillation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dirty="0">
                          <a:solidFill>
                            <a:srgbClr val="000000"/>
                          </a:solidFill>
                          <a:latin typeface="Times New Roman" panose="02020603050405020304" pitchFamily="18" charset="0"/>
                          <a:cs typeface="Times New Roman" panose="02020603050405020304" pitchFamily="18" charset="0"/>
                        </a:rPr>
                        <a:t>le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liquide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est</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voulu</a:t>
                      </a:r>
                      <a:r>
                        <a:rPr lang="en-US" sz="2100" baseline="0" dirty="0">
                          <a:solidFill>
                            <a:srgbClr val="000000"/>
                          </a:solidFill>
                          <a:latin typeface="Times New Roman" panose="02020603050405020304" pitchFamily="18" charset="0"/>
                          <a:cs typeface="Times New Roman" panose="02020603050405020304" pitchFamily="18" charset="0"/>
                        </a:rPr>
                        <a:t>, le </a:t>
                      </a:r>
                      <a:r>
                        <a:rPr lang="en-US" sz="2100" baseline="0" dirty="0" err="1">
                          <a:solidFill>
                            <a:srgbClr val="000000"/>
                          </a:solidFill>
                          <a:latin typeface="Times New Roman" panose="02020603050405020304" pitchFamily="18" charset="0"/>
                          <a:cs typeface="Times New Roman" panose="02020603050405020304" pitchFamily="18" charset="0"/>
                        </a:rPr>
                        <a:t>solide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est</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voulu</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ou</a:t>
                      </a:r>
                      <a:r>
                        <a:rPr lang="en-US" sz="2100" baseline="0" dirty="0">
                          <a:solidFill>
                            <a:srgbClr val="000000"/>
                          </a:solidFill>
                          <a:latin typeface="Times New Roman" panose="02020603050405020304" pitchFamily="18" charset="0"/>
                          <a:cs typeface="Times New Roman" panose="02020603050405020304" pitchFamily="18" charset="0"/>
                        </a:rPr>
                        <a:t> non</a:t>
                      </a:r>
                      <a:endParaRPr lang="en-US" sz="21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9137">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100" dirty="0">
                          <a:solidFill>
                            <a:srgbClr val="000000"/>
                          </a:solidFill>
                          <a:latin typeface="Times New Roman" panose="02020603050405020304" pitchFamily="18" charset="0"/>
                          <a:cs typeface="Times New Roman" panose="02020603050405020304" pitchFamily="18" charset="0"/>
                        </a:rPr>
                        <a:t>extraction</a:t>
                      </a:r>
                      <a:r>
                        <a:rPr lang="en-US" sz="2100" baseline="0" dirty="0">
                          <a:solidFill>
                            <a:srgbClr val="000000"/>
                          </a:solidFill>
                          <a:latin typeface="Times New Roman" panose="02020603050405020304" pitchFamily="18" charset="0"/>
                          <a:cs typeface="Times New Roman" panose="02020603050405020304" pitchFamily="18" charset="0"/>
                        </a:rPr>
                        <a:t> par </a:t>
                      </a:r>
                      <a:r>
                        <a:rPr lang="en-US" sz="2100" baseline="0" dirty="0" err="1">
                          <a:solidFill>
                            <a:srgbClr val="000000"/>
                          </a:solidFill>
                          <a:latin typeface="Times New Roman" panose="02020603050405020304" pitchFamily="18" charset="0"/>
                          <a:cs typeface="Times New Roman" panose="02020603050405020304" pitchFamily="18" charset="0"/>
                        </a:rPr>
                        <a:t>solvant</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dirty="0">
                          <a:solidFill>
                            <a:srgbClr val="000000"/>
                          </a:solidFill>
                          <a:latin typeface="Times New Roman" panose="02020603050405020304" pitchFamily="18" charset="0"/>
                          <a:cs typeface="Times New Roman" panose="02020603050405020304" pitchFamily="18" charset="0"/>
                        </a:rPr>
                        <a:t>un </a:t>
                      </a:r>
                      <a:r>
                        <a:rPr lang="en-US" sz="2100" dirty="0" err="1">
                          <a:solidFill>
                            <a:srgbClr val="000000"/>
                          </a:solidFill>
                          <a:latin typeface="Times New Roman" panose="02020603050405020304" pitchFamily="18" charset="0"/>
                          <a:cs typeface="Times New Roman" panose="02020603050405020304" pitchFamily="18" charset="0"/>
                        </a:rPr>
                        <a:t>solvant</a:t>
                      </a:r>
                      <a:r>
                        <a:rPr lang="en-US" sz="2100" dirty="0">
                          <a:solidFill>
                            <a:srgbClr val="000000"/>
                          </a:solidFill>
                          <a:latin typeface="Times New Roman" panose="02020603050405020304" pitchFamily="18" charset="0"/>
                          <a:cs typeface="Times New Roman" panose="02020603050405020304" pitchFamily="18" charset="0"/>
                        </a:rPr>
                        <a:t> immiscible </a:t>
                      </a:r>
                      <a:r>
                        <a:rPr lang="en-US" sz="2100" dirty="0" err="1">
                          <a:solidFill>
                            <a:srgbClr val="000000"/>
                          </a:solidFill>
                          <a:latin typeface="Times New Roman" panose="02020603050405020304" pitchFamily="18" charset="0"/>
                          <a:cs typeface="Times New Roman" panose="02020603050405020304" pitchFamily="18" charset="0"/>
                        </a:rPr>
                        <a:t>est</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ajouté</a:t>
                      </a:r>
                      <a:r>
                        <a:rPr lang="en-US" sz="2100" dirty="0">
                          <a:solidFill>
                            <a:srgbClr val="000000"/>
                          </a:solidFill>
                          <a:latin typeface="Times New Roman" panose="02020603050405020304" pitchFamily="18" charset="0"/>
                          <a:cs typeface="Times New Roman" panose="02020603050405020304" pitchFamily="18" charset="0"/>
                        </a:rPr>
                        <a:t> qui </a:t>
                      </a:r>
                      <a:r>
                        <a:rPr lang="en-US" sz="2100" dirty="0" err="1">
                          <a:solidFill>
                            <a:srgbClr val="000000"/>
                          </a:solidFill>
                          <a:latin typeface="Times New Roman" panose="02020603050405020304" pitchFamily="18" charset="0"/>
                          <a:cs typeface="Times New Roman" panose="02020603050405020304" pitchFamily="18" charset="0"/>
                        </a:rPr>
                        <a:t>dissous</a:t>
                      </a:r>
                      <a:r>
                        <a:rPr lang="en-US" sz="2100" dirty="0">
                          <a:solidFill>
                            <a:srgbClr val="000000"/>
                          </a:solidFill>
                          <a:latin typeface="Times New Roman" panose="02020603050405020304" pitchFamily="18" charset="0"/>
                          <a:cs typeface="Times New Roman" panose="02020603050405020304" pitchFamily="18" charset="0"/>
                        </a:rPr>
                        <a:t> </a:t>
                      </a:r>
                      <a:r>
                        <a:rPr lang="en-US" sz="2100" dirty="0" err="1">
                          <a:solidFill>
                            <a:srgbClr val="000000"/>
                          </a:solidFill>
                          <a:latin typeface="Times New Roman" panose="02020603050405020304" pitchFamily="18" charset="0"/>
                          <a:cs typeface="Times New Roman" panose="02020603050405020304" pitchFamily="18" charset="0"/>
                        </a:rPr>
                        <a:t>préférablement</a:t>
                      </a:r>
                      <a:r>
                        <a:rPr lang="en-US" sz="2100" dirty="0">
                          <a:solidFill>
                            <a:srgbClr val="000000"/>
                          </a:solidFill>
                          <a:latin typeface="Times New Roman" panose="02020603050405020304" pitchFamily="18" charset="0"/>
                          <a:cs typeface="Times New Roman" panose="02020603050405020304" pitchFamily="18" charset="0"/>
                        </a:rPr>
                        <a:t> au </a:t>
                      </a:r>
                      <a:r>
                        <a:rPr lang="en-US" sz="2100" dirty="0" err="1">
                          <a:solidFill>
                            <a:srgbClr val="000000"/>
                          </a:solidFill>
                          <a:latin typeface="Times New Roman" panose="02020603050405020304" pitchFamily="18" charset="0"/>
                          <a:cs typeface="Times New Roman" panose="02020603050405020304" pitchFamily="18" charset="0"/>
                        </a:rPr>
                        <a:t>moins</a:t>
                      </a:r>
                      <a:r>
                        <a:rPr lang="en-US" sz="2100" dirty="0">
                          <a:solidFill>
                            <a:srgbClr val="000000"/>
                          </a:solidFill>
                          <a:latin typeface="Times New Roman" panose="02020603050405020304" pitchFamily="18" charset="0"/>
                          <a:cs typeface="Times New Roman" panose="02020603050405020304" pitchFamily="18" charset="0"/>
                        </a:rPr>
                        <a:t> un </a:t>
                      </a:r>
                      <a:r>
                        <a:rPr lang="en-US" sz="2100" dirty="0" err="1">
                          <a:solidFill>
                            <a:srgbClr val="000000"/>
                          </a:solidFill>
                          <a:latin typeface="Times New Roman" panose="02020603050405020304" pitchFamily="18" charset="0"/>
                          <a:cs typeface="Times New Roman" panose="02020603050405020304" pitchFamily="18" charset="0"/>
                        </a:rPr>
                        <a:t>mais</a:t>
                      </a:r>
                      <a:r>
                        <a:rPr lang="en-US" sz="2100" dirty="0">
                          <a:solidFill>
                            <a:srgbClr val="000000"/>
                          </a:solidFill>
                          <a:latin typeface="Times New Roman" panose="02020603050405020304" pitchFamily="18" charset="0"/>
                          <a:cs typeface="Times New Roman" panose="02020603050405020304" pitchFamily="18" charset="0"/>
                        </a:rPr>
                        <a:t> pas </a:t>
                      </a:r>
                      <a:r>
                        <a:rPr lang="en-US" sz="2100" dirty="0" err="1">
                          <a:solidFill>
                            <a:srgbClr val="000000"/>
                          </a:solidFill>
                          <a:latin typeface="Times New Roman" panose="02020603050405020304" pitchFamily="18" charset="0"/>
                          <a:cs typeface="Times New Roman" panose="02020603050405020304" pitchFamily="18" charset="0"/>
                        </a:rPr>
                        <a:t>tous</a:t>
                      </a:r>
                      <a:r>
                        <a:rPr lang="en-US" sz="2100" baseline="0" dirty="0">
                          <a:solidFill>
                            <a:srgbClr val="000000"/>
                          </a:solidFill>
                          <a:latin typeface="Times New Roman" panose="02020603050405020304" pitchFamily="18" charset="0"/>
                          <a:cs typeface="Times New Roman" panose="02020603050405020304" pitchFamily="18" charset="0"/>
                        </a:rPr>
                        <a:t> les </a:t>
                      </a:r>
                      <a:r>
                        <a:rPr lang="en-US" sz="2100" baseline="0" dirty="0" err="1">
                          <a:solidFill>
                            <a:srgbClr val="000000"/>
                          </a:solidFill>
                          <a:latin typeface="Times New Roman" panose="02020603050405020304" pitchFamily="18" charset="0"/>
                          <a:cs typeface="Times New Roman" panose="02020603050405020304" pitchFamily="18" charset="0"/>
                        </a:rPr>
                        <a:t>solides</a:t>
                      </a:r>
                      <a:endParaRPr lang="en-US" sz="21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1460">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100" dirty="0" err="1">
                          <a:solidFill>
                            <a:srgbClr val="000000"/>
                          </a:solidFill>
                          <a:latin typeface="Times New Roman" panose="02020603050405020304" pitchFamily="18" charset="0"/>
                          <a:cs typeface="Times New Roman" panose="02020603050405020304" pitchFamily="18" charset="0"/>
                        </a:rPr>
                        <a:t>recristallisation</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100" dirty="0">
                          <a:solidFill>
                            <a:srgbClr val="000000"/>
                          </a:solidFill>
                          <a:latin typeface="Times New Roman" panose="02020603050405020304" pitchFamily="18" charset="0"/>
                          <a:cs typeface="Times New Roman" panose="02020603050405020304" pitchFamily="18" charset="0"/>
                        </a:rPr>
                        <a:t>un</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solide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dissous</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est</a:t>
                      </a:r>
                      <a:r>
                        <a:rPr lang="en-US" sz="2100" baseline="0" dirty="0">
                          <a:solidFill>
                            <a:srgbClr val="000000"/>
                          </a:solidFill>
                          <a:latin typeface="Times New Roman" panose="02020603050405020304" pitchFamily="18" charset="0"/>
                          <a:cs typeface="Times New Roman" panose="02020603050405020304" pitchFamily="18" charset="0"/>
                        </a:rPr>
                        <a:t> beaucoup </a:t>
                      </a:r>
                      <a:r>
                        <a:rPr lang="en-US" sz="2100" baseline="0" dirty="0" err="1">
                          <a:solidFill>
                            <a:srgbClr val="000000"/>
                          </a:solidFill>
                          <a:latin typeface="Times New Roman" panose="02020603050405020304" pitchFamily="18" charset="0"/>
                          <a:cs typeface="Times New Roman" panose="02020603050405020304" pitchFamily="18" charset="0"/>
                        </a:rPr>
                        <a:t>moins</a:t>
                      </a:r>
                      <a:r>
                        <a:rPr lang="en-US" sz="2100" baseline="0" dirty="0">
                          <a:solidFill>
                            <a:srgbClr val="000000"/>
                          </a:solidFill>
                          <a:latin typeface="Times New Roman" panose="02020603050405020304" pitchFamily="18" charset="0"/>
                          <a:cs typeface="Times New Roman" panose="02020603050405020304" pitchFamily="18" charset="0"/>
                        </a:rPr>
                        <a:t> soluble que les </a:t>
                      </a:r>
                      <a:r>
                        <a:rPr lang="en-US" sz="2100" baseline="0" dirty="0" err="1">
                          <a:solidFill>
                            <a:srgbClr val="000000"/>
                          </a:solidFill>
                          <a:latin typeface="Times New Roman" panose="02020603050405020304" pitchFamily="18" charset="0"/>
                          <a:cs typeface="Times New Roman" panose="02020603050405020304" pitchFamily="18" charset="0"/>
                        </a:rPr>
                        <a:t>autres</a:t>
                      </a:r>
                      <a:r>
                        <a:rPr lang="en-US" sz="2100" baseline="0" dirty="0">
                          <a:solidFill>
                            <a:srgbClr val="000000"/>
                          </a:solidFill>
                          <a:latin typeface="Times New Roman" panose="02020603050405020304" pitchFamily="18" charset="0"/>
                          <a:cs typeface="Times New Roman" panose="02020603050405020304" pitchFamily="18" charset="0"/>
                        </a:rPr>
                        <a:t> et le </a:t>
                      </a:r>
                      <a:r>
                        <a:rPr lang="en-US" sz="2100" baseline="0" dirty="0" err="1">
                          <a:solidFill>
                            <a:srgbClr val="000000"/>
                          </a:solidFill>
                          <a:latin typeface="Times New Roman" panose="02020603050405020304" pitchFamily="18" charset="0"/>
                          <a:cs typeface="Times New Roman" panose="02020603050405020304" pitchFamily="18" charset="0"/>
                        </a:rPr>
                        <a:t>liquide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n’est</a:t>
                      </a:r>
                      <a:r>
                        <a:rPr lang="en-US" sz="2100" baseline="0" dirty="0">
                          <a:solidFill>
                            <a:srgbClr val="000000"/>
                          </a:solidFill>
                          <a:latin typeface="Times New Roman" panose="02020603050405020304" pitchFamily="18" charset="0"/>
                          <a:cs typeface="Times New Roman" panose="02020603050405020304" pitchFamily="18" charset="0"/>
                        </a:rPr>
                        <a:t> pas </a:t>
                      </a:r>
                      <a:r>
                        <a:rPr lang="en-US" sz="2100" baseline="0" dirty="0" err="1">
                          <a:solidFill>
                            <a:srgbClr val="000000"/>
                          </a:solidFill>
                          <a:latin typeface="Times New Roman" panose="02020603050405020304" pitchFamily="18" charset="0"/>
                          <a:cs typeface="Times New Roman" panose="02020603050405020304" pitchFamily="18" charset="0"/>
                        </a:rPr>
                        <a:t>voulu</a:t>
                      </a:r>
                      <a:endParaRPr lang="en-US" sz="21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1460">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100" dirty="0" err="1">
                          <a:solidFill>
                            <a:srgbClr val="000000"/>
                          </a:solidFill>
                          <a:latin typeface="Times New Roman" panose="02020603050405020304" pitchFamily="18" charset="0"/>
                          <a:cs typeface="Times New Roman" panose="02020603050405020304" pitchFamily="18" charset="0"/>
                        </a:rPr>
                        <a:t>chromatographie</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100" dirty="0">
                          <a:solidFill>
                            <a:srgbClr val="000000"/>
                          </a:solidFill>
                          <a:latin typeface="Times New Roman" panose="02020603050405020304" pitchFamily="18" charset="0"/>
                          <a:cs typeface="Times New Roman" panose="02020603050405020304" pitchFamily="18" charset="0"/>
                        </a:rPr>
                        <a:t>de</a:t>
                      </a:r>
                      <a:r>
                        <a:rPr lang="en-US" sz="2100" baseline="0" dirty="0">
                          <a:solidFill>
                            <a:srgbClr val="000000"/>
                          </a:solidFill>
                          <a:latin typeface="Times New Roman" panose="02020603050405020304" pitchFamily="18" charset="0"/>
                          <a:cs typeface="Times New Roman" panose="02020603050405020304" pitchFamily="18" charset="0"/>
                        </a:rPr>
                        <a:t> petites </a:t>
                      </a:r>
                      <a:r>
                        <a:rPr lang="en-US" sz="2100" baseline="0" dirty="0" err="1">
                          <a:solidFill>
                            <a:srgbClr val="000000"/>
                          </a:solidFill>
                          <a:latin typeface="Times New Roman" panose="02020603050405020304" pitchFamily="18" charset="0"/>
                          <a:cs typeface="Times New Roman" panose="02020603050405020304" pitchFamily="18" charset="0"/>
                        </a:rPr>
                        <a:t>quantités</a:t>
                      </a:r>
                      <a:r>
                        <a:rPr lang="en-US" sz="2100" baseline="0" dirty="0">
                          <a:solidFill>
                            <a:srgbClr val="000000"/>
                          </a:solidFill>
                          <a:latin typeface="Times New Roman" panose="02020603050405020304" pitchFamily="18" charset="0"/>
                          <a:cs typeface="Times New Roman" panose="02020603050405020304" pitchFamily="18" charset="0"/>
                        </a:rPr>
                        <a:t> de plus d’un </a:t>
                      </a:r>
                      <a:r>
                        <a:rPr lang="en-US" sz="2100" baseline="0" dirty="0" err="1">
                          <a:solidFill>
                            <a:srgbClr val="000000"/>
                          </a:solidFill>
                          <a:latin typeface="Times New Roman" panose="02020603050405020304" pitchFamily="18" charset="0"/>
                          <a:cs typeface="Times New Roman" panose="02020603050405020304" pitchFamily="18" charset="0"/>
                        </a:rPr>
                        <a:t>solide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colorié</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sont</a:t>
                      </a:r>
                      <a:r>
                        <a:rPr lang="en-US" sz="2100" baseline="0" dirty="0">
                          <a:solidFill>
                            <a:srgbClr val="000000"/>
                          </a:solidFill>
                          <a:latin typeface="Times New Roman" panose="02020603050405020304" pitchFamily="18" charset="0"/>
                          <a:cs typeface="Times New Roman" panose="02020603050405020304" pitchFamily="18" charset="0"/>
                        </a:rPr>
                        <a:t> presents, et le </a:t>
                      </a:r>
                      <a:r>
                        <a:rPr lang="en-US" sz="2100" baseline="0" dirty="0" err="1">
                          <a:solidFill>
                            <a:srgbClr val="000000"/>
                          </a:solidFill>
                          <a:latin typeface="Times New Roman" panose="02020603050405020304" pitchFamily="18" charset="0"/>
                          <a:cs typeface="Times New Roman" panose="02020603050405020304" pitchFamily="18" charset="0"/>
                        </a:rPr>
                        <a:t>liquide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n’est</a:t>
                      </a:r>
                      <a:r>
                        <a:rPr lang="en-US" sz="2100" baseline="0" dirty="0">
                          <a:solidFill>
                            <a:srgbClr val="000000"/>
                          </a:solidFill>
                          <a:latin typeface="Times New Roman" panose="02020603050405020304" pitchFamily="18" charset="0"/>
                          <a:cs typeface="Times New Roman" panose="02020603050405020304" pitchFamily="18" charset="0"/>
                        </a:rPr>
                        <a:t> pas </a:t>
                      </a:r>
                      <a:r>
                        <a:rPr lang="en-US" sz="2100" baseline="0" dirty="0" err="1">
                          <a:solidFill>
                            <a:srgbClr val="000000"/>
                          </a:solidFill>
                          <a:latin typeface="Times New Roman" panose="02020603050405020304" pitchFamily="18" charset="0"/>
                          <a:cs typeface="Times New Roman" panose="02020603050405020304" pitchFamily="18" charset="0"/>
                        </a:rPr>
                        <a:t>voulu</a:t>
                      </a:r>
                      <a:endParaRPr lang="en-US" sz="21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1460">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100" baseline="0" dirty="0" err="1">
                          <a:solidFill>
                            <a:srgbClr val="000000"/>
                          </a:solidFill>
                          <a:latin typeface="Times New Roman" panose="02020603050405020304" pitchFamily="18" charset="0"/>
                          <a:cs typeface="Times New Roman" panose="02020603050405020304" pitchFamily="18" charset="0"/>
                        </a:rPr>
                        <a:t>liquide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en</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liquide</a:t>
                      </a:r>
                      <a:endParaRPr lang="en-US" sz="2100" dirty="0">
                        <a:solidFill>
                          <a:srgbClr val="000000"/>
                        </a:solidFill>
                        <a:latin typeface="Times New Roman" panose="02020603050405020304" pitchFamily="18" charset="0"/>
                        <a:cs typeface="Times New Roman" panose="02020603050405020304" pitchFamily="18" charset="0"/>
                      </a:endParaRPr>
                    </a:p>
                    <a:p>
                      <a:pPr algn="ctr"/>
                      <a:endParaRPr lang="en-US" sz="2100" dirty="0">
                        <a:solidFill>
                          <a:srgbClr val="000000"/>
                        </a:solidFill>
                        <a:latin typeface="Times New Roman" panose="02020603050405020304" pitchFamily="18" charset="0"/>
                        <a:cs typeface="Times New Roman" panose="02020603050405020304" pitchFamily="18" charset="0"/>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100" dirty="0">
                          <a:solidFill>
                            <a:srgbClr val="000000"/>
                          </a:solidFill>
                          <a:latin typeface="Times New Roman" panose="02020603050405020304" pitchFamily="18" charset="0"/>
                          <a:cs typeface="Times New Roman" panose="02020603050405020304" pitchFamily="18" charset="0"/>
                        </a:rPr>
                        <a:t>distillation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100" baseline="0" dirty="0" err="1">
                          <a:solidFill>
                            <a:srgbClr val="000000"/>
                          </a:solidFill>
                          <a:latin typeface="Times New Roman" panose="02020603050405020304" pitchFamily="18" charset="0"/>
                          <a:cs typeface="Times New Roman" panose="02020603050405020304" pitchFamily="18" charset="0"/>
                        </a:rPr>
                        <a:t>deux</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ou</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plusieurs</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liquides</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sont</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présents</a:t>
                      </a:r>
                      <a:r>
                        <a:rPr lang="en-US" sz="2100" baseline="0" dirty="0">
                          <a:solidFill>
                            <a:srgbClr val="000000"/>
                          </a:solidFill>
                          <a:latin typeface="Times New Roman" panose="02020603050405020304" pitchFamily="18" charset="0"/>
                          <a:cs typeface="Times New Roman" panose="02020603050405020304" pitchFamily="18" charset="0"/>
                        </a:rPr>
                        <a:t> et </a:t>
                      </a:r>
                      <a:r>
                        <a:rPr lang="en-US" sz="2100" baseline="0" dirty="0" err="1">
                          <a:solidFill>
                            <a:srgbClr val="000000"/>
                          </a:solidFill>
                          <a:latin typeface="Times New Roman" panose="02020603050405020304" pitchFamily="18" charset="0"/>
                          <a:cs typeface="Times New Roman" panose="02020603050405020304" pitchFamily="18" charset="0"/>
                        </a:rPr>
                        <a:t>ils</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ont</a:t>
                      </a:r>
                      <a:r>
                        <a:rPr lang="en-US" sz="2100" baseline="0" dirty="0">
                          <a:solidFill>
                            <a:srgbClr val="000000"/>
                          </a:solidFill>
                          <a:latin typeface="Times New Roman" panose="02020603050405020304" pitchFamily="18" charset="0"/>
                          <a:cs typeface="Times New Roman" panose="02020603050405020304" pitchFamily="18" charset="0"/>
                        </a:rPr>
                        <a:t> des points d’ </a:t>
                      </a:r>
                      <a:r>
                        <a:rPr lang="en-US" sz="2100" baseline="0" dirty="0" err="1">
                          <a:solidFill>
                            <a:srgbClr val="000000"/>
                          </a:solidFill>
                          <a:latin typeface="Times New Roman" panose="02020603050405020304" pitchFamily="18" charset="0"/>
                          <a:cs typeface="Times New Roman" panose="02020603050405020304" pitchFamily="18" charset="0"/>
                        </a:rPr>
                        <a:t>ébullition</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differents</a:t>
                      </a:r>
                      <a:endParaRPr lang="en-US" sz="21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1460">
                <a:tc vMerge="1">
                  <a:txBody>
                    <a:bodyPr/>
                    <a:lstStyle/>
                    <a:p>
                      <a:pPr algn="ctr"/>
                      <a:endParaRPr lang="en-US" sz="2100" dirty="0">
                        <a:solidFill>
                          <a:srgbClr val="000000"/>
                        </a:solidFill>
                        <a:latin typeface="Times New Roman" panose="02020603050405020304" pitchFamily="18" charset="0"/>
                        <a:cs typeface="Times New Roman" panose="02020603050405020304" pitchFamily="18" charset="0"/>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100" dirty="0">
                          <a:solidFill>
                            <a:srgbClr val="000000"/>
                          </a:solidFill>
                          <a:latin typeface="Times New Roman" panose="02020603050405020304" pitchFamily="18" charset="0"/>
                          <a:cs typeface="Times New Roman" panose="02020603050405020304" pitchFamily="18" charset="0"/>
                        </a:rPr>
                        <a:t>extraction</a:t>
                      </a:r>
                      <a:r>
                        <a:rPr lang="en-US" sz="2100" baseline="0" dirty="0">
                          <a:solidFill>
                            <a:srgbClr val="000000"/>
                          </a:solidFill>
                          <a:latin typeface="Times New Roman" panose="02020603050405020304" pitchFamily="18" charset="0"/>
                          <a:cs typeface="Times New Roman" panose="02020603050405020304" pitchFamily="18" charset="0"/>
                        </a:rPr>
                        <a:t> par </a:t>
                      </a:r>
                      <a:r>
                        <a:rPr lang="en-US" sz="2100" baseline="0" dirty="0" err="1">
                          <a:solidFill>
                            <a:srgbClr val="000000"/>
                          </a:solidFill>
                          <a:latin typeface="Times New Roman" panose="02020603050405020304" pitchFamily="18" charset="0"/>
                          <a:cs typeface="Times New Roman" panose="02020603050405020304" pitchFamily="18" charset="0"/>
                        </a:rPr>
                        <a:t>solvant</a:t>
                      </a:r>
                      <a:endParaRPr lang="en-US" sz="21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100" dirty="0">
                          <a:solidFill>
                            <a:srgbClr val="000000"/>
                          </a:solidFill>
                          <a:latin typeface="Times New Roman" panose="02020603050405020304" pitchFamily="18" charset="0"/>
                          <a:cs typeface="Times New Roman" panose="02020603050405020304" pitchFamily="18" charset="0"/>
                        </a:rPr>
                        <a:t>un</a:t>
                      </a:r>
                      <a:r>
                        <a:rPr lang="en-US" sz="2100" baseline="0" dirty="0">
                          <a:solidFill>
                            <a:srgbClr val="000000"/>
                          </a:solidFill>
                          <a:latin typeface="Times New Roman" panose="02020603050405020304" pitchFamily="18" charset="0"/>
                          <a:cs typeface="Times New Roman" panose="02020603050405020304" pitchFamily="18" charset="0"/>
                        </a:rPr>
                        <a:t> solvent immiscible </a:t>
                      </a:r>
                      <a:r>
                        <a:rPr lang="en-US" sz="2100" baseline="0" dirty="0" err="1">
                          <a:solidFill>
                            <a:srgbClr val="000000"/>
                          </a:solidFill>
                          <a:latin typeface="Times New Roman" panose="02020603050405020304" pitchFamily="18" charset="0"/>
                          <a:cs typeface="Times New Roman" panose="02020603050405020304" pitchFamily="18" charset="0"/>
                        </a:rPr>
                        <a:t>dissous</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préférablement</a:t>
                      </a:r>
                      <a:r>
                        <a:rPr lang="en-US" sz="2100" baseline="0" dirty="0">
                          <a:solidFill>
                            <a:srgbClr val="000000"/>
                          </a:solidFill>
                          <a:latin typeface="Times New Roman" panose="02020603050405020304" pitchFamily="18" charset="0"/>
                          <a:cs typeface="Times New Roman" panose="02020603050405020304" pitchFamily="18" charset="0"/>
                        </a:rPr>
                        <a:t> au </a:t>
                      </a:r>
                      <a:r>
                        <a:rPr lang="en-US" sz="2100" baseline="0" dirty="0" err="1">
                          <a:solidFill>
                            <a:srgbClr val="000000"/>
                          </a:solidFill>
                          <a:latin typeface="Times New Roman" panose="02020603050405020304" pitchFamily="18" charset="0"/>
                          <a:cs typeface="Times New Roman" panose="02020603050405020304" pitchFamily="18" charset="0"/>
                        </a:rPr>
                        <a:t>moins</a:t>
                      </a:r>
                      <a:r>
                        <a:rPr lang="en-US" sz="2100" baseline="0" dirty="0">
                          <a:solidFill>
                            <a:srgbClr val="000000"/>
                          </a:solidFill>
                          <a:latin typeface="Times New Roman" panose="02020603050405020304" pitchFamily="18" charset="0"/>
                          <a:cs typeface="Times New Roman" panose="02020603050405020304" pitchFamily="18" charset="0"/>
                        </a:rPr>
                        <a:t> un des </a:t>
                      </a:r>
                      <a:r>
                        <a:rPr lang="en-US" sz="2100" baseline="0" dirty="0" err="1">
                          <a:solidFill>
                            <a:srgbClr val="000000"/>
                          </a:solidFill>
                          <a:latin typeface="Times New Roman" panose="02020603050405020304" pitchFamily="18" charset="0"/>
                          <a:cs typeface="Times New Roman" panose="02020603050405020304" pitchFamily="18" charset="0"/>
                        </a:rPr>
                        <a:t>solides</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mais</a:t>
                      </a:r>
                      <a:r>
                        <a:rPr lang="en-US" sz="2100" baseline="0" dirty="0">
                          <a:solidFill>
                            <a:srgbClr val="000000"/>
                          </a:solidFill>
                          <a:latin typeface="Times New Roman" panose="02020603050405020304" pitchFamily="18" charset="0"/>
                          <a:cs typeface="Times New Roman" panose="02020603050405020304" pitchFamily="18" charset="0"/>
                        </a:rPr>
                        <a:t> pas tout, et le </a:t>
                      </a:r>
                      <a:r>
                        <a:rPr lang="en-US" sz="2100" baseline="0" dirty="0" err="1">
                          <a:solidFill>
                            <a:srgbClr val="000000"/>
                          </a:solidFill>
                          <a:latin typeface="Times New Roman" panose="02020603050405020304" pitchFamily="18" charset="0"/>
                          <a:cs typeface="Times New Roman" panose="02020603050405020304" pitchFamily="18" charset="0"/>
                        </a:rPr>
                        <a:t>liquide</a:t>
                      </a:r>
                      <a:r>
                        <a:rPr lang="en-US" sz="2100" baseline="0" dirty="0">
                          <a:solidFill>
                            <a:srgbClr val="000000"/>
                          </a:solidFill>
                          <a:latin typeface="Times New Roman" panose="02020603050405020304" pitchFamily="18" charset="0"/>
                          <a:cs typeface="Times New Roman" panose="02020603050405020304" pitchFamily="18" charset="0"/>
                        </a:rPr>
                        <a:t> </a:t>
                      </a:r>
                      <a:r>
                        <a:rPr lang="en-US" sz="2100" baseline="0" dirty="0" err="1">
                          <a:solidFill>
                            <a:srgbClr val="000000"/>
                          </a:solidFill>
                          <a:latin typeface="Times New Roman" panose="02020603050405020304" pitchFamily="18" charset="0"/>
                          <a:cs typeface="Times New Roman" panose="02020603050405020304" pitchFamily="18" charset="0"/>
                        </a:rPr>
                        <a:t>n’est</a:t>
                      </a:r>
                      <a:r>
                        <a:rPr lang="en-US" sz="2100" baseline="0" dirty="0">
                          <a:solidFill>
                            <a:srgbClr val="000000"/>
                          </a:solidFill>
                          <a:latin typeface="Times New Roman" panose="02020603050405020304" pitchFamily="18" charset="0"/>
                          <a:cs typeface="Times New Roman" panose="02020603050405020304" pitchFamily="18" charset="0"/>
                        </a:rPr>
                        <a:t> pas </a:t>
                      </a:r>
                      <a:r>
                        <a:rPr lang="en-US" sz="2100" baseline="0" dirty="0" err="1">
                          <a:solidFill>
                            <a:srgbClr val="000000"/>
                          </a:solidFill>
                          <a:latin typeface="Times New Roman" panose="02020603050405020304" pitchFamily="18" charset="0"/>
                          <a:cs typeface="Times New Roman" panose="02020603050405020304" pitchFamily="18" charset="0"/>
                        </a:rPr>
                        <a:t>voulu</a:t>
                      </a:r>
                      <a:endParaRPr lang="en-US" sz="21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21815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60" y="260648"/>
            <a:ext cx="7882880" cy="990600"/>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Récapitulons</a:t>
            </a:r>
            <a:r>
              <a:rPr lang="en-US" dirty="0">
                <a:solidFill>
                  <a:srgbClr val="0033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0" y="5814573"/>
            <a:ext cx="8892480" cy="923330"/>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Selon le type de mélange, on peut utiliser de diverses méthodes pour séparer les divers composants </a:t>
            </a:r>
          </a:p>
        </p:txBody>
      </p:sp>
      <p:sp>
        <p:nvSpPr>
          <p:cNvPr id="7" name="Rectangle 6"/>
          <p:cNvSpPr/>
          <p:nvPr/>
        </p:nvSpPr>
        <p:spPr>
          <a:xfrm>
            <a:off x="3154966" y="1113648"/>
            <a:ext cx="2766235"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0" y="1844824"/>
            <a:ext cx="3037254"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p:cNvSpPr/>
          <p:nvPr/>
        </p:nvSpPr>
        <p:spPr>
          <a:xfrm>
            <a:off x="5635265" y="1844824"/>
            <a:ext cx="3272679"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p:cNvSpPr/>
          <p:nvPr/>
        </p:nvSpPr>
        <p:spPr>
          <a:xfrm>
            <a:off x="5601474" y="4600867"/>
            <a:ext cx="3326790"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p:cNvSpPr/>
          <p:nvPr/>
        </p:nvSpPr>
        <p:spPr>
          <a:xfrm>
            <a:off x="2785692" y="4951919"/>
            <a:ext cx="1474836" cy="50954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Content Placeholder 2"/>
          <p:cNvSpPr txBox="1">
            <a:spLocks/>
          </p:cNvSpPr>
          <p:nvPr/>
        </p:nvSpPr>
        <p:spPr bwMode="auto">
          <a:xfrm>
            <a:off x="2785691" y="4925646"/>
            <a:ext cx="1439651" cy="50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composé</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4721" y="4951919"/>
            <a:ext cx="1474836" cy="50954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Rectangle 13"/>
          <p:cNvSpPr/>
          <p:nvPr/>
        </p:nvSpPr>
        <p:spPr>
          <a:xfrm>
            <a:off x="-1499" y="4220329"/>
            <a:ext cx="2338111" cy="50954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Rectangle 14"/>
          <p:cNvSpPr/>
          <p:nvPr/>
        </p:nvSpPr>
        <p:spPr>
          <a:xfrm>
            <a:off x="-6217" y="2956133"/>
            <a:ext cx="2801459"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Rectangle 15"/>
          <p:cNvSpPr/>
          <p:nvPr/>
        </p:nvSpPr>
        <p:spPr>
          <a:xfrm>
            <a:off x="2987633" y="2953728"/>
            <a:ext cx="3037254"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Rectangle 16"/>
          <p:cNvSpPr/>
          <p:nvPr/>
        </p:nvSpPr>
        <p:spPr>
          <a:xfrm>
            <a:off x="4544566" y="3926819"/>
            <a:ext cx="1472943" cy="50954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Content Placeholder 2"/>
          <p:cNvSpPr txBox="1">
            <a:spLocks/>
          </p:cNvSpPr>
          <p:nvPr/>
        </p:nvSpPr>
        <p:spPr bwMode="auto">
          <a:xfrm>
            <a:off x="3172028" y="1104680"/>
            <a:ext cx="2732111" cy="51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toutes</a:t>
            </a:r>
            <a:r>
              <a:rPr lang="en-US" sz="2700" kern="0" dirty="0">
                <a:solidFill>
                  <a:srgbClr val="000000"/>
                </a:solidFill>
                <a:latin typeface="Times New Roman" panose="02020603050405020304" pitchFamily="18" charset="0"/>
                <a:cs typeface="Times New Roman" panose="02020603050405020304" pitchFamily="18" charset="0"/>
              </a:rPr>
              <a:t> substances</a:t>
            </a:r>
            <a:endParaRPr lang="en-US" sz="2700" kern="0" dirty="0">
              <a:solidFill>
                <a:srgbClr val="000000"/>
              </a:solidFill>
            </a:endParaRPr>
          </a:p>
        </p:txBody>
      </p:sp>
      <p:sp>
        <p:nvSpPr>
          <p:cNvPr id="19" name="Content Placeholder 2"/>
          <p:cNvSpPr txBox="1">
            <a:spLocks/>
          </p:cNvSpPr>
          <p:nvPr/>
        </p:nvSpPr>
        <p:spPr bwMode="auto">
          <a:xfrm>
            <a:off x="-117713" y="1828470"/>
            <a:ext cx="327267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subtances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homogènes</a:t>
            </a:r>
            <a:r>
              <a:rPr lang="en-US" sz="2700" kern="0" dirty="0">
                <a:solidFill>
                  <a:srgbClr val="000000"/>
                </a:solidFill>
                <a:latin typeface="Times New Roman" panose="02020603050405020304" pitchFamily="18" charset="0"/>
                <a:cs typeface="Times New Roman" panose="02020603050405020304" pitchFamily="18" charset="0"/>
              </a:rPr>
              <a:t> </a:t>
            </a: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(un phase)</a:t>
            </a:r>
          </a:p>
        </p:txBody>
      </p:sp>
      <p:sp>
        <p:nvSpPr>
          <p:cNvPr id="20" name="Content Placeholder 2"/>
          <p:cNvSpPr txBox="1">
            <a:spLocks/>
          </p:cNvSpPr>
          <p:nvPr/>
        </p:nvSpPr>
        <p:spPr bwMode="auto">
          <a:xfrm>
            <a:off x="5635265" y="1823880"/>
            <a:ext cx="3272679" cy="8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subtances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hétérogènes</a:t>
            </a:r>
            <a:endParaRPr lang="en-US" sz="2700" kern="0" dirty="0">
              <a:solidFill>
                <a:srgbClr val="000000"/>
              </a:solidFill>
              <a:latin typeface="Times New Roman" panose="02020603050405020304" pitchFamily="18" charset="0"/>
              <a:cs typeface="Times New Roman" panose="02020603050405020304" pitchFamily="18" charset="0"/>
            </a:endParaRP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a:t>
            </a:r>
            <a:r>
              <a:rPr lang="en-US" sz="2100" kern="0" dirty="0" err="1">
                <a:solidFill>
                  <a:srgbClr val="000000"/>
                </a:solidFill>
                <a:latin typeface="Times New Roman" panose="02020603050405020304" pitchFamily="18" charset="0"/>
                <a:cs typeface="Times New Roman" panose="02020603050405020304" pitchFamily="18" charset="0"/>
              </a:rPr>
              <a:t>plusieurs</a:t>
            </a:r>
            <a:r>
              <a:rPr lang="en-US" sz="2100" kern="0" dirty="0">
                <a:solidFill>
                  <a:srgbClr val="000000"/>
                </a:solidFill>
                <a:latin typeface="Times New Roman" panose="02020603050405020304" pitchFamily="18" charset="0"/>
                <a:cs typeface="Times New Roman" panose="02020603050405020304" pitchFamily="18" charset="0"/>
              </a:rPr>
              <a:t> phases)</a:t>
            </a:r>
            <a:endParaRPr lang="en-US" sz="2100" kern="0" dirty="0">
              <a:solidFill>
                <a:srgbClr val="000000"/>
              </a:solidFill>
            </a:endParaRPr>
          </a:p>
        </p:txBody>
      </p:sp>
      <p:sp>
        <p:nvSpPr>
          <p:cNvPr id="21" name="Content Placeholder 2"/>
          <p:cNvSpPr txBox="1">
            <a:spLocks/>
          </p:cNvSpPr>
          <p:nvPr/>
        </p:nvSpPr>
        <p:spPr bwMode="auto">
          <a:xfrm>
            <a:off x="-37042" y="2936772"/>
            <a:ext cx="2822733"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substances </a:t>
            </a:r>
            <a:r>
              <a:rPr lang="en-US" sz="2700" kern="0" dirty="0" err="1">
                <a:solidFill>
                  <a:srgbClr val="000000"/>
                </a:solidFill>
                <a:latin typeface="Times New Roman" panose="02020603050405020304" pitchFamily="18" charset="0"/>
                <a:cs typeface="Times New Roman" panose="02020603050405020304" pitchFamily="18" charset="0"/>
              </a:rPr>
              <a:t>pures</a:t>
            </a:r>
            <a:endParaRPr lang="en-US" sz="2700" kern="0" dirty="0">
              <a:solidFill>
                <a:srgbClr val="000000"/>
              </a:solidFill>
              <a:latin typeface="Times New Roman" panose="02020603050405020304" pitchFamily="18" charset="0"/>
              <a:cs typeface="Times New Roman" panose="02020603050405020304" pitchFamily="18" charset="0"/>
            </a:endParaRP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(composition </a:t>
            </a:r>
            <a:r>
              <a:rPr lang="en-US" sz="2100" kern="0" dirty="0" err="1">
                <a:solidFill>
                  <a:srgbClr val="000000"/>
                </a:solidFill>
                <a:latin typeface="Times New Roman" panose="02020603050405020304" pitchFamily="18" charset="0"/>
                <a:cs typeface="Times New Roman" panose="02020603050405020304" pitchFamily="18" charset="0"/>
              </a:rPr>
              <a:t>constante</a:t>
            </a:r>
            <a:r>
              <a:rPr lang="en-US" sz="2100" kern="0" dirty="0">
                <a:solidFill>
                  <a:srgbClr val="000000"/>
                </a:solidFill>
                <a:latin typeface="Times New Roman" panose="02020603050405020304" pitchFamily="18" charset="0"/>
                <a:cs typeface="Times New Roman" panose="02020603050405020304" pitchFamily="18" charset="0"/>
              </a:rPr>
              <a:t>)</a:t>
            </a:r>
          </a:p>
        </p:txBody>
      </p:sp>
      <p:sp>
        <p:nvSpPr>
          <p:cNvPr id="22" name="Content Placeholder 2"/>
          <p:cNvSpPr txBox="1">
            <a:spLocks/>
          </p:cNvSpPr>
          <p:nvPr/>
        </p:nvSpPr>
        <p:spPr bwMode="auto">
          <a:xfrm>
            <a:off x="2842865" y="2920874"/>
            <a:ext cx="332678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en-US" sz="2700" kern="0" dirty="0">
                <a:solidFill>
                  <a:srgbClr val="000000"/>
                </a:solidFill>
                <a:latin typeface="Times New Roman" panose="02020603050405020304" pitchFamily="18" charset="0"/>
                <a:cs typeface="Times New Roman" panose="02020603050405020304" pitchFamily="18" charset="0"/>
              </a:rPr>
              <a:t>mélanges </a:t>
            </a:r>
            <a:r>
              <a:rPr lang="en-US" sz="2700" kern="0" dirty="0" err="1">
                <a:solidFill>
                  <a:srgbClr val="000000"/>
                </a:solidFill>
                <a:latin typeface="Times New Roman" panose="02020603050405020304" pitchFamily="18" charset="0"/>
                <a:cs typeface="Times New Roman" panose="02020603050405020304" pitchFamily="18" charset="0"/>
              </a:rPr>
              <a:t>homogènes</a:t>
            </a:r>
            <a:r>
              <a:rPr lang="en-US" sz="2700" kern="0" dirty="0">
                <a:solidFill>
                  <a:srgbClr val="000000"/>
                </a:solidFill>
                <a:latin typeface="Times New Roman" panose="02020603050405020304" pitchFamily="18" charset="0"/>
                <a:cs typeface="Times New Roman" panose="02020603050405020304" pitchFamily="18" charset="0"/>
              </a:rPr>
              <a:t> </a:t>
            </a: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(composition variable)</a:t>
            </a:r>
          </a:p>
        </p:txBody>
      </p:sp>
      <p:sp>
        <p:nvSpPr>
          <p:cNvPr id="23" name="Content Placeholder 2"/>
          <p:cNvSpPr txBox="1">
            <a:spLocks/>
          </p:cNvSpPr>
          <p:nvPr/>
        </p:nvSpPr>
        <p:spPr bwMode="auto">
          <a:xfrm>
            <a:off x="5601475" y="4568160"/>
            <a:ext cx="332678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en-US" sz="2700" kern="0" dirty="0">
                <a:solidFill>
                  <a:srgbClr val="000000"/>
                </a:solidFill>
                <a:latin typeface="Times New Roman" panose="02020603050405020304" pitchFamily="18" charset="0"/>
                <a:cs typeface="Times New Roman" panose="02020603050405020304" pitchFamily="18" charset="0"/>
              </a:rPr>
              <a:t>Mélanges </a:t>
            </a:r>
            <a:r>
              <a:rPr lang="en-US" sz="2700" kern="0" dirty="0" err="1">
                <a:solidFill>
                  <a:srgbClr val="000000"/>
                </a:solidFill>
                <a:latin typeface="Times New Roman" panose="02020603050405020304" pitchFamily="18" charset="0"/>
                <a:cs typeface="Times New Roman" panose="02020603050405020304" pitchFamily="18" charset="0"/>
              </a:rPr>
              <a:t>mécaniques</a:t>
            </a:r>
            <a:r>
              <a:rPr lang="en-US" sz="2700" kern="0" dirty="0">
                <a:solidFill>
                  <a:srgbClr val="000000"/>
                </a:solidFill>
                <a:latin typeface="Times New Roman" panose="02020603050405020304" pitchFamily="18" charset="0"/>
                <a:cs typeface="Times New Roman" panose="02020603050405020304" pitchFamily="18" charset="0"/>
              </a:rPr>
              <a:t> </a:t>
            </a: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(composition variable)</a:t>
            </a:r>
          </a:p>
        </p:txBody>
      </p:sp>
      <p:sp>
        <p:nvSpPr>
          <p:cNvPr id="24" name="Content Placeholder 2"/>
          <p:cNvSpPr txBox="1">
            <a:spLocks/>
          </p:cNvSpPr>
          <p:nvPr/>
        </p:nvSpPr>
        <p:spPr bwMode="auto">
          <a:xfrm>
            <a:off x="-85526" y="4215866"/>
            <a:ext cx="2488980" cy="50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un type </a:t>
            </a:r>
            <a:r>
              <a:rPr lang="en-US" sz="2700" kern="0" dirty="0" err="1">
                <a:solidFill>
                  <a:srgbClr val="000000"/>
                </a:solidFill>
                <a:latin typeface="Times New Roman" panose="02020603050405020304" pitchFamily="18" charset="0"/>
                <a:cs typeface="Times New Roman" panose="02020603050405020304" pitchFamily="18" charset="0"/>
              </a:rPr>
              <a:t>d’atome</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25" name="Content Placeholder 2"/>
          <p:cNvSpPr txBox="1">
            <a:spLocks/>
          </p:cNvSpPr>
          <p:nvPr/>
        </p:nvSpPr>
        <p:spPr bwMode="auto">
          <a:xfrm>
            <a:off x="110823" y="4954156"/>
            <a:ext cx="1314627" cy="45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élément</a:t>
            </a:r>
            <a:endParaRPr lang="en-US" sz="2700" kern="0" dirty="0">
              <a:solidFill>
                <a:srgbClr val="000000"/>
              </a:solidFill>
            </a:endParaRPr>
          </a:p>
        </p:txBody>
      </p:sp>
      <p:sp>
        <p:nvSpPr>
          <p:cNvPr id="26" name="Content Placeholder 2"/>
          <p:cNvSpPr txBox="1">
            <a:spLocks/>
          </p:cNvSpPr>
          <p:nvPr/>
        </p:nvSpPr>
        <p:spPr bwMode="auto">
          <a:xfrm>
            <a:off x="4561211" y="3934320"/>
            <a:ext cx="1439651" cy="50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solution</a:t>
            </a:r>
          </a:p>
        </p:txBody>
      </p:sp>
      <p:sp>
        <p:nvSpPr>
          <p:cNvPr id="27" name="Rectangle 26"/>
          <p:cNvSpPr/>
          <p:nvPr/>
        </p:nvSpPr>
        <p:spPr>
          <a:xfrm>
            <a:off x="2438378" y="4059409"/>
            <a:ext cx="2023435"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28" name="Straight Connector 27"/>
          <p:cNvCxnSpPr/>
          <p:nvPr/>
        </p:nvCxnSpPr>
        <p:spPr>
          <a:xfrm>
            <a:off x="4411129" y="1568852"/>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354215" y="1705635"/>
            <a:ext cx="5793218" cy="0"/>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362748" y="1705635"/>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150265" y="1705635"/>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602817" y="2679250"/>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93392" y="2816033"/>
            <a:ext cx="3185689" cy="0"/>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93392" y="2816033"/>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979081" y="2816032"/>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147433" y="2679249"/>
            <a:ext cx="0" cy="1921618"/>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325469" y="3784205"/>
            <a:ext cx="0" cy="138421"/>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098923" y="3789460"/>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89498" y="3926243"/>
            <a:ext cx="3185689" cy="0"/>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92866" y="3926243"/>
            <a:ext cx="0" cy="294086"/>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459073" y="3922626"/>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sp>
        <p:nvSpPr>
          <p:cNvPr id="42" name="Content Placeholder 2"/>
          <p:cNvSpPr txBox="1">
            <a:spLocks/>
          </p:cNvSpPr>
          <p:nvPr/>
        </p:nvSpPr>
        <p:spPr bwMode="auto">
          <a:xfrm>
            <a:off x="2302308" y="4044180"/>
            <a:ext cx="2286297" cy="9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Plus d’un type </a:t>
            </a:r>
            <a:r>
              <a:rPr lang="en-US" sz="2700" kern="0" dirty="0" err="1">
                <a:solidFill>
                  <a:srgbClr val="000000"/>
                </a:solidFill>
                <a:latin typeface="Times New Roman" panose="02020603050405020304" pitchFamily="18" charset="0"/>
                <a:cs typeface="Times New Roman" panose="02020603050405020304" pitchFamily="18" charset="0"/>
              </a:rPr>
              <a:t>d’atome</a:t>
            </a:r>
            <a:endParaRPr lang="en-US" sz="2700" kern="0" dirty="0">
              <a:solidFill>
                <a:srgbClr val="000000"/>
              </a:solidFill>
              <a:latin typeface="Times New Roman" panose="02020603050405020304" pitchFamily="18" charset="0"/>
              <a:cs typeface="Times New Roman" panose="02020603050405020304" pitchFamily="18" charset="0"/>
            </a:endParaRPr>
          </a:p>
        </p:txBody>
      </p:sp>
      <p:cxnSp>
        <p:nvCxnSpPr>
          <p:cNvPr id="44" name="Straight Connector 43"/>
          <p:cNvCxnSpPr/>
          <p:nvPr/>
        </p:nvCxnSpPr>
        <p:spPr>
          <a:xfrm>
            <a:off x="3441970" y="4890798"/>
            <a:ext cx="0" cy="61720"/>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89498" y="4725414"/>
            <a:ext cx="0" cy="226505"/>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39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4527" y="1315206"/>
            <a:ext cx="1709267"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Rectangle 4"/>
          <p:cNvSpPr/>
          <p:nvPr/>
        </p:nvSpPr>
        <p:spPr>
          <a:xfrm>
            <a:off x="-4526" y="2761209"/>
            <a:ext cx="154766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Content Placeholder 2"/>
          <p:cNvSpPr txBox="1">
            <a:spLocks/>
          </p:cNvSpPr>
          <p:nvPr/>
        </p:nvSpPr>
        <p:spPr bwMode="auto">
          <a:xfrm>
            <a:off x="-4526" y="2757529"/>
            <a:ext cx="8908360" cy="89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phase </a:t>
            </a:r>
            <a:r>
              <a:rPr lang="en-US" sz="2700" kern="0" dirty="0" err="1">
                <a:solidFill>
                  <a:srgbClr val="000000"/>
                </a:solidFill>
                <a:latin typeface="Times New Roman" panose="02020603050405020304" pitchFamily="18" charset="0"/>
                <a:cs typeface="Times New Roman" panose="02020603050405020304" pitchFamily="18" charset="0"/>
              </a:rPr>
              <a:t>désigne</a:t>
            </a:r>
            <a:r>
              <a:rPr lang="en-US" sz="2700" kern="0" dirty="0">
                <a:solidFill>
                  <a:srgbClr val="000000"/>
                </a:solidFill>
                <a:latin typeface="Times New Roman" panose="02020603050405020304" pitchFamily="18" charset="0"/>
                <a:cs typeface="Times New Roman" panose="02020603050405020304" pitchFamily="18" charset="0"/>
              </a:rPr>
              <a:t> un segment d’un </a:t>
            </a:r>
            <a:r>
              <a:rPr lang="en-US" sz="2700" kern="0" dirty="0" err="1">
                <a:solidFill>
                  <a:srgbClr val="000000"/>
                </a:solidFill>
                <a:latin typeface="Times New Roman" panose="02020603050405020304" pitchFamily="18" charset="0"/>
                <a:cs typeface="Times New Roman" panose="02020603050405020304" pitchFamily="18" charset="0"/>
              </a:rPr>
              <a:t>système</a:t>
            </a:r>
            <a:r>
              <a:rPr lang="en-US" sz="2700" kern="0" dirty="0">
                <a:solidFill>
                  <a:srgbClr val="000000"/>
                </a:solidFill>
                <a:latin typeface="Times New Roman" panose="02020603050405020304" pitchFamily="18" charset="0"/>
                <a:cs typeface="Times New Roman" panose="02020603050405020304" pitchFamily="18" charset="0"/>
              </a:rPr>
              <a:t> qui a des </a:t>
            </a:r>
            <a:r>
              <a:rPr lang="en-US" sz="2700" kern="0" dirty="0" err="1">
                <a:solidFill>
                  <a:srgbClr val="000000"/>
                </a:solidFill>
                <a:latin typeface="Times New Roman" panose="02020603050405020304" pitchFamily="18" charset="0"/>
                <a:cs typeface="Times New Roman" panose="02020603050405020304" pitchFamily="18" charset="0"/>
              </a:rPr>
              <a:t>propriétés</a:t>
            </a:r>
            <a:r>
              <a:rPr lang="en-US" sz="2700" kern="0" dirty="0">
                <a:solidFill>
                  <a:srgbClr val="000000"/>
                </a:solidFill>
                <a:latin typeface="Times New Roman" panose="02020603050405020304" pitchFamily="18" charset="0"/>
                <a:cs typeface="Times New Roman" panose="02020603050405020304" pitchFamily="18" charset="0"/>
              </a:rPr>
              <a:t> et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composition unique.</a:t>
            </a: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systèmes</a:t>
            </a:r>
            <a:r>
              <a:rPr lang="en-US" dirty="0">
                <a:solidFill>
                  <a:srgbClr val="003300"/>
                </a:solidFill>
                <a:latin typeface="Times New Roman" panose="02020603050405020304" pitchFamily="18" charset="0"/>
                <a:cs typeface="Times New Roman" panose="02020603050405020304" pitchFamily="18" charset="0"/>
              </a:rPr>
              <a:t> et des phases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467" y="3501008"/>
            <a:ext cx="2060448" cy="3121152"/>
          </a:xfrm>
          <a:prstGeom prst="rect">
            <a:avLst/>
          </a:prstGeom>
          <a:ln>
            <a:solidFill>
              <a:srgbClr val="003300"/>
            </a:solidFill>
          </a:ln>
        </p:spPr>
      </p:pic>
      <p:sp>
        <p:nvSpPr>
          <p:cNvPr id="7" name="TextBox 6"/>
          <p:cNvSpPr txBox="1"/>
          <p:nvPr/>
        </p:nvSpPr>
        <p:spPr>
          <a:xfrm>
            <a:off x="-4526" y="4130365"/>
            <a:ext cx="5595993" cy="2585323"/>
          </a:xfrm>
          <a:prstGeom prst="rect">
            <a:avLst/>
          </a:prstGeom>
          <a:noFill/>
        </p:spPr>
        <p:txBody>
          <a:bodyPr wrap="square" rtlCol="0">
            <a:spAutoFit/>
          </a:bodyPr>
          <a:lstStyle/>
          <a:p>
            <a:pPr lvl="0"/>
            <a:r>
              <a:rPr lang="fr-FR" sz="2700" kern="0" dirty="0">
                <a:solidFill>
                  <a:srgbClr val="000000"/>
                </a:solidFill>
                <a:latin typeface="Times New Roman" panose="02020603050405020304" pitchFamily="18" charset="0"/>
                <a:cs typeface="Times New Roman" panose="02020603050405020304" pitchFamily="18" charset="0"/>
              </a:rPr>
              <a:t>Cette tasse d’huile et d’eau contient 2 phases – 2 segments avec une frontière distincte entre eux.</a:t>
            </a:r>
          </a:p>
          <a:p>
            <a:pPr lvl="0"/>
            <a:r>
              <a:rPr lang="fr-FR" sz="2700" kern="0" dirty="0">
                <a:solidFill>
                  <a:srgbClr val="000000"/>
                </a:solidFill>
                <a:latin typeface="Times New Roman" panose="02020603050405020304" pitchFamily="18" charset="0"/>
                <a:cs typeface="Times New Roman" panose="02020603050405020304" pitchFamily="18" charset="0"/>
              </a:rPr>
              <a:t>Si on étudiait l’huile seulement, l’huile serait le système et toutes autres choses présent seraient le milieu extérieur.</a:t>
            </a:r>
          </a:p>
        </p:txBody>
      </p:sp>
      <p:sp>
        <p:nvSpPr>
          <p:cNvPr id="45" name="Content Placeholder 2"/>
          <p:cNvSpPr txBox="1">
            <a:spLocks/>
          </p:cNvSpPr>
          <p:nvPr/>
        </p:nvSpPr>
        <p:spPr bwMode="auto">
          <a:xfrm>
            <a:off x="-15881" y="1268760"/>
            <a:ext cx="8908360" cy="89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Un </a:t>
            </a:r>
            <a:r>
              <a:rPr lang="en-US" sz="2700" kern="0" dirty="0" err="1">
                <a:solidFill>
                  <a:srgbClr val="000000"/>
                </a:solidFill>
                <a:latin typeface="Times New Roman" panose="02020603050405020304" pitchFamily="18" charset="0"/>
                <a:cs typeface="Times New Roman" panose="02020603050405020304" pitchFamily="18" charset="0"/>
              </a:rPr>
              <a:t>système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la </a:t>
            </a:r>
            <a:r>
              <a:rPr lang="en-US" sz="2700" kern="0" dirty="0" err="1">
                <a:solidFill>
                  <a:srgbClr val="000000"/>
                </a:solidFill>
                <a:latin typeface="Times New Roman" panose="02020603050405020304" pitchFamily="18" charset="0"/>
                <a:cs typeface="Times New Roman" panose="02020603050405020304" pitchFamily="18" charset="0"/>
              </a:rPr>
              <a:t>partie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l’univers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en</a:t>
            </a:r>
            <a:r>
              <a:rPr lang="en-US" sz="2700" kern="0" dirty="0">
                <a:solidFill>
                  <a:srgbClr val="000000"/>
                </a:solidFill>
                <a:latin typeface="Times New Roman" panose="02020603050405020304" pitchFamily="18" charset="0"/>
                <a:cs typeface="Times New Roman" panose="02020603050405020304" pitchFamily="18" charset="0"/>
              </a:rPr>
              <a:t> train d’être </a:t>
            </a:r>
            <a:r>
              <a:rPr lang="en-US" sz="2700" kern="0" dirty="0" err="1">
                <a:solidFill>
                  <a:srgbClr val="000000"/>
                </a:solidFill>
                <a:latin typeface="Times New Roman" panose="02020603050405020304" pitchFamily="18" charset="0"/>
                <a:cs typeface="Times New Roman" panose="02020603050405020304" pitchFamily="18" charset="0"/>
              </a:rPr>
              <a:t>étudiée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dans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situation </a:t>
            </a:r>
            <a:r>
              <a:rPr lang="en-US" sz="2700" kern="0" dirty="0" err="1">
                <a:solidFill>
                  <a:srgbClr val="000000"/>
                </a:solidFill>
                <a:latin typeface="Times New Roman" panose="02020603050405020304" pitchFamily="18" charset="0"/>
                <a:cs typeface="Times New Roman" panose="02020603050405020304" pitchFamily="18" charset="0"/>
              </a:rPr>
              <a:t>donnée</a:t>
            </a:r>
            <a:r>
              <a:rPr lang="en-US" sz="2700" kern="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039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71821" y="1396853"/>
            <a:ext cx="2766235"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1" name="Rectangle 70"/>
          <p:cNvSpPr/>
          <p:nvPr/>
        </p:nvSpPr>
        <p:spPr>
          <a:xfrm>
            <a:off x="16855" y="2128029"/>
            <a:ext cx="3037254"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5" name="Rectangle 74"/>
          <p:cNvSpPr/>
          <p:nvPr/>
        </p:nvSpPr>
        <p:spPr>
          <a:xfrm>
            <a:off x="5652120" y="2128029"/>
            <a:ext cx="3272679"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2" name="Rectangle 91"/>
          <p:cNvSpPr/>
          <p:nvPr/>
        </p:nvSpPr>
        <p:spPr>
          <a:xfrm>
            <a:off x="5598009" y="5409933"/>
            <a:ext cx="3326790"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8" name="Rectangle 87"/>
          <p:cNvSpPr/>
          <p:nvPr/>
        </p:nvSpPr>
        <p:spPr>
          <a:xfrm>
            <a:off x="2771609" y="5552878"/>
            <a:ext cx="1474836" cy="50954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1" name="Content Placeholder 2"/>
          <p:cNvSpPr txBox="1">
            <a:spLocks/>
          </p:cNvSpPr>
          <p:nvPr/>
        </p:nvSpPr>
        <p:spPr bwMode="auto">
          <a:xfrm>
            <a:off x="2771608" y="5526605"/>
            <a:ext cx="1439651" cy="50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composé</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87" name="Rectangle 86"/>
          <p:cNvSpPr/>
          <p:nvPr/>
        </p:nvSpPr>
        <p:spPr>
          <a:xfrm>
            <a:off x="10638" y="5552878"/>
            <a:ext cx="1474836" cy="50954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6" name="Rectangle 85"/>
          <p:cNvSpPr/>
          <p:nvPr/>
        </p:nvSpPr>
        <p:spPr>
          <a:xfrm>
            <a:off x="15356" y="4503534"/>
            <a:ext cx="2338111" cy="50954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4" name="Rectangle 83"/>
          <p:cNvSpPr/>
          <p:nvPr/>
        </p:nvSpPr>
        <p:spPr>
          <a:xfrm>
            <a:off x="10638" y="3239338"/>
            <a:ext cx="2801459"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5" name="Rectangle 84"/>
          <p:cNvSpPr/>
          <p:nvPr/>
        </p:nvSpPr>
        <p:spPr>
          <a:xfrm>
            <a:off x="3004488" y="3236933"/>
            <a:ext cx="3037254"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9" name="Rectangle 88"/>
          <p:cNvSpPr/>
          <p:nvPr/>
        </p:nvSpPr>
        <p:spPr>
          <a:xfrm>
            <a:off x="4568506" y="4351486"/>
            <a:ext cx="1472943" cy="50954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Content Placeholder 2"/>
          <p:cNvSpPr txBox="1">
            <a:spLocks/>
          </p:cNvSpPr>
          <p:nvPr/>
        </p:nvSpPr>
        <p:spPr bwMode="auto">
          <a:xfrm>
            <a:off x="3188883" y="1387885"/>
            <a:ext cx="2732111" cy="51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toutes</a:t>
            </a:r>
            <a:r>
              <a:rPr lang="en-US" sz="2700" kern="0" dirty="0">
                <a:solidFill>
                  <a:srgbClr val="000000"/>
                </a:solidFill>
                <a:latin typeface="Times New Roman" panose="02020603050405020304" pitchFamily="18" charset="0"/>
                <a:cs typeface="Times New Roman" panose="02020603050405020304" pitchFamily="18" charset="0"/>
              </a:rPr>
              <a:t> substances</a:t>
            </a:r>
            <a:endParaRPr lang="en-US" sz="2700" kern="0" dirty="0">
              <a:solidFill>
                <a:srgbClr val="000000"/>
              </a:solidFill>
            </a:endParaRPr>
          </a:p>
        </p:txBody>
      </p:sp>
      <p:sp>
        <p:nvSpPr>
          <p:cNvPr id="72" name="Content Placeholder 2"/>
          <p:cNvSpPr txBox="1">
            <a:spLocks/>
          </p:cNvSpPr>
          <p:nvPr/>
        </p:nvSpPr>
        <p:spPr bwMode="auto">
          <a:xfrm>
            <a:off x="-100858" y="2111675"/>
            <a:ext cx="327267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subtances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homogènes</a:t>
            </a:r>
            <a:r>
              <a:rPr lang="en-US" sz="2700" kern="0" dirty="0">
                <a:solidFill>
                  <a:srgbClr val="000000"/>
                </a:solidFill>
                <a:latin typeface="Times New Roman" panose="02020603050405020304" pitchFamily="18" charset="0"/>
                <a:cs typeface="Times New Roman" panose="02020603050405020304" pitchFamily="18" charset="0"/>
              </a:rPr>
              <a:t> </a:t>
            </a: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(un phase)</a:t>
            </a:r>
          </a:p>
        </p:txBody>
      </p:sp>
      <p:sp>
        <p:nvSpPr>
          <p:cNvPr id="74" name="Content Placeholder 2"/>
          <p:cNvSpPr txBox="1">
            <a:spLocks/>
          </p:cNvSpPr>
          <p:nvPr/>
        </p:nvSpPr>
        <p:spPr bwMode="auto">
          <a:xfrm>
            <a:off x="5652120" y="2107085"/>
            <a:ext cx="3272679" cy="8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subtances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hétérogènes</a:t>
            </a:r>
            <a:endParaRPr lang="en-US" sz="2700" kern="0" dirty="0">
              <a:solidFill>
                <a:srgbClr val="000000"/>
              </a:solidFill>
              <a:latin typeface="Times New Roman" panose="02020603050405020304" pitchFamily="18" charset="0"/>
              <a:cs typeface="Times New Roman" panose="02020603050405020304" pitchFamily="18" charset="0"/>
            </a:endParaRP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a:t>
            </a:r>
            <a:r>
              <a:rPr lang="en-US" sz="2100" kern="0" dirty="0" err="1">
                <a:solidFill>
                  <a:srgbClr val="000000"/>
                </a:solidFill>
                <a:latin typeface="Times New Roman" panose="02020603050405020304" pitchFamily="18" charset="0"/>
                <a:cs typeface="Times New Roman" panose="02020603050405020304" pitchFamily="18" charset="0"/>
              </a:rPr>
              <a:t>plusieurs</a:t>
            </a:r>
            <a:r>
              <a:rPr lang="en-US" sz="2100" kern="0" dirty="0">
                <a:solidFill>
                  <a:srgbClr val="000000"/>
                </a:solidFill>
                <a:latin typeface="Times New Roman" panose="02020603050405020304" pitchFamily="18" charset="0"/>
                <a:cs typeface="Times New Roman" panose="02020603050405020304" pitchFamily="18" charset="0"/>
              </a:rPr>
              <a:t> phases)</a:t>
            </a:r>
            <a:endParaRPr lang="en-US" sz="2100" kern="0" dirty="0">
              <a:solidFill>
                <a:srgbClr val="000000"/>
              </a:solidFill>
            </a:endParaRPr>
          </a:p>
        </p:txBody>
      </p:sp>
      <p:sp>
        <p:nvSpPr>
          <p:cNvPr id="76" name="Content Placeholder 2"/>
          <p:cNvSpPr txBox="1">
            <a:spLocks/>
          </p:cNvSpPr>
          <p:nvPr/>
        </p:nvSpPr>
        <p:spPr bwMode="auto">
          <a:xfrm>
            <a:off x="-20187" y="3219977"/>
            <a:ext cx="2822733"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substances </a:t>
            </a:r>
            <a:r>
              <a:rPr lang="en-US" sz="2700" kern="0" dirty="0" err="1">
                <a:solidFill>
                  <a:srgbClr val="000000"/>
                </a:solidFill>
                <a:latin typeface="Times New Roman" panose="02020603050405020304" pitchFamily="18" charset="0"/>
                <a:cs typeface="Times New Roman" panose="02020603050405020304" pitchFamily="18" charset="0"/>
              </a:rPr>
              <a:t>pures</a:t>
            </a:r>
            <a:endParaRPr lang="en-US" sz="2700" kern="0" dirty="0">
              <a:solidFill>
                <a:srgbClr val="000000"/>
              </a:solidFill>
              <a:latin typeface="Times New Roman" panose="02020603050405020304" pitchFamily="18" charset="0"/>
              <a:cs typeface="Times New Roman" panose="02020603050405020304" pitchFamily="18" charset="0"/>
            </a:endParaRP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(composition </a:t>
            </a:r>
            <a:r>
              <a:rPr lang="en-US" sz="2100" kern="0" dirty="0" err="1">
                <a:solidFill>
                  <a:srgbClr val="000000"/>
                </a:solidFill>
                <a:latin typeface="Times New Roman" panose="02020603050405020304" pitchFamily="18" charset="0"/>
                <a:cs typeface="Times New Roman" panose="02020603050405020304" pitchFamily="18" charset="0"/>
              </a:rPr>
              <a:t>constante</a:t>
            </a:r>
            <a:r>
              <a:rPr lang="en-US" sz="2100" kern="0" dirty="0">
                <a:solidFill>
                  <a:srgbClr val="000000"/>
                </a:solidFill>
                <a:latin typeface="Times New Roman" panose="02020603050405020304" pitchFamily="18" charset="0"/>
                <a:cs typeface="Times New Roman" panose="02020603050405020304" pitchFamily="18" charset="0"/>
              </a:rPr>
              <a:t>)</a:t>
            </a:r>
          </a:p>
        </p:txBody>
      </p:sp>
      <p:sp>
        <p:nvSpPr>
          <p:cNvPr id="77" name="Content Placeholder 2"/>
          <p:cNvSpPr txBox="1">
            <a:spLocks/>
          </p:cNvSpPr>
          <p:nvPr/>
        </p:nvSpPr>
        <p:spPr bwMode="auto">
          <a:xfrm>
            <a:off x="2859720" y="3204079"/>
            <a:ext cx="332678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en-US" sz="2700" kern="0" dirty="0">
                <a:solidFill>
                  <a:srgbClr val="000000"/>
                </a:solidFill>
                <a:latin typeface="Times New Roman" panose="02020603050405020304" pitchFamily="18" charset="0"/>
                <a:cs typeface="Times New Roman" panose="02020603050405020304" pitchFamily="18" charset="0"/>
              </a:rPr>
              <a:t>mélanges </a:t>
            </a:r>
            <a:r>
              <a:rPr lang="en-US" sz="2700" kern="0" dirty="0" err="1">
                <a:solidFill>
                  <a:srgbClr val="000000"/>
                </a:solidFill>
                <a:latin typeface="Times New Roman" panose="02020603050405020304" pitchFamily="18" charset="0"/>
                <a:cs typeface="Times New Roman" panose="02020603050405020304" pitchFamily="18" charset="0"/>
              </a:rPr>
              <a:t>homogènes</a:t>
            </a:r>
            <a:r>
              <a:rPr lang="en-US" sz="2700" kern="0" dirty="0">
                <a:solidFill>
                  <a:srgbClr val="000000"/>
                </a:solidFill>
                <a:latin typeface="Times New Roman" panose="02020603050405020304" pitchFamily="18" charset="0"/>
                <a:cs typeface="Times New Roman" panose="02020603050405020304" pitchFamily="18" charset="0"/>
              </a:rPr>
              <a:t> </a:t>
            </a: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(composition variable)</a:t>
            </a:r>
          </a:p>
        </p:txBody>
      </p:sp>
      <p:sp>
        <p:nvSpPr>
          <p:cNvPr id="78" name="Content Placeholder 2"/>
          <p:cNvSpPr txBox="1">
            <a:spLocks/>
          </p:cNvSpPr>
          <p:nvPr/>
        </p:nvSpPr>
        <p:spPr bwMode="auto">
          <a:xfrm>
            <a:off x="5598010" y="5377226"/>
            <a:ext cx="332678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en-US" sz="2700" kern="0" dirty="0">
                <a:solidFill>
                  <a:srgbClr val="000000"/>
                </a:solidFill>
                <a:latin typeface="Times New Roman" panose="02020603050405020304" pitchFamily="18" charset="0"/>
                <a:cs typeface="Times New Roman" panose="02020603050405020304" pitchFamily="18" charset="0"/>
              </a:rPr>
              <a:t>Mélanges </a:t>
            </a:r>
            <a:r>
              <a:rPr lang="en-US" sz="2700" kern="0" dirty="0" err="1">
                <a:solidFill>
                  <a:srgbClr val="000000"/>
                </a:solidFill>
                <a:latin typeface="Times New Roman" panose="02020603050405020304" pitchFamily="18" charset="0"/>
                <a:cs typeface="Times New Roman" panose="02020603050405020304" pitchFamily="18" charset="0"/>
              </a:rPr>
              <a:t>mécaniques</a:t>
            </a:r>
            <a:r>
              <a:rPr lang="en-US" sz="2700" kern="0" dirty="0">
                <a:solidFill>
                  <a:srgbClr val="000000"/>
                </a:solidFill>
                <a:latin typeface="Times New Roman" panose="02020603050405020304" pitchFamily="18" charset="0"/>
                <a:cs typeface="Times New Roman" panose="02020603050405020304" pitchFamily="18" charset="0"/>
              </a:rPr>
              <a:t> </a:t>
            </a:r>
          </a:p>
          <a:p>
            <a:pPr marL="0" indent="0" algn="ctr">
              <a:buFontTx/>
              <a:buNone/>
            </a:pPr>
            <a:r>
              <a:rPr lang="en-US" sz="2100" kern="0" dirty="0">
                <a:solidFill>
                  <a:srgbClr val="000000"/>
                </a:solidFill>
                <a:latin typeface="Times New Roman" panose="02020603050405020304" pitchFamily="18" charset="0"/>
                <a:cs typeface="Times New Roman" panose="02020603050405020304" pitchFamily="18" charset="0"/>
              </a:rPr>
              <a:t>(composition variable)</a:t>
            </a:r>
          </a:p>
        </p:txBody>
      </p:sp>
      <p:sp>
        <p:nvSpPr>
          <p:cNvPr id="79" name="Content Placeholder 2"/>
          <p:cNvSpPr txBox="1">
            <a:spLocks/>
          </p:cNvSpPr>
          <p:nvPr/>
        </p:nvSpPr>
        <p:spPr bwMode="auto">
          <a:xfrm>
            <a:off x="-68671" y="4499071"/>
            <a:ext cx="2488980" cy="50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un type </a:t>
            </a:r>
            <a:r>
              <a:rPr lang="en-US" sz="2700" kern="0" dirty="0" err="1">
                <a:solidFill>
                  <a:srgbClr val="000000"/>
                </a:solidFill>
                <a:latin typeface="Times New Roman" panose="02020603050405020304" pitchFamily="18" charset="0"/>
                <a:cs typeface="Times New Roman" panose="02020603050405020304" pitchFamily="18" charset="0"/>
              </a:rPr>
              <a:t>d’atome</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82" name="Content Placeholder 2"/>
          <p:cNvSpPr txBox="1">
            <a:spLocks/>
          </p:cNvSpPr>
          <p:nvPr/>
        </p:nvSpPr>
        <p:spPr bwMode="auto">
          <a:xfrm>
            <a:off x="96740" y="5555115"/>
            <a:ext cx="1314627" cy="45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élément</a:t>
            </a:r>
            <a:endParaRPr lang="en-US" sz="2700" kern="0" dirty="0">
              <a:solidFill>
                <a:srgbClr val="000000"/>
              </a:solidFill>
            </a:endParaRPr>
          </a:p>
        </p:txBody>
      </p:sp>
      <p:sp>
        <p:nvSpPr>
          <p:cNvPr id="83" name="Content Placeholder 2"/>
          <p:cNvSpPr txBox="1">
            <a:spLocks/>
          </p:cNvSpPr>
          <p:nvPr/>
        </p:nvSpPr>
        <p:spPr bwMode="auto">
          <a:xfrm>
            <a:off x="4585151" y="4358987"/>
            <a:ext cx="1439651" cy="50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solution</a:t>
            </a:r>
          </a:p>
        </p:txBody>
      </p:sp>
      <p:sp>
        <p:nvSpPr>
          <p:cNvPr id="90" name="Rectangle 89"/>
          <p:cNvSpPr/>
          <p:nvPr/>
        </p:nvSpPr>
        <p:spPr>
          <a:xfrm>
            <a:off x="2455233" y="4342614"/>
            <a:ext cx="2023435"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On </a:t>
            </a:r>
            <a:r>
              <a:rPr lang="en-US" dirty="0" err="1">
                <a:solidFill>
                  <a:srgbClr val="003300"/>
                </a:solidFill>
                <a:latin typeface="Times New Roman" panose="02020603050405020304" pitchFamily="18" charset="0"/>
                <a:cs typeface="Times New Roman" panose="02020603050405020304" pitchFamily="18" charset="0"/>
              </a:rPr>
              <a:t>peut</a:t>
            </a:r>
            <a:r>
              <a:rPr lang="en-US" dirty="0">
                <a:solidFill>
                  <a:srgbClr val="003300"/>
                </a:solidFill>
                <a:latin typeface="Times New Roman" panose="02020603050405020304" pitchFamily="18" charset="0"/>
                <a:cs typeface="Times New Roman" panose="02020603050405020304" pitchFamily="18" charset="0"/>
              </a:rPr>
              <a:t> classifier des substances </a:t>
            </a:r>
            <a:r>
              <a:rPr lang="en-US" dirty="0" err="1">
                <a:solidFill>
                  <a:srgbClr val="003300"/>
                </a:solidFill>
                <a:latin typeface="Times New Roman" panose="02020603050405020304" pitchFamily="18" charset="0"/>
                <a:cs typeface="Times New Roman" panose="02020603050405020304" pitchFamily="18" charset="0"/>
              </a:rPr>
              <a:t>selon</a:t>
            </a:r>
            <a:r>
              <a:rPr lang="en-US" dirty="0">
                <a:solidFill>
                  <a:srgbClr val="003300"/>
                </a:solidFill>
                <a:latin typeface="Times New Roman" panose="02020603050405020304" pitchFamily="18" charset="0"/>
                <a:cs typeface="Times New Roman" panose="02020603050405020304" pitchFamily="18" charset="0"/>
              </a:rPr>
              <a:t> le </a:t>
            </a:r>
            <a:r>
              <a:rPr lang="en-US" dirty="0" err="1">
                <a:solidFill>
                  <a:srgbClr val="003300"/>
                </a:solidFill>
                <a:latin typeface="Times New Roman" panose="02020603050405020304" pitchFamily="18" charset="0"/>
                <a:cs typeface="Times New Roman" panose="02020603050405020304" pitchFamily="18" charset="0"/>
              </a:rPr>
              <a:t>diagramme</a:t>
            </a:r>
            <a:r>
              <a:rPr lang="en-US" dirty="0">
                <a:solidFill>
                  <a:srgbClr val="003300"/>
                </a:solidFill>
                <a:latin typeface="Times New Roman" panose="02020603050405020304" pitchFamily="18" charset="0"/>
                <a:cs typeface="Times New Roman" panose="02020603050405020304" pitchFamily="18" charset="0"/>
              </a:rPr>
              <a:t> ci-</a:t>
            </a:r>
            <a:r>
              <a:rPr lang="en-US" dirty="0" err="1">
                <a:solidFill>
                  <a:srgbClr val="003300"/>
                </a:solidFill>
                <a:latin typeface="Times New Roman" panose="02020603050405020304" pitchFamily="18" charset="0"/>
                <a:cs typeface="Times New Roman" panose="02020603050405020304" pitchFamily="18" charset="0"/>
              </a:rPr>
              <a:t>dessous</a:t>
            </a:r>
            <a:endParaRPr lang="en-US" dirty="0">
              <a:solidFill>
                <a:srgbClr val="003300"/>
              </a:solidFill>
              <a:latin typeface="Times New Roman" panose="02020603050405020304" pitchFamily="18" charset="0"/>
              <a:cs typeface="Times New Roman" panose="02020603050405020304" pitchFamily="18" charset="0"/>
            </a:endParaRPr>
          </a:p>
        </p:txBody>
      </p:sp>
      <p:cxnSp>
        <p:nvCxnSpPr>
          <p:cNvPr id="21" name="Straight Connector 20"/>
          <p:cNvCxnSpPr/>
          <p:nvPr/>
        </p:nvCxnSpPr>
        <p:spPr>
          <a:xfrm>
            <a:off x="4427984" y="1852057"/>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1371070" y="1988840"/>
            <a:ext cx="5793218" cy="0"/>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1379603" y="1988840"/>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167120" y="1988840"/>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1619672" y="2962455"/>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810247" y="3099238"/>
            <a:ext cx="3185689" cy="0"/>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810247" y="3099238"/>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3995936" y="3099237"/>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7164288" y="2962454"/>
            <a:ext cx="0" cy="2447479"/>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5342324" y="4067410"/>
            <a:ext cx="0" cy="284076"/>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1115778" y="4072665"/>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306353" y="4209448"/>
            <a:ext cx="3185689" cy="0"/>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309721" y="4209448"/>
            <a:ext cx="0" cy="294086"/>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3475928" y="4205831"/>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sp>
        <p:nvSpPr>
          <p:cNvPr id="80" name="Content Placeholder 2"/>
          <p:cNvSpPr txBox="1">
            <a:spLocks/>
          </p:cNvSpPr>
          <p:nvPr/>
        </p:nvSpPr>
        <p:spPr bwMode="auto">
          <a:xfrm>
            <a:off x="2319163" y="4327385"/>
            <a:ext cx="2286297" cy="9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Plus d’un type </a:t>
            </a:r>
            <a:r>
              <a:rPr lang="en-US" sz="2700" kern="0" dirty="0" err="1">
                <a:solidFill>
                  <a:srgbClr val="000000"/>
                </a:solidFill>
                <a:latin typeface="Times New Roman" panose="02020603050405020304" pitchFamily="18" charset="0"/>
                <a:cs typeface="Times New Roman" panose="02020603050405020304" pitchFamily="18" charset="0"/>
              </a:rPr>
              <a:t>d’atome</a:t>
            </a:r>
            <a:endParaRPr lang="en-US" sz="2700" kern="0" dirty="0">
              <a:solidFill>
                <a:srgbClr val="000000"/>
              </a:solidFill>
              <a:latin typeface="Times New Roman" panose="02020603050405020304" pitchFamily="18" charset="0"/>
              <a:cs typeface="Times New Roman" panose="02020603050405020304" pitchFamily="18" charset="0"/>
            </a:endParaRPr>
          </a:p>
        </p:txBody>
      </p:sp>
      <p:cxnSp>
        <p:nvCxnSpPr>
          <p:cNvPr id="117" name="Straight Connector 116"/>
          <p:cNvCxnSpPr/>
          <p:nvPr/>
        </p:nvCxnSpPr>
        <p:spPr>
          <a:xfrm>
            <a:off x="306353" y="5008619"/>
            <a:ext cx="0" cy="544259"/>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3458825" y="5174003"/>
            <a:ext cx="0" cy="378875"/>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sp>
        <p:nvSpPr>
          <p:cNvPr id="126" name="Content Placeholder 2"/>
          <p:cNvSpPr txBox="1">
            <a:spLocks/>
          </p:cNvSpPr>
          <p:nvPr/>
        </p:nvSpPr>
        <p:spPr bwMode="auto">
          <a:xfrm>
            <a:off x="-79269" y="6249372"/>
            <a:ext cx="2157158" cy="45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en-US" sz="2700" kern="0" dirty="0">
                <a:solidFill>
                  <a:srgbClr val="000000"/>
                </a:solidFill>
                <a:latin typeface="Times New Roman" panose="02020603050405020304" pitchFamily="18" charset="0"/>
                <a:cs typeface="Times New Roman" panose="02020603050405020304" pitchFamily="18" charset="0"/>
              </a:rPr>
              <a:t>Ex. – Au, H</a:t>
            </a:r>
            <a:r>
              <a:rPr lang="en-US" sz="2700" kern="0" baseline="-25000" dirty="0">
                <a:solidFill>
                  <a:srgbClr val="000000"/>
                </a:solidFill>
                <a:latin typeface="Times New Roman" panose="02020603050405020304" pitchFamily="18" charset="0"/>
                <a:cs typeface="Times New Roman" panose="02020603050405020304" pitchFamily="18" charset="0"/>
              </a:rPr>
              <a:t>2</a:t>
            </a:r>
            <a:endParaRPr lang="en-US" sz="2700" kern="0" dirty="0">
              <a:solidFill>
                <a:srgbClr val="000000"/>
              </a:solidFill>
            </a:endParaRPr>
          </a:p>
        </p:txBody>
      </p:sp>
      <p:sp>
        <p:nvSpPr>
          <p:cNvPr id="128" name="Content Placeholder 2"/>
          <p:cNvSpPr txBox="1">
            <a:spLocks/>
          </p:cNvSpPr>
          <p:nvPr/>
        </p:nvSpPr>
        <p:spPr bwMode="auto">
          <a:xfrm>
            <a:off x="2046964" y="6240541"/>
            <a:ext cx="2306687" cy="45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Ex. – CO, H</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O</a:t>
            </a:r>
            <a:endParaRPr lang="en-US" sz="2700" kern="0" dirty="0">
              <a:solidFill>
                <a:srgbClr val="000000"/>
              </a:solidFill>
            </a:endParaRPr>
          </a:p>
        </p:txBody>
      </p:sp>
      <p:sp>
        <p:nvSpPr>
          <p:cNvPr id="129" name="Content Placeholder 2"/>
          <p:cNvSpPr txBox="1">
            <a:spLocks/>
          </p:cNvSpPr>
          <p:nvPr/>
        </p:nvSpPr>
        <p:spPr bwMode="auto">
          <a:xfrm>
            <a:off x="4295674" y="6266308"/>
            <a:ext cx="1592550" cy="45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Ex. – </a:t>
            </a:r>
            <a:r>
              <a:rPr lang="en-US" sz="2700" kern="0" dirty="0" err="1">
                <a:solidFill>
                  <a:srgbClr val="000000"/>
                </a:solidFill>
                <a:latin typeface="Times New Roman" panose="02020603050405020304" pitchFamily="18" charset="0"/>
                <a:cs typeface="Times New Roman" panose="02020603050405020304" pitchFamily="18" charset="0"/>
              </a:rPr>
              <a:t>l’air</a:t>
            </a:r>
            <a:endParaRPr lang="en-US" sz="2700" kern="0" dirty="0">
              <a:solidFill>
                <a:srgbClr val="000000"/>
              </a:solidFill>
            </a:endParaRPr>
          </a:p>
        </p:txBody>
      </p:sp>
      <p:sp>
        <p:nvSpPr>
          <p:cNvPr id="130" name="Content Placeholder 2"/>
          <p:cNvSpPr txBox="1">
            <a:spLocks/>
          </p:cNvSpPr>
          <p:nvPr/>
        </p:nvSpPr>
        <p:spPr bwMode="auto">
          <a:xfrm>
            <a:off x="6052368" y="6266308"/>
            <a:ext cx="2454336" cy="45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Ex. – du </a:t>
            </a:r>
            <a:r>
              <a:rPr lang="en-US" sz="2700" kern="0" dirty="0" err="1">
                <a:solidFill>
                  <a:srgbClr val="000000"/>
                </a:solidFill>
                <a:latin typeface="Times New Roman" panose="02020603050405020304" pitchFamily="18" charset="0"/>
                <a:cs typeface="Times New Roman" panose="02020603050405020304" pitchFamily="18" charset="0"/>
              </a:rPr>
              <a:t>gravier</a:t>
            </a:r>
            <a:endParaRPr lang="en-US" sz="2700" kern="0" dirty="0">
              <a:solidFill>
                <a:srgbClr val="000000"/>
              </a:solidFill>
            </a:endParaRPr>
          </a:p>
        </p:txBody>
      </p:sp>
      <p:cxnSp>
        <p:nvCxnSpPr>
          <p:cNvPr id="131" name="Straight Connector 130"/>
          <p:cNvCxnSpPr/>
          <p:nvPr/>
        </p:nvCxnSpPr>
        <p:spPr>
          <a:xfrm>
            <a:off x="1128486" y="6062427"/>
            <a:ext cx="0" cy="232359"/>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3054109" y="6062427"/>
            <a:ext cx="0" cy="232359"/>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4860032" y="4861035"/>
            <a:ext cx="0" cy="1433751"/>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7020272" y="6240539"/>
            <a:ext cx="0" cy="54247"/>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sp>
        <p:nvSpPr>
          <p:cNvPr id="138" name="Rectangle 137"/>
          <p:cNvSpPr/>
          <p:nvPr/>
        </p:nvSpPr>
        <p:spPr>
          <a:xfrm>
            <a:off x="10638" y="6294786"/>
            <a:ext cx="1977345" cy="443322"/>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2" name="Rectangle 141"/>
          <p:cNvSpPr/>
          <p:nvPr/>
        </p:nvSpPr>
        <p:spPr>
          <a:xfrm>
            <a:off x="2167796" y="6294786"/>
            <a:ext cx="2078649" cy="443322"/>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3" name="Rectangle 142"/>
          <p:cNvSpPr/>
          <p:nvPr/>
        </p:nvSpPr>
        <p:spPr>
          <a:xfrm>
            <a:off x="4353652" y="6294786"/>
            <a:ext cx="1534572" cy="443322"/>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5" name="Rectangle 144"/>
          <p:cNvSpPr/>
          <p:nvPr/>
        </p:nvSpPr>
        <p:spPr>
          <a:xfrm>
            <a:off x="6172068" y="6294786"/>
            <a:ext cx="2254514" cy="443322"/>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7220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094" y="1229242"/>
            <a:ext cx="162976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90600" y="457200"/>
            <a:ext cx="7162800" cy="990600"/>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définitions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bwMode="auto">
          <a:xfrm>
            <a:off x="-10094" y="1229242"/>
            <a:ext cx="8470526" cy="101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homogène</a:t>
            </a:r>
            <a:r>
              <a:rPr lang="en-US" sz="2700" kern="0" dirty="0">
                <a:solidFill>
                  <a:srgbClr val="000000"/>
                </a:solidFill>
                <a:latin typeface="Times New Roman" panose="02020603050405020304" pitchFamily="18" charset="0"/>
                <a:cs typeface="Times New Roman" panose="02020603050405020304" pitchFamily="18" charset="0"/>
              </a:rPr>
              <a:t> – </a:t>
            </a:r>
            <a:r>
              <a:rPr lang="en-US" sz="2700" kern="0" dirty="0" err="1">
                <a:solidFill>
                  <a:srgbClr val="000000"/>
                </a:solidFill>
                <a:latin typeface="Times New Roman" panose="02020603050405020304" pitchFamily="18" charset="0"/>
                <a:cs typeface="Times New Roman" panose="02020603050405020304" pitchFamily="18" charset="0"/>
              </a:rPr>
              <a:t>désigne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substance </a:t>
            </a:r>
            <a:r>
              <a:rPr lang="en-US" sz="2700" kern="0" dirty="0" err="1">
                <a:solidFill>
                  <a:srgbClr val="000000"/>
                </a:solidFill>
                <a:latin typeface="Times New Roman" panose="02020603050405020304" pitchFamily="18" charset="0"/>
                <a:cs typeface="Times New Roman" panose="02020603050405020304" pitchFamily="18" charset="0"/>
              </a:rPr>
              <a:t>composée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seule</a:t>
            </a:r>
            <a:r>
              <a:rPr lang="en-US" sz="2700" kern="0" dirty="0">
                <a:solidFill>
                  <a:srgbClr val="000000"/>
                </a:solidFill>
                <a:latin typeface="Times New Roman" panose="02020603050405020304" pitchFamily="18" charset="0"/>
                <a:cs typeface="Times New Roman" panose="02020603050405020304" pitchFamily="18" charset="0"/>
              </a:rPr>
              <a:t> phase, Ex. – </a:t>
            </a:r>
            <a:r>
              <a:rPr lang="en-US" sz="2700" kern="0" dirty="0" err="1">
                <a:solidFill>
                  <a:srgbClr val="000000"/>
                </a:solidFill>
                <a:latin typeface="Times New Roman" panose="02020603050405020304" pitchFamily="18" charset="0"/>
                <a:cs typeface="Times New Roman" panose="02020603050405020304" pitchFamily="18" charset="0"/>
              </a:rPr>
              <a:t>l’air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l’eau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l’eau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salée</a:t>
            </a:r>
            <a:r>
              <a:rPr lang="en-US" sz="2700" kern="0" dirty="0">
                <a:solidFill>
                  <a:srgbClr val="000000"/>
                </a:solidFill>
                <a:latin typeface="Times New Roman" panose="02020603050405020304" pitchFamily="18" charset="0"/>
                <a:cs typeface="Times New Roman" panose="02020603050405020304" pitchFamily="18" charset="0"/>
              </a:rPr>
              <a:t>, le </a:t>
            </a:r>
            <a:r>
              <a:rPr lang="en-US" sz="2700" kern="0" dirty="0" err="1">
                <a:solidFill>
                  <a:srgbClr val="000000"/>
                </a:solidFill>
                <a:latin typeface="Times New Roman" panose="02020603050405020304" pitchFamily="18" charset="0"/>
                <a:cs typeface="Times New Roman" panose="02020603050405020304" pitchFamily="18" charset="0"/>
              </a:rPr>
              <a:t>fer</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2189347"/>
            <a:ext cx="161967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Content Placeholder 2"/>
          <p:cNvSpPr txBox="1">
            <a:spLocks/>
          </p:cNvSpPr>
          <p:nvPr/>
        </p:nvSpPr>
        <p:spPr bwMode="auto">
          <a:xfrm>
            <a:off x="0" y="2189347"/>
            <a:ext cx="8470526" cy="101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hétérogène</a:t>
            </a:r>
            <a:r>
              <a:rPr lang="en-US" sz="2700" kern="0" dirty="0">
                <a:solidFill>
                  <a:srgbClr val="000000"/>
                </a:solidFill>
                <a:latin typeface="Times New Roman" panose="02020603050405020304" pitchFamily="18" charset="0"/>
                <a:cs typeface="Times New Roman" panose="02020603050405020304" pitchFamily="18" charset="0"/>
              </a:rPr>
              <a:t> – </a:t>
            </a:r>
            <a:r>
              <a:rPr lang="en-US" sz="2700" kern="0" dirty="0" err="1">
                <a:solidFill>
                  <a:srgbClr val="000000"/>
                </a:solidFill>
                <a:latin typeface="Times New Roman" panose="02020603050405020304" pitchFamily="18" charset="0"/>
                <a:cs typeface="Times New Roman" panose="02020603050405020304" pitchFamily="18" charset="0"/>
              </a:rPr>
              <a:t>désigne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substance </a:t>
            </a:r>
            <a:r>
              <a:rPr lang="en-US" sz="2700" kern="0" dirty="0" err="1">
                <a:solidFill>
                  <a:srgbClr val="000000"/>
                </a:solidFill>
                <a:latin typeface="Times New Roman" panose="02020603050405020304" pitchFamily="18" charset="0"/>
                <a:cs typeface="Times New Roman" panose="02020603050405020304" pitchFamily="18" charset="0"/>
              </a:rPr>
              <a:t>composée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plusieurs</a:t>
            </a:r>
            <a:r>
              <a:rPr lang="en-US" sz="2700" kern="0" dirty="0">
                <a:solidFill>
                  <a:srgbClr val="000000"/>
                </a:solidFill>
                <a:latin typeface="Times New Roman" panose="02020603050405020304" pitchFamily="18" charset="0"/>
                <a:cs typeface="Times New Roman" panose="02020603050405020304" pitchFamily="18" charset="0"/>
              </a:rPr>
              <a:t> phases, Ex. – un crayon, un </a:t>
            </a:r>
            <a:r>
              <a:rPr lang="en-US" sz="2700" kern="0" dirty="0" err="1">
                <a:solidFill>
                  <a:srgbClr val="000000"/>
                </a:solidFill>
                <a:latin typeface="Times New Roman" panose="02020603050405020304" pitchFamily="18" charset="0"/>
                <a:cs typeface="Times New Roman" panose="02020603050405020304" pitchFamily="18" charset="0"/>
              </a:rPr>
              <a:t>humain</a:t>
            </a:r>
            <a:r>
              <a:rPr lang="en-US" sz="2700" kern="0" dirty="0">
                <a:solidFill>
                  <a:srgbClr val="000000"/>
                </a:solidFill>
                <a:latin typeface="Times New Roman" panose="02020603050405020304" pitchFamily="18" charset="0"/>
                <a:cs typeface="Times New Roman" panose="02020603050405020304" pitchFamily="18" charset="0"/>
              </a:rPr>
              <a:t>, du </a:t>
            </a:r>
            <a:r>
              <a:rPr lang="en-US" sz="2700" kern="0" dirty="0" err="1">
                <a:solidFill>
                  <a:srgbClr val="000000"/>
                </a:solidFill>
                <a:latin typeface="Times New Roman" panose="02020603050405020304" pitchFamily="18" charset="0"/>
                <a:cs typeface="Times New Roman" panose="02020603050405020304" pitchFamily="18" charset="0"/>
              </a:rPr>
              <a:t>gravier</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0094" y="3202044"/>
            <a:ext cx="285390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Content Placeholder 2"/>
          <p:cNvSpPr txBox="1">
            <a:spLocks/>
          </p:cNvSpPr>
          <p:nvPr/>
        </p:nvSpPr>
        <p:spPr bwMode="auto">
          <a:xfrm>
            <a:off x="-10094" y="3202044"/>
            <a:ext cx="9046590" cy="133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substance pure –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substance </a:t>
            </a:r>
            <a:r>
              <a:rPr lang="en-US" sz="2700" kern="0" dirty="0" err="1">
                <a:solidFill>
                  <a:srgbClr val="000000"/>
                </a:solidFill>
                <a:latin typeface="Times New Roman" panose="02020603050405020304" pitchFamily="18" charset="0"/>
                <a:cs typeface="Times New Roman" panose="02020603050405020304" pitchFamily="18" charset="0"/>
              </a:rPr>
              <a:t>homogène</a:t>
            </a:r>
            <a:r>
              <a:rPr lang="en-US" sz="2700" kern="0" dirty="0">
                <a:solidFill>
                  <a:srgbClr val="000000"/>
                </a:solidFill>
                <a:latin typeface="Times New Roman" panose="02020603050405020304" pitchFamily="18" charset="0"/>
                <a:cs typeface="Times New Roman" panose="02020603050405020304" pitchFamily="18" charset="0"/>
              </a:rPr>
              <a:t> avec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composition </a:t>
            </a:r>
            <a:r>
              <a:rPr lang="en-US" sz="2700" kern="0" dirty="0" err="1">
                <a:solidFill>
                  <a:srgbClr val="000000"/>
                </a:solidFill>
                <a:latin typeface="Times New Roman" panose="02020603050405020304" pitchFamily="18" charset="0"/>
                <a:cs typeface="Times New Roman" panose="02020603050405020304" pitchFamily="18" charset="0"/>
              </a:rPr>
              <a:t>uniforme</a:t>
            </a:r>
            <a:r>
              <a:rPr lang="en-US" sz="2700" kern="0" dirty="0">
                <a:solidFill>
                  <a:srgbClr val="000000"/>
                </a:solidFill>
                <a:latin typeface="Times New Roman" panose="02020603050405020304" pitchFamily="18" charset="0"/>
                <a:cs typeface="Times New Roman" panose="02020603050405020304" pitchFamily="18" charset="0"/>
              </a:rPr>
              <a:t> et qui </a:t>
            </a:r>
            <a:r>
              <a:rPr lang="en-US" sz="2700" kern="0" dirty="0" err="1">
                <a:solidFill>
                  <a:srgbClr val="000000"/>
                </a:solidFill>
                <a:latin typeface="Times New Roman" panose="02020603050405020304" pitchFamily="18" charset="0"/>
                <a:cs typeface="Times New Roman" panose="02020603050405020304" pitchFamily="18" charset="0"/>
              </a:rPr>
              <a:t>contient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seulement</a:t>
            </a:r>
            <a:r>
              <a:rPr lang="en-US" sz="2700" kern="0" dirty="0">
                <a:solidFill>
                  <a:srgbClr val="000000"/>
                </a:solidFill>
                <a:latin typeface="Times New Roman" panose="02020603050405020304" pitchFamily="18" charset="0"/>
                <a:cs typeface="Times New Roman" panose="02020603050405020304" pitchFamily="18" charset="0"/>
              </a:rPr>
              <a:t> un type de </a:t>
            </a:r>
            <a:r>
              <a:rPr lang="en-US" sz="2700" kern="0" dirty="0" err="1">
                <a:solidFill>
                  <a:srgbClr val="000000"/>
                </a:solidFill>
                <a:latin typeface="Times New Roman" panose="02020603050405020304" pitchFamily="18" charset="0"/>
                <a:cs typeface="Times New Roman" panose="02020603050405020304" pitchFamily="18" charset="0"/>
              </a:rPr>
              <a:t>particule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soit</a:t>
            </a:r>
            <a:r>
              <a:rPr lang="en-US" sz="2700" kern="0" dirty="0">
                <a:solidFill>
                  <a:srgbClr val="000000"/>
                </a:solidFill>
                <a:latin typeface="Times New Roman" panose="02020603050405020304" pitchFamily="18" charset="0"/>
                <a:cs typeface="Times New Roman" panose="02020603050405020304" pitchFamily="18" charset="0"/>
              </a:rPr>
              <a:t> un </a:t>
            </a:r>
            <a:r>
              <a:rPr lang="en-US" sz="2700" kern="0" dirty="0" err="1">
                <a:solidFill>
                  <a:srgbClr val="000000"/>
                </a:solidFill>
                <a:latin typeface="Times New Roman" panose="02020603050405020304" pitchFamily="18" charset="0"/>
                <a:cs typeface="Times New Roman" panose="02020603050405020304" pitchFamily="18" charset="0"/>
              </a:rPr>
              <a:t>élément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un </a:t>
            </a:r>
            <a:r>
              <a:rPr lang="en-US" sz="2700" kern="0" dirty="0" err="1">
                <a:solidFill>
                  <a:srgbClr val="000000"/>
                </a:solidFill>
                <a:latin typeface="Times New Roman" panose="02020603050405020304" pitchFamily="18" charset="0"/>
                <a:cs typeface="Times New Roman" panose="02020603050405020304" pitchFamily="18" charset="0"/>
              </a:rPr>
              <a:t>composé</a:t>
            </a:r>
            <a:r>
              <a:rPr lang="en-US" sz="2700" kern="0" dirty="0">
                <a:solidFill>
                  <a:srgbClr val="000000"/>
                </a:solidFill>
                <a:latin typeface="Times New Roman" panose="02020603050405020304" pitchFamily="18" charset="0"/>
                <a:cs typeface="Times New Roman" panose="02020603050405020304" pitchFamily="18" charset="0"/>
              </a:rPr>
              <a:t>, Ex. – </a:t>
            </a:r>
            <a:r>
              <a:rPr lang="en-US" sz="2700" kern="0" dirty="0" err="1">
                <a:solidFill>
                  <a:srgbClr val="000000"/>
                </a:solidFill>
                <a:latin typeface="Times New Roman" panose="02020603050405020304" pitchFamily="18" charset="0"/>
                <a:cs typeface="Times New Roman" panose="02020603050405020304" pitchFamily="18" charset="0"/>
              </a:rPr>
              <a:t>cuivre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l’eau</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6277" y="4536504"/>
            <a:ext cx="133164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Content Placeholder 2"/>
          <p:cNvSpPr txBox="1">
            <a:spLocks/>
          </p:cNvSpPr>
          <p:nvPr/>
        </p:nvSpPr>
        <p:spPr bwMode="auto">
          <a:xfrm>
            <a:off x="16277" y="4536504"/>
            <a:ext cx="8470526" cy="124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mélange – un </a:t>
            </a:r>
            <a:r>
              <a:rPr lang="en-US" sz="2700" kern="0" dirty="0" err="1">
                <a:solidFill>
                  <a:srgbClr val="000000"/>
                </a:solidFill>
                <a:latin typeface="Times New Roman" panose="02020603050405020304" pitchFamily="18" charset="0"/>
                <a:cs typeface="Times New Roman" panose="02020603050405020304" pitchFamily="18" charset="0"/>
              </a:rPr>
              <a:t>système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composé</a:t>
            </a:r>
            <a:r>
              <a:rPr lang="en-US" sz="2700" kern="0" dirty="0">
                <a:solidFill>
                  <a:srgbClr val="000000"/>
                </a:solidFill>
                <a:latin typeface="Times New Roman" panose="02020603050405020304" pitchFamily="18" charset="0"/>
                <a:cs typeface="Times New Roman" panose="02020603050405020304" pitchFamily="18" charset="0"/>
              </a:rPr>
              <a:t> de 2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plusieurs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subtances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dont</a:t>
            </a:r>
            <a:r>
              <a:rPr lang="en-US" sz="2700" kern="0" dirty="0">
                <a:solidFill>
                  <a:srgbClr val="000000"/>
                </a:solidFill>
                <a:latin typeface="Times New Roman" panose="02020603050405020304" pitchFamily="18" charset="0"/>
                <a:cs typeface="Times New Roman" panose="02020603050405020304" pitchFamily="18" charset="0"/>
              </a:rPr>
              <a:t> la composition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variable, Ex. – </a:t>
            </a:r>
            <a:r>
              <a:rPr lang="en-US" sz="2700" kern="0" dirty="0" err="1">
                <a:solidFill>
                  <a:srgbClr val="000000"/>
                </a:solidFill>
                <a:latin typeface="Times New Roman" panose="02020603050405020304" pitchFamily="18" charset="0"/>
                <a:cs typeface="Times New Roman" panose="02020603050405020304" pitchFamily="18" charset="0"/>
              </a:rPr>
              <a:t>l’eau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salée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l’alcool</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dans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l’eau</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7547" y="5949280"/>
            <a:ext cx="133164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Content Placeholder 2"/>
          <p:cNvSpPr txBox="1">
            <a:spLocks/>
          </p:cNvSpPr>
          <p:nvPr/>
        </p:nvSpPr>
        <p:spPr bwMode="auto">
          <a:xfrm>
            <a:off x="47547" y="5949280"/>
            <a:ext cx="8645186" cy="105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mélange </a:t>
            </a:r>
            <a:r>
              <a:rPr lang="en-US" sz="2700" kern="0" dirty="0" err="1">
                <a:solidFill>
                  <a:srgbClr val="000000"/>
                </a:solidFill>
                <a:latin typeface="Times New Roman" panose="02020603050405020304" pitchFamily="18" charset="0"/>
                <a:cs typeface="Times New Roman" panose="02020603050405020304" pitchFamily="18" charset="0"/>
              </a:rPr>
              <a:t>mécanique</a:t>
            </a:r>
            <a:r>
              <a:rPr lang="en-US" sz="2700" kern="0" dirty="0">
                <a:solidFill>
                  <a:srgbClr val="000000"/>
                </a:solidFill>
                <a:latin typeface="Times New Roman" panose="02020603050405020304" pitchFamily="18" charset="0"/>
                <a:cs typeface="Times New Roman" panose="02020603050405020304" pitchFamily="18" charset="0"/>
              </a:rPr>
              <a:t> – un mélange </a:t>
            </a:r>
            <a:r>
              <a:rPr lang="en-US" sz="2700" kern="0" dirty="0" err="1">
                <a:solidFill>
                  <a:srgbClr val="000000"/>
                </a:solidFill>
                <a:latin typeface="Times New Roman" panose="02020603050405020304" pitchFamily="18" charset="0"/>
                <a:cs typeface="Times New Roman" panose="02020603050405020304" pitchFamily="18" charset="0"/>
              </a:rPr>
              <a:t>hétérogène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composé</a:t>
            </a:r>
            <a:r>
              <a:rPr lang="en-US" sz="2700" kern="0" dirty="0">
                <a:solidFill>
                  <a:srgbClr val="000000"/>
                </a:solidFill>
                <a:latin typeface="Times New Roman" panose="02020603050405020304" pitchFamily="18" charset="0"/>
                <a:cs typeface="Times New Roman" panose="02020603050405020304" pitchFamily="18" charset="0"/>
              </a:rPr>
              <a:t> de 2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plusieurs</a:t>
            </a:r>
            <a:r>
              <a:rPr lang="en-US" sz="2700" kern="0" dirty="0">
                <a:solidFill>
                  <a:srgbClr val="000000"/>
                </a:solidFill>
                <a:latin typeface="Times New Roman" panose="02020603050405020304" pitchFamily="18" charset="0"/>
                <a:cs typeface="Times New Roman" panose="02020603050405020304" pitchFamily="18" charset="0"/>
              </a:rPr>
              <a:t> substances, Ex. – du </a:t>
            </a:r>
            <a:r>
              <a:rPr lang="en-US" sz="2700" kern="0" dirty="0" err="1">
                <a:solidFill>
                  <a:srgbClr val="000000"/>
                </a:solidFill>
                <a:latin typeface="Times New Roman" panose="02020603050405020304" pitchFamily="18" charset="0"/>
                <a:cs typeface="Times New Roman" panose="02020603050405020304" pitchFamily="18" charset="0"/>
              </a:rPr>
              <a:t>gravier</a:t>
            </a:r>
            <a:r>
              <a:rPr lang="en-US" sz="2700" kern="0" dirty="0">
                <a:solidFill>
                  <a:srgbClr val="000000"/>
                </a:solidFill>
                <a:latin typeface="Times New Roman" panose="02020603050405020304" pitchFamily="18" charset="0"/>
                <a:cs typeface="Times New Roman" panose="02020603050405020304" pitchFamily="18" charset="0"/>
              </a:rPr>
              <a:t>, du sable, un crayon</a:t>
            </a:r>
          </a:p>
        </p:txBody>
      </p:sp>
      <p:sp>
        <p:nvSpPr>
          <p:cNvPr id="22" name="Rectangle 21"/>
          <p:cNvSpPr/>
          <p:nvPr/>
        </p:nvSpPr>
        <p:spPr>
          <a:xfrm>
            <a:off x="1397638" y="4081937"/>
            <a:ext cx="4326490"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5157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094" y="2533208"/>
            <a:ext cx="15577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10094" y="1229242"/>
            <a:ext cx="126972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90600" y="457200"/>
            <a:ext cx="7162800" cy="990600"/>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solutions</a:t>
            </a:r>
          </a:p>
        </p:txBody>
      </p:sp>
      <p:sp>
        <p:nvSpPr>
          <p:cNvPr id="6" name="Content Placeholder 2"/>
          <p:cNvSpPr txBox="1">
            <a:spLocks/>
          </p:cNvSpPr>
          <p:nvPr/>
        </p:nvSpPr>
        <p:spPr bwMode="auto">
          <a:xfrm>
            <a:off x="-22783" y="1229242"/>
            <a:ext cx="8339199" cy="13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solution – un mélange </a:t>
            </a:r>
            <a:r>
              <a:rPr lang="en-US" sz="2700" kern="0" dirty="0" err="1">
                <a:solidFill>
                  <a:srgbClr val="000000"/>
                </a:solidFill>
                <a:latin typeface="Times New Roman" panose="02020603050405020304" pitchFamily="18" charset="0"/>
                <a:cs typeface="Times New Roman" panose="02020603050405020304" pitchFamily="18" charset="0"/>
              </a:rPr>
              <a:t>homogène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composé</a:t>
            </a:r>
            <a:r>
              <a:rPr lang="en-US" sz="2700" kern="0" dirty="0">
                <a:solidFill>
                  <a:srgbClr val="000000"/>
                </a:solidFill>
                <a:latin typeface="Times New Roman" panose="02020603050405020304" pitchFamily="18" charset="0"/>
                <a:cs typeface="Times New Roman" panose="02020603050405020304" pitchFamily="18" charset="0"/>
              </a:rPr>
              <a:t> de 2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plusieurs</a:t>
            </a:r>
            <a:r>
              <a:rPr lang="en-US" sz="2700" kern="0" dirty="0">
                <a:solidFill>
                  <a:srgbClr val="000000"/>
                </a:solidFill>
                <a:latin typeface="Times New Roman" panose="02020603050405020304" pitchFamily="18" charset="0"/>
                <a:cs typeface="Times New Roman" panose="02020603050405020304" pitchFamily="18" charset="0"/>
              </a:rPr>
              <a:t> substances,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y a </a:t>
            </a:r>
            <a:r>
              <a:rPr lang="en-US" sz="2700" kern="0" dirty="0" err="1">
                <a:solidFill>
                  <a:srgbClr val="000000"/>
                </a:solidFill>
                <a:latin typeface="Times New Roman" panose="02020603050405020304" pitchFamily="18" charset="0"/>
                <a:cs typeface="Times New Roman" panose="02020603050405020304" pitchFamily="18" charset="0"/>
              </a:rPr>
              <a:t>plusieurs</a:t>
            </a:r>
            <a:r>
              <a:rPr lang="en-US" sz="2700" kern="0" dirty="0">
                <a:solidFill>
                  <a:srgbClr val="000000"/>
                </a:solidFill>
                <a:latin typeface="Times New Roman" panose="02020603050405020304" pitchFamily="18" charset="0"/>
                <a:cs typeface="Times New Roman" panose="02020603050405020304" pitchFamily="18" charset="0"/>
              </a:rPr>
              <a:t> types </a:t>
            </a:r>
            <a:r>
              <a:rPr lang="en-US" sz="2700" kern="0" dirty="0" err="1">
                <a:solidFill>
                  <a:srgbClr val="000000"/>
                </a:solidFill>
                <a:latin typeface="Times New Roman" panose="02020603050405020304" pitchFamily="18" charset="0"/>
                <a:cs typeface="Times New Roman" panose="02020603050405020304" pitchFamily="18" charset="0"/>
              </a:rPr>
              <a:t>mais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toujours</a:t>
            </a:r>
            <a:r>
              <a:rPr lang="en-US" sz="2700"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composée d'un solvant et d'un ou plusieurs solutés</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783" y="2487318"/>
            <a:ext cx="5746911" cy="923330"/>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Le solvant est la substance présente en plus grande quantité dans une solution.</a:t>
            </a:r>
            <a:endParaRPr lang="en-US" dirty="0"/>
          </a:p>
        </p:txBody>
      </p:sp>
      <p:sp>
        <p:nvSpPr>
          <p:cNvPr id="16" name="Rectangle 15"/>
          <p:cNvSpPr/>
          <p:nvPr/>
        </p:nvSpPr>
        <p:spPr>
          <a:xfrm>
            <a:off x="-10094" y="3418335"/>
            <a:ext cx="135598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TextBox 18"/>
          <p:cNvSpPr txBox="1"/>
          <p:nvPr/>
        </p:nvSpPr>
        <p:spPr>
          <a:xfrm>
            <a:off x="-22783" y="3372445"/>
            <a:ext cx="5314863" cy="923330"/>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Le soluté est la substance présente en plus petite quantité dans une solution</a:t>
            </a:r>
            <a:endParaRPr lang="en-US" dirty="0"/>
          </a:p>
        </p:txBody>
      </p:sp>
      <p:sp>
        <p:nvSpPr>
          <p:cNvPr id="22" name="Rectangle 21"/>
          <p:cNvSpPr/>
          <p:nvPr/>
        </p:nvSpPr>
        <p:spPr>
          <a:xfrm>
            <a:off x="-10094" y="4303462"/>
            <a:ext cx="306992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3" name="TextBox 22"/>
          <p:cNvSpPr txBox="1"/>
          <p:nvPr/>
        </p:nvSpPr>
        <p:spPr>
          <a:xfrm>
            <a:off x="-22783" y="4257572"/>
            <a:ext cx="5386871" cy="923330"/>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Une solution aqueuse est une solution dans laquelle le solvant est l’eau,</a:t>
            </a:r>
          </a:p>
        </p:txBody>
      </p:sp>
      <p:sp>
        <p:nvSpPr>
          <p:cNvPr id="5" name="TextBox 4"/>
          <p:cNvSpPr txBox="1"/>
          <p:nvPr/>
        </p:nvSpPr>
        <p:spPr>
          <a:xfrm>
            <a:off x="-10094" y="5103674"/>
            <a:ext cx="8424936" cy="1754326"/>
          </a:xfrm>
          <a:prstGeom prst="rect">
            <a:avLst/>
          </a:prstGeom>
          <a:noFill/>
        </p:spPr>
        <p:txBody>
          <a:bodyPr wrap="square" rtlCol="0">
            <a:spAutoFit/>
          </a:bodyPr>
          <a:lstStyle/>
          <a:p>
            <a:pPr marL="457200" lvl="0" indent="-457200">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Même si la quantité d’eau dans une solution est faible, la convention est de désigner l’eau comme le solvant, </a:t>
            </a:r>
          </a:p>
          <a:p>
            <a:pPr lvl="0"/>
            <a:r>
              <a:rPr lang="fr-FR" sz="2700" kern="0" dirty="0">
                <a:solidFill>
                  <a:srgbClr val="000000"/>
                </a:solidFill>
                <a:latin typeface="Times New Roman" panose="02020603050405020304" pitchFamily="18" charset="0"/>
                <a:cs typeface="Times New Roman" panose="02020603050405020304" pitchFamily="18" charset="0"/>
              </a:rPr>
              <a:t>      Ex. – dans une solution avec 60% alcool et 40% eau, </a:t>
            </a:r>
          </a:p>
          <a:p>
            <a:pPr lvl="0"/>
            <a:r>
              <a:rPr lang="fr-FR" sz="2700" kern="0" dirty="0">
                <a:solidFill>
                  <a:srgbClr val="000000"/>
                </a:solidFill>
                <a:latin typeface="Times New Roman" panose="02020603050405020304" pitchFamily="18" charset="0"/>
                <a:cs typeface="Times New Roman" panose="02020603050405020304" pitchFamily="18" charset="0"/>
              </a:rPr>
              <a:t>      l’eau serait le solvant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175" y="2600428"/>
            <a:ext cx="1360289" cy="2580474"/>
          </a:xfrm>
          <a:prstGeom prst="rect">
            <a:avLst/>
          </a:prstGeom>
          <a:ln>
            <a:solidFill>
              <a:srgbClr val="003300"/>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343" y="2868131"/>
            <a:ext cx="2033085" cy="2045068"/>
          </a:xfrm>
          <a:prstGeom prst="rect">
            <a:avLst/>
          </a:prstGeom>
          <a:ln>
            <a:solidFill>
              <a:srgbClr val="003300"/>
            </a:solidFill>
          </a:ln>
        </p:spPr>
      </p:pic>
    </p:spTree>
    <p:extLst>
      <p:ext uri="{BB962C8B-B14F-4D97-AF65-F5344CB8AC3E}">
        <p14:creationId xmlns:p14="http://schemas.microsoft.com/office/powerpoint/2010/main" val="151715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62800" cy="633656"/>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types de solutions</a:t>
            </a:r>
          </a:p>
        </p:txBody>
      </p:sp>
      <p:graphicFrame>
        <p:nvGraphicFramePr>
          <p:cNvPr id="3" name="Table 2"/>
          <p:cNvGraphicFramePr>
            <a:graphicFrameLocks noGrp="1"/>
          </p:cNvGraphicFramePr>
          <p:nvPr>
            <p:extLst>
              <p:ext uri="{D42A27DB-BD31-4B8C-83A1-F6EECF244321}">
                <p14:modId xmlns:p14="http://schemas.microsoft.com/office/powerpoint/2010/main" val="222293576"/>
              </p:ext>
            </p:extLst>
          </p:nvPr>
        </p:nvGraphicFramePr>
        <p:xfrm>
          <a:off x="4446" y="1628800"/>
          <a:ext cx="8888034" cy="3017520"/>
        </p:xfrm>
        <a:graphic>
          <a:graphicData uri="http://schemas.openxmlformats.org/drawingml/2006/table">
            <a:tbl>
              <a:tblPr firstRow="1" bandRow="1">
                <a:tableStyleId>{5C22544A-7EE6-4342-B048-85BDC9FD1C3A}</a:tableStyleId>
              </a:tblPr>
              <a:tblGrid>
                <a:gridCol w="3775466">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44064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aseline="0" dirty="0">
                          <a:solidFill>
                            <a:srgbClr val="FFFFFF"/>
                          </a:solidFill>
                          <a:latin typeface="Times New Roman" panose="02020603050405020304" pitchFamily="18" charset="0"/>
                          <a:cs typeface="Times New Roman" panose="02020603050405020304" pitchFamily="18" charset="0"/>
                        </a:rPr>
                        <a:t>Type de</a:t>
                      </a:r>
                      <a:r>
                        <a:rPr lang="en-US" sz="2700" dirty="0">
                          <a:solidFill>
                            <a:srgbClr val="FFFFFF"/>
                          </a:solidFill>
                          <a:latin typeface="Times New Roman" panose="02020603050405020304" pitchFamily="18" charset="0"/>
                          <a:cs typeface="Times New Roman" panose="02020603050405020304" pitchFamily="18" charset="0"/>
                        </a:rPr>
                        <a:t> solution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3300"/>
                    </a:solidFill>
                  </a:tcPr>
                </a:tc>
                <a:tc>
                  <a:txBody>
                    <a:bodyPr/>
                    <a:lstStyle/>
                    <a:p>
                      <a:pPr algn="ctr"/>
                      <a:r>
                        <a:rPr lang="en-US" sz="2700" dirty="0" err="1">
                          <a:solidFill>
                            <a:srgbClr val="FFFFFF"/>
                          </a:solidFill>
                          <a:latin typeface="Times New Roman" panose="02020603050405020304" pitchFamily="18" charset="0"/>
                          <a:cs typeface="Times New Roman" panose="02020603050405020304" pitchFamily="18" charset="0"/>
                        </a:rPr>
                        <a:t>Exemple</a:t>
                      </a:r>
                      <a:endParaRPr lang="en-US" sz="2700" dirty="0">
                        <a:solidFill>
                          <a:srgbClr val="FFFFFF"/>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0"/>
                  </a:ext>
                </a:extLst>
              </a:tr>
              <a:tr h="440641">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en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a:solidFill>
                            <a:srgbClr val="000000"/>
                          </a:solidFill>
                          <a:latin typeface="Times New Roman" panose="02020603050405020304" pitchFamily="18" charset="0"/>
                          <a:cs typeface="Times New Roman" panose="02020603050405020304" pitchFamily="18" charset="0"/>
                        </a:rPr>
                        <a:t>air</a:t>
                      </a: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40641">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en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boisson</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gazeuse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0641">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en</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l’eau</a:t>
                      </a:r>
                      <a:r>
                        <a:rPr lang="en-US" sz="2700" dirty="0">
                          <a:solidFill>
                            <a:srgbClr val="000000"/>
                          </a:solidFill>
                          <a:latin typeface="Times New Roman" panose="02020603050405020304" pitchFamily="18" charset="0"/>
                          <a:cs typeface="Times New Roman" panose="02020603050405020304" pitchFamily="18" charset="0"/>
                        </a:rPr>
                        <a:t> et </a:t>
                      </a:r>
                      <a:r>
                        <a:rPr lang="en-US" sz="2700" dirty="0" err="1">
                          <a:solidFill>
                            <a:srgbClr val="000000"/>
                          </a:solidFill>
                          <a:latin typeface="Times New Roman" panose="02020603050405020304" pitchFamily="18" charset="0"/>
                          <a:cs typeface="Times New Roman" panose="02020603050405020304" pitchFamily="18" charset="0"/>
                        </a:rPr>
                        <a:t>l’alcool</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40641">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en</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l’eau</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salée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40641">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en</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s</a:t>
                      </a:r>
                      <a:r>
                        <a:rPr lang="en-US" sz="2700" dirty="0" err="1">
                          <a:solidFill>
                            <a:srgbClr val="000000"/>
                          </a:solidFill>
                          <a:latin typeface="Times New Roman" panose="02020603050405020304" pitchFamily="18" charset="0"/>
                          <a:cs typeface="Times New Roman" panose="02020603050405020304" pitchFamily="18" charset="0"/>
                        </a:rPr>
                        <a:t>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baseline="0" dirty="0">
                          <a:solidFill>
                            <a:srgbClr val="000000"/>
                          </a:solidFill>
                          <a:latin typeface="Times New Roman" panose="02020603050405020304" pitchFamily="18" charset="0"/>
                          <a:cs typeface="Times New Roman" panose="02020603050405020304" pitchFamily="18" charset="0"/>
                        </a:rPr>
                        <a:t>Les </a:t>
                      </a:r>
                      <a:r>
                        <a:rPr lang="en-US" sz="2700" baseline="0" dirty="0" err="1">
                          <a:solidFill>
                            <a:srgbClr val="000000"/>
                          </a:solidFill>
                          <a:latin typeface="Times New Roman" panose="02020603050405020304" pitchFamily="18" charset="0"/>
                          <a:cs typeface="Times New Roman" panose="02020603050405020304" pitchFamily="18" charset="0"/>
                        </a:rPr>
                        <a:t>alliages</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4446" y="6509284"/>
            <a:ext cx="4580036" cy="369332"/>
          </a:xfrm>
          <a:prstGeom prst="rect">
            <a:avLst/>
          </a:prstGeom>
          <a:noFill/>
        </p:spPr>
        <p:txBody>
          <a:bodyPr wrap="none" rtlCol="0">
            <a:spAutoFit/>
          </a:bodyPr>
          <a:lstStyle/>
          <a:p>
            <a:pPr lvl="0" defTabSz="457200" fontAlgn="auto">
              <a:spcBef>
                <a:spcPts val="0"/>
              </a:spcBef>
              <a:spcAft>
                <a:spcPts val="0"/>
              </a:spcAft>
            </a:pPr>
            <a:r>
              <a:rPr lang="en-US" dirty="0" err="1">
                <a:solidFill>
                  <a:srgbClr val="000000"/>
                </a:solidFill>
                <a:latin typeface="Times New Roman" panose="02020603050405020304" pitchFamily="18" charset="0"/>
                <a:ea typeface="+mn-ea"/>
                <a:cs typeface="Times New Roman" panose="02020603050405020304" pitchFamily="18" charset="0"/>
              </a:rPr>
              <a:t>ressource</a:t>
            </a:r>
            <a:r>
              <a:rPr lang="en-US" dirty="0">
                <a:solidFill>
                  <a:srgbClr val="000000"/>
                </a:solidFill>
                <a:latin typeface="Times New Roman" panose="02020603050405020304" pitchFamily="18" charset="0"/>
                <a:ea typeface="+mn-ea"/>
                <a:cs typeface="Times New Roman" panose="02020603050405020304" pitchFamily="18" charset="0"/>
              </a:rPr>
              <a:t> – </a:t>
            </a:r>
            <a:r>
              <a:rPr lang="en-US" dirty="0" err="1">
                <a:solidFill>
                  <a:srgbClr val="000000"/>
                </a:solidFill>
                <a:latin typeface="Times New Roman" panose="02020603050405020304" pitchFamily="18" charset="0"/>
                <a:ea typeface="+mn-ea"/>
                <a:cs typeface="Times New Roman" panose="02020603050405020304" pitchFamily="18" charset="0"/>
              </a:rPr>
              <a:t>Hebden</a:t>
            </a:r>
            <a:r>
              <a:rPr lang="en-US" dirty="0">
                <a:solidFill>
                  <a:srgbClr val="000000"/>
                </a:solidFill>
                <a:latin typeface="Times New Roman" panose="02020603050405020304" pitchFamily="18" charset="0"/>
                <a:ea typeface="+mn-ea"/>
                <a:cs typeface="Times New Roman" panose="02020603050405020304" pitchFamily="18" charset="0"/>
              </a:rPr>
              <a:t> – A Workbook for Students</a:t>
            </a:r>
          </a:p>
        </p:txBody>
      </p:sp>
    </p:spTree>
    <p:extLst>
      <p:ext uri="{BB962C8B-B14F-4D97-AF65-F5344CB8AC3E}">
        <p14:creationId xmlns:p14="http://schemas.microsoft.com/office/powerpoint/2010/main" val="272180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62800" cy="633656"/>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types de solutions</a:t>
            </a:r>
          </a:p>
        </p:txBody>
      </p:sp>
      <p:graphicFrame>
        <p:nvGraphicFramePr>
          <p:cNvPr id="3" name="Table 2"/>
          <p:cNvGraphicFramePr>
            <a:graphicFrameLocks noGrp="1"/>
          </p:cNvGraphicFramePr>
          <p:nvPr>
            <p:extLst>
              <p:ext uri="{D42A27DB-BD31-4B8C-83A1-F6EECF244321}">
                <p14:modId xmlns:p14="http://schemas.microsoft.com/office/powerpoint/2010/main" val="40730143"/>
              </p:ext>
            </p:extLst>
          </p:nvPr>
        </p:nvGraphicFramePr>
        <p:xfrm>
          <a:off x="4446" y="1090856"/>
          <a:ext cx="8902576" cy="5440680"/>
        </p:xfrm>
        <a:graphic>
          <a:graphicData uri="http://schemas.openxmlformats.org/drawingml/2006/table">
            <a:tbl>
              <a:tblPr firstRow="1" bandRow="1">
                <a:tableStyleId>{5C22544A-7EE6-4342-B048-85BDC9FD1C3A}</a:tableStyleId>
              </a:tblPr>
              <a:tblGrid>
                <a:gridCol w="161522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4335022">
                  <a:extLst>
                    <a:ext uri="{9D8B030D-6E8A-4147-A177-3AD203B41FA5}">
                      <a16:colId xmlns:a16="http://schemas.microsoft.com/office/drawing/2014/main" val="20003"/>
                    </a:ext>
                  </a:extLst>
                </a:gridCol>
              </a:tblGrid>
              <a:tr h="440641">
                <a:tc>
                  <a:txBody>
                    <a:bodyPr/>
                    <a:lstStyle/>
                    <a:p>
                      <a:pPr algn="ctr"/>
                      <a:r>
                        <a:rPr lang="en-US" sz="2700" dirty="0" err="1">
                          <a:solidFill>
                            <a:srgbClr val="FFFFFF"/>
                          </a:solidFill>
                          <a:latin typeface="Times New Roman" panose="02020603050405020304" pitchFamily="18" charset="0"/>
                          <a:cs typeface="Times New Roman" panose="02020603050405020304" pitchFamily="18" charset="0"/>
                        </a:rPr>
                        <a:t>État</a:t>
                      </a:r>
                      <a:r>
                        <a:rPr lang="en-US" sz="2700" baseline="0" dirty="0">
                          <a:solidFill>
                            <a:srgbClr val="FFFFFF"/>
                          </a:solidFill>
                          <a:latin typeface="Times New Roman" panose="02020603050405020304" pitchFamily="18" charset="0"/>
                          <a:cs typeface="Times New Roman" panose="02020603050405020304" pitchFamily="18" charset="0"/>
                        </a:rPr>
                        <a:t> de la</a:t>
                      </a:r>
                      <a:r>
                        <a:rPr lang="en-US" sz="2700" dirty="0">
                          <a:solidFill>
                            <a:srgbClr val="FFFFFF"/>
                          </a:solidFill>
                          <a:latin typeface="Times New Roman" panose="02020603050405020304" pitchFamily="18" charset="0"/>
                          <a:cs typeface="Times New Roman" panose="02020603050405020304" pitchFamily="18" charset="0"/>
                        </a:rPr>
                        <a:t> solution</a:t>
                      </a:r>
                    </a:p>
                  </a:txBody>
                  <a:tcPr anchor="ct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3300"/>
                    </a:solidFill>
                  </a:tcPr>
                </a:tc>
                <a:tc>
                  <a:txBody>
                    <a:bodyPr/>
                    <a:lstStyle/>
                    <a:p>
                      <a:pPr algn="ctr"/>
                      <a:r>
                        <a:rPr lang="en-US" sz="2700" dirty="0" err="1">
                          <a:solidFill>
                            <a:srgbClr val="FFFFFF"/>
                          </a:solidFill>
                          <a:latin typeface="Times New Roman" panose="02020603050405020304" pitchFamily="18" charset="0"/>
                          <a:cs typeface="Times New Roman" panose="02020603050405020304" pitchFamily="18" charset="0"/>
                        </a:rPr>
                        <a:t>État</a:t>
                      </a:r>
                      <a:r>
                        <a:rPr lang="en-US" sz="2700" baseline="0" dirty="0">
                          <a:solidFill>
                            <a:srgbClr val="FFFFFF"/>
                          </a:solidFill>
                          <a:latin typeface="Times New Roman" panose="02020603050405020304" pitchFamily="18" charset="0"/>
                          <a:cs typeface="Times New Roman" panose="02020603050405020304" pitchFamily="18" charset="0"/>
                        </a:rPr>
                        <a:t> du </a:t>
                      </a:r>
                      <a:r>
                        <a:rPr lang="en-US" sz="2700" baseline="0" dirty="0" err="1">
                          <a:solidFill>
                            <a:srgbClr val="FFFFFF"/>
                          </a:solidFill>
                          <a:latin typeface="Times New Roman" panose="02020603050405020304" pitchFamily="18" charset="0"/>
                          <a:cs typeface="Times New Roman" panose="02020603050405020304" pitchFamily="18" charset="0"/>
                        </a:rPr>
                        <a:t>soluté</a:t>
                      </a:r>
                      <a:endParaRPr lang="en-US" sz="2700" dirty="0">
                        <a:solidFill>
                          <a:srgbClr val="FFFFFF"/>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33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dirty="0" err="1">
                          <a:solidFill>
                            <a:srgbClr val="FFFFFF"/>
                          </a:solidFill>
                          <a:latin typeface="Times New Roman" panose="02020603050405020304" pitchFamily="18" charset="0"/>
                          <a:cs typeface="Times New Roman" panose="02020603050405020304" pitchFamily="18" charset="0"/>
                        </a:rPr>
                        <a:t>État</a:t>
                      </a:r>
                      <a:r>
                        <a:rPr lang="en-US" sz="2700" baseline="0" dirty="0">
                          <a:solidFill>
                            <a:srgbClr val="FFFFFF"/>
                          </a:solidFill>
                          <a:latin typeface="Times New Roman" panose="02020603050405020304" pitchFamily="18" charset="0"/>
                          <a:cs typeface="Times New Roman" panose="02020603050405020304" pitchFamily="18" charset="0"/>
                        </a:rPr>
                        <a:t> d</a:t>
                      </a:r>
                      <a:r>
                        <a:rPr lang="en-US" sz="2700" dirty="0">
                          <a:solidFill>
                            <a:srgbClr val="FFFFFF"/>
                          </a:solidFill>
                          <a:latin typeface="Times New Roman" panose="02020603050405020304" pitchFamily="18" charset="0"/>
                          <a:cs typeface="Times New Roman" panose="02020603050405020304" pitchFamily="18" charset="0"/>
                        </a:rPr>
                        <a:t>u </a:t>
                      </a:r>
                      <a:r>
                        <a:rPr lang="en-US" sz="2700" dirty="0" err="1">
                          <a:solidFill>
                            <a:srgbClr val="FFFFFF"/>
                          </a:solidFill>
                          <a:latin typeface="Times New Roman" panose="02020603050405020304" pitchFamily="18" charset="0"/>
                          <a:cs typeface="Times New Roman" panose="02020603050405020304" pitchFamily="18" charset="0"/>
                        </a:rPr>
                        <a:t>solvant</a:t>
                      </a:r>
                      <a:endParaRPr lang="en-US" sz="2700" dirty="0">
                        <a:solidFill>
                          <a:srgbClr val="FFFFFF"/>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3300"/>
                    </a:solidFill>
                  </a:tcPr>
                </a:tc>
                <a:tc>
                  <a:txBody>
                    <a:bodyPr/>
                    <a:lstStyle/>
                    <a:p>
                      <a:pPr algn="ctr"/>
                      <a:r>
                        <a:rPr lang="en-US" sz="2700" dirty="0" err="1">
                          <a:solidFill>
                            <a:srgbClr val="FFFFFF"/>
                          </a:solidFill>
                          <a:latin typeface="Times New Roman" panose="02020603050405020304" pitchFamily="18" charset="0"/>
                          <a:cs typeface="Times New Roman" panose="02020603050405020304" pitchFamily="18" charset="0"/>
                        </a:rPr>
                        <a:t>Exemple</a:t>
                      </a:r>
                      <a:endParaRPr lang="en-US" sz="2700" dirty="0">
                        <a:solidFill>
                          <a:srgbClr val="FFFFFF"/>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0"/>
                  </a:ext>
                </a:extLst>
              </a:tr>
              <a:tr h="440641">
                <a:tc rowSpan="3">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a:solidFill>
                            <a:srgbClr val="000000"/>
                          </a:solidFill>
                          <a:latin typeface="Times New Roman" panose="02020603050405020304" pitchFamily="18" charset="0"/>
                          <a:cs typeface="Times New Roman" panose="02020603050405020304" pitchFamily="18" charset="0"/>
                        </a:rPr>
                        <a:t>air</a:t>
                      </a: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40641">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vapeur</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d’eau</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dans</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l</a:t>
                      </a:r>
                      <a:r>
                        <a:rPr lang="en-US" sz="2700" dirty="0" err="1">
                          <a:solidFill>
                            <a:srgbClr val="000000"/>
                          </a:solidFill>
                          <a:latin typeface="Times New Roman" panose="02020603050405020304" pitchFamily="18" charset="0"/>
                          <a:cs typeface="Times New Roman" panose="02020603050405020304" pitchFamily="18" charset="0"/>
                        </a:rPr>
                        <a:t>’air</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0641">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neige</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carbonique</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dans</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l’air</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40641">
                <a:tc rowSpan="3">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oxyène</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dans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l'eau</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40641">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alcool</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dans</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l’eau</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40641">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sucre</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dans</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l’eau</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40641">
                <a:tc rowSpan="3">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gaz</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hydrogène</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dans</a:t>
                      </a:r>
                      <a:r>
                        <a:rPr lang="en-US" sz="2700" dirty="0">
                          <a:solidFill>
                            <a:srgbClr val="000000"/>
                          </a:solidFill>
                          <a:latin typeface="Times New Roman" panose="02020603050405020304" pitchFamily="18" charset="0"/>
                          <a:cs typeface="Times New Roman" panose="02020603050405020304" pitchFamily="18" charset="0"/>
                        </a:rPr>
                        <a:t> le palladium</a:t>
                      </a: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40641">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liquide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mercure</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dans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l’or</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40641">
                <a:tc vMerge="1">
                  <a:txBody>
                    <a:bodyPr/>
                    <a:lstStyle/>
                    <a:p>
                      <a:endParaRPr lang="en-US" sz="2700" dirty="0">
                        <a:solidFill>
                          <a:srgbClr val="000000"/>
                        </a:solidFill>
                        <a:latin typeface="Times New Roman" panose="02020603050405020304" pitchFamily="18" charset="0"/>
                        <a:cs typeface="Times New Roman" panose="02020603050405020304" pitchFamily="18" charset="0"/>
                      </a:endParaRP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solide</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a:txBody>
                    <a:bodyPr/>
                    <a:lstStyle/>
                    <a:p>
                      <a:pPr algn="ctr"/>
                      <a:r>
                        <a:rPr lang="en-US" sz="2700" dirty="0" err="1">
                          <a:solidFill>
                            <a:srgbClr val="000000"/>
                          </a:solidFill>
                          <a:latin typeface="Times New Roman" panose="02020603050405020304" pitchFamily="18" charset="0"/>
                          <a:cs typeface="Times New Roman" panose="02020603050405020304" pitchFamily="18" charset="0"/>
                        </a:rPr>
                        <a:t>alliage</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carbone</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dans</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l’acier</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rgbClr val="FFFFFF"/>
                    </a:solidFill>
                  </a:tcPr>
                </a:tc>
                <a:extLst>
                  <a:ext uri="{0D108BD9-81ED-4DB2-BD59-A6C34878D82A}">
                    <a16:rowId xmlns:a16="http://schemas.microsoft.com/office/drawing/2014/main" val="10009"/>
                  </a:ext>
                </a:extLst>
              </a:tr>
            </a:tbl>
          </a:graphicData>
        </a:graphic>
      </p:graphicFrame>
      <p:sp>
        <p:nvSpPr>
          <p:cNvPr id="5" name="TextBox 4"/>
          <p:cNvSpPr txBox="1"/>
          <p:nvPr/>
        </p:nvSpPr>
        <p:spPr>
          <a:xfrm>
            <a:off x="4446" y="6509284"/>
            <a:ext cx="5696816" cy="369332"/>
          </a:xfrm>
          <a:prstGeom prst="rect">
            <a:avLst/>
          </a:prstGeom>
          <a:noFill/>
        </p:spPr>
        <p:txBody>
          <a:bodyPr wrap="none" rtlCol="0">
            <a:spAutoFit/>
          </a:bodyPr>
          <a:lstStyle/>
          <a:p>
            <a:pPr lvl="0" defTabSz="457200" fontAlgn="auto">
              <a:spcBef>
                <a:spcPts val="0"/>
              </a:spcBef>
              <a:spcAft>
                <a:spcPts val="0"/>
              </a:spcAft>
            </a:pPr>
            <a:r>
              <a:rPr lang="en-US" dirty="0" err="1">
                <a:solidFill>
                  <a:srgbClr val="000000"/>
                </a:solidFill>
                <a:latin typeface="Times New Roman" panose="02020603050405020304" pitchFamily="18" charset="0"/>
                <a:ea typeface="+mn-ea"/>
                <a:cs typeface="Times New Roman" panose="02020603050405020304" pitchFamily="18" charset="0"/>
              </a:rPr>
              <a:t>ressource</a:t>
            </a:r>
            <a:r>
              <a:rPr lang="en-US" dirty="0">
                <a:solidFill>
                  <a:srgbClr val="000000"/>
                </a:solidFill>
                <a:latin typeface="Times New Roman" panose="02020603050405020304" pitchFamily="18" charset="0"/>
                <a:ea typeface="+mn-ea"/>
                <a:cs typeface="Times New Roman" panose="02020603050405020304" pitchFamily="18" charset="0"/>
              </a:rPr>
              <a:t> - http://www.alloprof.qc.ca/BV/Pages/s1026.aspx</a:t>
            </a:r>
          </a:p>
        </p:txBody>
      </p:sp>
    </p:spTree>
    <p:extLst>
      <p:ext uri="{BB962C8B-B14F-4D97-AF65-F5344CB8AC3E}">
        <p14:creationId xmlns:p14="http://schemas.microsoft.com/office/powerpoint/2010/main" val="81604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5662" y="1831441"/>
            <a:ext cx="2176297"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3" name="Rectangle 42"/>
          <p:cNvSpPr/>
          <p:nvPr/>
        </p:nvSpPr>
        <p:spPr>
          <a:xfrm>
            <a:off x="16493" y="3397603"/>
            <a:ext cx="277180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propriétés</a:t>
            </a:r>
            <a:r>
              <a:rPr lang="en-US" dirty="0">
                <a:solidFill>
                  <a:srgbClr val="003300"/>
                </a:solidFill>
                <a:latin typeface="Times New Roman" panose="02020603050405020304" pitchFamily="18" charset="0"/>
                <a:cs typeface="Times New Roman" panose="02020603050405020304" pitchFamily="18" charset="0"/>
              </a:rPr>
              <a:t> des mélanges</a:t>
            </a:r>
          </a:p>
        </p:txBody>
      </p:sp>
      <p:sp>
        <p:nvSpPr>
          <p:cNvPr id="26" name="TextBox 25"/>
          <p:cNvSpPr txBox="1"/>
          <p:nvPr/>
        </p:nvSpPr>
        <p:spPr>
          <a:xfrm>
            <a:off x="-34725" y="3321534"/>
            <a:ext cx="7101546" cy="1338828"/>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mélange homogène – la composition peut changer, mais chaque variation a des propriétés physiques spécifiques qui restent constantes</a:t>
            </a:r>
            <a:endParaRPr lang="en-US" sz="2700" dirty="0">
              <a:solidFill>
                <a:srgbClr val="00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5661" y="4975537"/>
            <a:ext cx="2884545"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TextBox 17"/>
          <p:cNvSpPr txBox="1"/>
          <p:nvPr/>
        </p:nvSpPr>
        <p:spPr>
          <a:xfrm>
            <a:off x="-25557" y="4918822"/>
            <a:ext cx="7016295" cy="1754326"/>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mélange hétérogène – chaque composant a des propriétés physiques distinctes peu importe l’identité ou les propriétés physiques des autres substances dans le mélange</a:t>
            </a:r>
            <a:endParaRPr lang="en-US" sz="2700" dirty="0">
              <a:solidFill>
                <a:srgbClr val="0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5557" y="1804810"/>
            <a:ext cx="7405869" cy="1338828"/>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substance pure – des propriétés physiques constantes et une composition qui ne change pas, soit un élément ou un composé</a:t>
            </a:r>
            <a:endParaRPr lang="en-US" sz="2700" dirty="0">
              <a:solidFill>
                <a:srgbClr val="00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6902274" y="2980938"/>
            <a:ext cx="2088232" cy="415498"/>
          </a:xfrm>
          <a:prstGeom prst="rect">
            <a:avLst/>
          </a:prstGeom>
          <a:noFill/>
        </p:spPr>
        <p:txBody>
          <a:bodyPr wrap="square" rtlCol="0">
            <a:spAutoFit/>
          </a:bodyPr>
          <a:lstStyle/>
          <a:p>
            <a:pPr algn="ctr"/>
            <a:r>
              <a:rPr lang="fr-FR" sz="2100" dirty="0">
                <a:solidFill>
                  <a:srgbClr val="000000"/>
                </a:solidFill>
                <a:latin typeface="Times New Roman" panose="02020603050405020304" pitchFamily="18" charset="0"/>
                <a:cs typeface="Times New Roman" panose="02020603050405020304" pitchFamily="18" charset="0"/>
              </a:rPr>
              <a:t>substance pure</a:t>
            </a:r>
            <a:endParaRPr lang="en-US" sz="2100" dirty="0">
              <a:solidFill>
                <a:srgbClr val="00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6800884" y="4589805"/>
            <a:ext cx="2291012" cy="415498"/>
          </a:xfrm>
          <a:prstGeom prst="rect">
            <a:avLst/>
          </a:prstGeom>
          <a:noFill/>
        </p:spPr>
        <p:txBody>
          <a:bodyPr wrap="none" rtlCol="0">
            <a:spAutoFit/>
          </a:bodyPr>
          <a:lstStyle/>
          <a:p>
            <a:r>
              <a:rPr lang="en-US" sz="2100" kern="0" dirty="0">
                <a:solidFill>
                  <a:srgbClr val="000000"/>
                </a:solidFill>
                <a:latin typeface="Times New Roman" panose="02020603050405020304" pitchFamily="18" charset="0"/>
                <a:cs typeface="Times New Roman" panose="02020603050405020304" pitchFamily="18" charset="0"/>
              </a:rPr>
              <a:t>mélange ho</a:t>
            </a:r>
            <a:r>
              <a:rPr lang="fr-FR" sz="2100" dirty="0" err="1">
                <a:solidFill>
                  <a:srgbClr val="000000"/>
                </a:solidFill>
                <a:latin typeface="Times New Roman" panose="02020603050405020304" pitchFamily="18" charset="0"/>
                <a:cs typeface="Times New Roman" panose="02020603050405020304" pitchFamily="18" charset="0"/>
              </a:rPr>
              <a:t>mogène</a:t>
            </a:r>
            <a:endParaRPr lang="en-US" sz="2100" dirty="0"/>
          </a:p>
        </p:txBody>
      </p:sp>
      <p:sp>
        <p:nvSpPr>
          <p:cNvPr id="34" name="TextBox 33"/>
          <p:cNvSpPr txBox="1"/>
          <p:nvPr/>
        </p:nvSpPr>
        <p:spPr>
          <a:xfrm>
            <a:off x="6718329" y="6461518"/>
            <a:ext cx="2456122" cy="415498"/>
          </a:xfrm>
          <a:prstGeom prst="rect">
            <a:avLst/>
          </a:prstGeom>
          <a:noFill/>
        </p:spPr>
        <p:txBody>
          <a:bodyPr wrap="none" rtlCol="0">
            <a:spAutoFit/>
          </a:bodyPr>
          <a:lstStyle/>
          <a:p>
            <a:pPr lvl="0"/>
            <a:r>
              <a:rPr lang="fr-FR" sz="2100" dirty="0">
                <a:solidFill>
                  <a:srgbClr val="000000"/>
                </a:solidFill>
                <a:latin typeface="Times New Roman" panose="02020603050405020304" pitchFamily="18" charset="0"/>
                <a:cs typeface="Times New Roman" panose="02020603050405020304" pitchFamily="18" charset="0"/>
              </a:rPr>
              <a:t>mélanges hétérogène</a:t>
            </a:r>
            <a:endParaRPr lang="en-US" sz="2100" dirty="0">
              <a:solidFill>
                <a:srgbClr val="FFFFCC"/>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114" y="1132779"/>
            <a:ext cx="1300553" cy="1950830"/>
          </a:xfrm>
          <a:prstGeom prst="rect">
            <a:avLst/>
          </a:prstGeom>
          <a:ln>
            <a:solidFill>
              <a:srgbClr val="003300"/>
            </a:solidFill>
          </a:ln>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924" t="6325" r="7337" b="7279"/>
          <a:stretch/>
        </p:blipFill>
        <p:spPr>
          <a:xfrm>
            <a:off x="7081599" y="3396436"/>
            <a:ext cx="1729583" cy="1263926"/>
          </a:xfrm>
          <a:prstGeom prst="rect">
            <a:avLst/>
          </a:prstGeom>
          <a:ln>
            <a:solidFill>
              <a:srgbClr val="003300"/>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6349" y="4989081"/>
            <a:ext cx="1900083" cy="1520066"/>
          </a:xfrm>
          <a:prstGeom prst="rect">
            <a:avLst/>
          </a:prstGeom>
          <a:ln>
            <a:solidFill>
              <a:srgbClr val="003300"/>
            </a:solidFill>
          </a:ln>
        </p:spPr>
      </p:pic>
    </p:spTree>
    <p:extLst>
      <p:ext uri="{BB962C8B-B14F-4D97-AF65-F5344CB8AC3E}">
        <p14:creationId xmlns:p14="http://schemas.microsoft.com/office/powerpoint/2010/main" val="429045474"/>
      </p:ext>
    </p:extLst>
  </p:cSld>
  <p:clrMapOvr>
    <a:masterClrMapping/>
  </p:clrMapOvr>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Glowing test tubes design template</Template>
  <TotalTime>19975</TotalTime>
  <Words>2103</Words>
  <Application>Microsoft Office PowerPoint</Application>
  <PresentationFormat>On-screen Show (4:3)</PresentationFormat>
  <Paragraphs>259</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Calibri</vt:lpstr>
      <vt:lpstr>Times New Roman</vt:lpstr>
      <vt:lpstr>Wingdings</vt:lpstr>
      <vt:lpstr>Glowing test tubes design template</vt:lpstr>
      <vt:lpstr>Les mélanges de la matière</vt:lpstr>
      <vt:lpstr>Rappelez-vous de ces termes?</vt:lpstr>
      <vt:lpstr>Des systèmes et des phases</vt:lpstr>
      <vt:lpstr>On peut classifier des substances selon le diagramme ci-dessous</vt:lpstr>
      <vt:lpstr>Des définitions</vt:lpstr>
      <vt:lpstr>Les solutions</vt:lpstr>
      <vt:lpstr>Les types de solutions</vt:lpstr>
      <vt:lpstr>Les types de solutions</vt:lpstr>
      <vt:lpstr>Des propriétés des mélanges</vt:lpstr>
      <vt:lpstr>Des propriétés des mélanges</vt:lpstr>
      <vt:lpstr>La séparation des mélanges</vt:lpstr>
      <vt:lpstr>La séparation à la main ou la séparation manuelle</vt:lpstr>
      <vt:lpstr>La filtration</vt:lpstr>
      <vt:lpstr>L’évaporation</vt:lpstr>
      <vt:lpstr>La distillation</vt:lpstr>
      <vt:lpstr>La distillation</vt:lpstr>
      <vt:lpstr>L’extraction par solvent</vt:lpstr>
      <vt:lpstr>La recristallisation</vt:lpstr>
      <vt:lpstr>La séparation par la gravité</vt:lpstr>
      <vt:lpstr>La séparation par la gravité</vt:lpstr>
      <vt:lpstr>La chromatographie</vt:lpstr>
      <vt:lpstr>La chromatographie sur papier</vt:lpstr>
      <vt:lpstr>D’autres formes de chromatographie</vt:lpstr>
      <vt:lpstr>Résumé des mélanges mécaniques</vt:lpstr>
      <vt:lpstr>Résumé des solutions</vt:lpstr>
      <vt:lpstr>Récapitulons!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la matière</dc:title>
  <dc:creator>Kevin Yapps</dc:creator>
  <cp:lastModifiedBy>Jeff O'Keefe</cp:lastModifiedBy>
  <cp:revision>257</cp:revision>
  <dcterms:created xsi:type="dcterms:W3CDTF">2008-02-05T06:13:14Z</dcterms:created>
  <dcterms:modified xsi:type="dcterms:W3CDTF">2019-08-26T01:15:55Z</dcterms:modified>
</cp:coreProperties>
</file>