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1"/>
  </p:notesMasterIdLst>
  <p:sldIdLst>
    <p:sldId id="256" r:id="rId2"/>
    <p:sldId id="305" r:id="rId3"/>
    <p:sldId id="328" r:id="rId4"/>
    <p:sldId id="307" r:id="rId5"/>
    <p:sldId id="329" r:id="rId6"/>
    <p:sldId id="308" r:id="rId7"/>
    <p:sldId id="330" r:id="rId8"/>
    <p:sldId id="331" r:id="rId9"/>
    <p:sldId id="327" r:id="rId10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FFFFFF"/>
    <a:srgbClr val="B2B2B2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40931-DD7B-4E1A-ACD6-68F86534C4C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DF1B8-6CB0-49BD-822E-52FDB6A3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5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9FAE37-1200-FA4B-9614-F5D8E7AD7D4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693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0377C-63D0-6A41-94D9-BA148C8D6B1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775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4DEE-ECDA-B143-AAE5-083339D7F2A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51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F5A85-E8D6-D34F-B1D3-AA9D28CD46E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22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D90E0-DFB4-A244-BBBE-F029467DC13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06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3BDD3-130D-8A42-8049-D7B1EEE81E5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712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207C1-06E2-AF48-9911-28E27FBC88B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1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D2D7-FB0C-F34C-8EC5-4DA2F7817C6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106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A9023-5DBD-C643-BC13-0781870CA1C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06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1903-1F54-EB47-8F18-D359C765F37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99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98FF7-6197-7343-AC90-34CBAD83B82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352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0C6A4F1-2DC2-F144-BACB-0D03E78AAAFC}" type="slidenum">
              <a:rPr lang="fr-CA"/>
              <a:pPr/>
              <a:t>‹#›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63388" y="1196752"/>
            <a:ext cx="9270776" cy="2348880"/>
          </a:xfrm>
        </p:spPr>
        <p:txBody>
          <a:bodyPr/>
          <a:lstStyle/>
          <a:p>
            <a:pPr marL="838200" indent="-838200" algn="ctr" eaLnBrk="1" hangingPunct="1"/>
            <a:r>
              <a:rPr lang="fr-CA" sz="5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changements chez la matière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3442" y="3717032"/>
            <a:ext cx="2557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3.4</a:t>
            </a:r>
            <a:endParaRPr lang="en-US" sz="3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81" y="457200"/>
            <a:ext cx="9175762" cy="50101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physiques et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908720"/>
            <a:ext cx="8748262" cy="53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substances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subir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types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</p:txBody>
      </p:sp>
      <p:sp>
        <p:nvSpPr>
          <p:cNvPr id="71" name="Content Placeholder 2"/>
          <p:cNvSpPr txBox="1">
            <a:spLocks/>
          </p:cNvSpPr>
          <p:nvPr/>
        </p:nvSpPr>
        <p:spPr bwMode="auto">
          <a:xfrm>
            <a:off x="-14809" y="1345411"/>
            <a:ext cx="562202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changmeent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produisent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nouvelles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substances et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difficile à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inverser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 bwMode="auto">
          <a:xfrm>
            <a:off x="-15881" y="3073603"/>
            <a:ext cx="562310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physiques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transformation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n’impliquent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création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nouvelle substance,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changmenet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d’état</a:t>
            </a:r>
          </a:p>
        </p:txBody>
      </p:sp>
      <p:pic>
        <p:nvPicPr>
          <p:cNvPr id="73" name="Picture 2" descr="http://b68389.medialib.glogster.com/media/3f48d1a06a00c5b1b027a9ad564c950028ba4f2678b07605ab611ba2f5b68cbf/a-piece-of-paper-by-adnap-ralopib-d2xh2n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849" y="1416391"/>
            <a:ext cx="1049381" cy="138572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://thumbs.dreamstime.com/x/burning-paper-170905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15108" r="3821" b="5804"/>
          <a:stretch/>
        </p:blipFill>
        <p:spPr bwMode="auto">
          <a:xfrm>
            <a:off x="7122831" y="1445249"/>
            <a:ext cx="1841437" cy="133210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://www.wallpaa.com/wp-content/uploads/2014/04/Melting-Ice-Cubes-Widescreen-Wallpa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59" y="3511170"/>
            <a:ext cx="1526701" cy="95447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http://www.securewatersinc.com/wp-content/uploads/2014/02/h2osecurity-background-h2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11" y="3514017"/>
            <a:ext cx="1522146" cy="95163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ight Arrow 77"/>
          <p:cNvSpPr/>
          <p:nvPr/>
        </p:nvSpPr>
        <p:spPr>
          <a:xfrm>
            <a:off x="6904253" y="3837277"/>
            <a:ext cx="414165" cy="30984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-42521" y="4681543"/>
            <a:ext cx="9186521" cy="225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accompagnés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physique, Ex. – 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impliquée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physique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beaucoup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80" name="Right Arrow 79"/>
          <p:cNvSpPr/>
          <p:nvPr/>
        </p:nvSpPr>
        <p:spPr>
          <a:xfrm>
            <a:off x="6697171" y="1950368"/>
            <a:ext cx="414165" cy="30984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828" y="1034607"/>
            <a:ext cx="2195736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3828" y="2457441"/>
            <a:ext cx="3131840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13828" y="3822034"/>
            <a:ext cx="2541948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13828" y="5251769"/>
            <a:ext cx="4194170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81" y="457200"/>
            <a:ext cx="9175762" cy="50101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connaître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3982" y="1007702"/>
            <a:ext cx="874826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de fusion – 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température à laquelle une substance passe de l’état solide à l’état liquide.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-3982" y="3822034"/>
            <a:ext cx="874826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d’ébullition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laquelle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état l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iquide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l’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état gazeux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-3982" y="2414868"/>
            <a:ext cx="874826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de solidification –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laquelle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état liquide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l’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état solide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-3982" y="5229200"/>
            <a:ext cx="874826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de condensation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laquelle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état gazeux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l’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état liquide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7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107504" y="1844825"/>
            <a:ext cx="8928992" cy="486750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81" y="457200"/>
            <a:ext cx="9175762" cy="50101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réchauffement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 pure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15881" y="918391"/>
            <a:ext cx="8908361" cy="86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réchauffe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 pure,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motif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prévisible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487668" y="2060848"/>
            <a:ext cx="0" cy="4176464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87668" y="6223046"/>
            <a:ext cx="8152785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87668" y="5093568"/>
            <a:ext cx="1600057" cy="1129478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Content Placeholder 2"/>
          <p:cNvSpPr txBox="1">
            <a:spLocks/>
          </p:cNvSpPr>
          <p:nvPr/>
        </p:nvSpPr>
        <p:spPr bwMode="auto">
          <a:xfrm rot="16200000">
            <a:off x="-695053" y="4363444"/>
            <a:ext cx="1861893" cy="50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 bwMode="auto">
          <a:xfrm>
            <a:off x="2270196" y="6208781"/>
            <a:ext cx="4603608" cy="50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entre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2087725" y="5093568"/>
            <a:ext cx="1512168" cy="0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199949" y="3964090"/>
            <a:ext cx="1512168" cy="0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3599892" y="3964090"/>
            <a:ext cx="1600057" cy="1129478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712115" y="2834612"/>
            <a:ext cx="1600057" cy="1129478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Content Placeholder 2"/>
          <p:cNvSpPr txBox="1">
            <a:spLocks/>
          </p:cNvSpPr>
          <p:nvPr/>
        </p:nvSpPr>
        <p:spPr bwMode="auto">
          <a:xfrm rot="19525206">
            <a:off x="708578" y="5232542"/>
            <a:ext cx="1008112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103" name="Content Placeholder 2"/>
          <p:cNvSpPr txBox="1">
            <a:spLocks/>
          </p:cNvSpPr>
          <p:nvPr/>
        </p:nvSpPr>
        <p:spPr bwMode="auto">
          <a:xfrm rot="19525206">
            <a:off x="3698964" y="4089077"/>
            <a:ext cx="1163100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104" name="Content Placeholder 2"/>
          <p:cNvSpPr txBox="1">
            <a:spLocks/>
          </p:cNvSpPr>
          <p:nvPr/>
        </p:nvSpPr>
        <p:spPr bwMode="auto">
          <a:xfrm rot="19525206">
            <a:off x="6862687" y="2933035"/>
            <a:ext cx="1008112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105" name="Content Placeholder 2"/>
          <p:cNvSpPr txBox="1">
            <a:spLocks/>
          </p:cNvSpPr>
          <p:nvPr/>
        </p:nvSpPr>
        <p:spPr bwMode="auto">
          <a:xfrm>
            <a:off x="2327448" y="4684992"/>
            <a:ext cx="1197122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106" name="Content Placeholder 2"/>
          <p:cNvSpPr txBox="1">
            <a:spLocks/>
          </p:cNvSpPr>
          <p:nvPr/>
        </p:nvSpPr>
        <p:spPr bwMode="auto">
          <a:xfrm>
            <a:off x="5275271" y="3559372"/>
            <a:ext cx="1585966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ébullition</a:t>
            </a:r>
            <a:endParaRPr lang="en-US" sz="27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3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4019273" y="1358398"/>
            <a:ext cx="4916574" cy="2567993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81" y="457200"/>
            <a:ext cx="9175762" cy="50101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réchauffement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 pure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13" y="1412776"/>
            <a:ext cx="3580276" cy="230425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6377" y="1628801"/>
            <a:ext cx="0" cy="1656184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6377" y="3284985"/>
            <a:ext cx="2716180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63421" y="2882846"/>
            <a:ext cx="535157" cy="402139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 bwMode="auto">
          <a:xfrm rot="16200000">
            <a:off x="-559683" y="2188483"/>
            <a:ext cx="1622915" cy="50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24083" y="3307742"/>
            <a:ext cx="3620294" cy="50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entre le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96551" y="2882846"/>
            <a:ext cx="447814" cy="0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74033" y="2471977"/>
            <a:ext cx="447814" cy="0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438876" y="2471977"/>
            <a:ext cx="535157" cy="402139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421374" y="2069837"/>
            <a:ext cx="535157" cy="402139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19162" y="2420786"/>
            <a:ext cx="792088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0" idx="5"/>
          </p:cNvCxnSpPr>
          <p:nvPr/>
        </p:nvCxnSpPr>
        <p:spPr>
          <a:xfrm flipV="1">
            <a:off x="1495251" y="3095248"/>
            <a:ext cx="2541402" cy="1627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986667" y="3199015"/>
            <a:ext cx="2952328" cy="0"/>
          </a:xfrm>
          <a:prstGeom prst="line">
            <a:avLst/>
          </a:prstGeom>
          <a:ln w="38100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104573" y="3199017"/>
            <a:ext cx="875793" cy="727374"/>
          </a:xfrm>
          <a:prstGeom prst="line">
            <a:avLst/>
          </a:prstGeom>
          <a:ln w="38100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980366" y="1539208"/>
            <a:ext cx="2958629" cy="1645026"/>
          </a:xfrm>
          <a:prstGeom prst="line">
            <a:avLst/>
          </a:prstGeom>
          <a:ln>
            <a:solidFill>
              <a:srgbClr val="000000"/>
            </a:solidFill>
            <a:prstDash val="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980366" y="1539209"/>
            <a:ext cx="0" cy="1671139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4031360" y="1521987"/>
            <a:ext cx="1295128" cy="99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de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7945486" y="1539209"/>
            <a:ext cx="0" cy="1671139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4968670" y="1559402"/>
            <a:ext cx="2976815" cy="1624832"/>
          </a:xfrm>
          <a:prstGeom prst="line">
            <a:avLst/>
          </a:prstGeom>
          <a:ln>
            <a:solidFill>
              <a:srgbClr val="000000"/>
            </a:solidFill>
            <a:prstDash val="dash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5796136" y="3199356"/>
            <a:ext cx="1158990" cy="50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7948597" y="2387785"/>
            <a:ext cx="987250" cy="819945"/>
          </a:xfrm>
          <a:prstGeom prst="line">
            <a:avLst/>
          </a:prstGeom>
          <a:ln w="38100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7901375" y="1521987"/>
            <a:ext cx="1295128" cy="99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de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 bwMode="auto">
          <a:xfrm>
            <a:off x="46192" y="3887560"/>
            <a:ext cx="8908361" cy="252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ségments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plats du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substance 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absorber plus et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transition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libérer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jusqu’à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la substance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convertie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kern="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US" sz="27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9628" y="3106614"/>
            <a:ext cx="5324460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0" y="2185033"/>
            <a:ext cx="2843808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4526" y="2170029"/>
            <a:ext cx="8908360" cy="89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L’energie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cinetique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l’energie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associee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deplacer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sens.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81" y="457200"/>
            <a:ext cx="9175762" cy="50101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possédées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4526" y="3079907"/>
                <a:ext cx="9133526" cy="1772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 énergie cinétique de vibration,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7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𝑣𝑖𝑏</m:t>
                        </m:r>
                      </m:sub>
                    </m:sSub>
                  </m:oMath>
                </a14:m>
                <a:r>
                  <a:rPr lang="fr-FR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est le va-et-vient d’un objet qui se déplace autour d’une position fixe.  Des molécules peuvent vibrer de plusieurs façons où les longueur des liaisons et les angles entre les liaisons peuvent changer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26" y="3079907"/>
                <a:ext cx="9133526" cy="1772537"/>
              </a:xfrm>
              <a:prstGeom prst="rect">
                <a:avLst/>
              </a:prstGeom>
              <a:blipFill rotWithShape="0">
                <a:blip r:embed="rId2"/>
                <a:stretch>
                  <a:fillRect l="-1268" t="-3436" r="-1801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-15881" y="1268760"/>
            <a:ext cx="8908360" cy="89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Lorsqu’un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gagnent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0572" y="6554551"/>
            <a:ext cx="7351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 – page 504 de Chimie 11 STSE et pages 62 à 64 de Hebden </a:t>
            </a:r>
            <a:r>
              <a:rPr lang="fr-FR" sz="1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fr-FR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– A </a:t>
            </a:r>
            <a:r>
              <a:rPr lang="fr-FR" sz="1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Workbook</a:t>
            </a:r>
            <a:r>
              <a:rPr lang="fr-FR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sz="1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lang="fr-FR" sz="1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325" b="64730"/>
          <a:stretch/>
        </p:blipFill>
        <p:spPr>
          <a:xfrm>
            <a:off x="6213101" y="4915409"/>
            <a:ext cx="3016471" cy="151284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" r="52454" b="65995"/>
          <a:stretch/>
        </p:blipFill>
        <p:spPr>
          <a:xfrm>
            <a:off x="3109428" y="4915409"/>
            <a:ext cx="3072945" cy="151284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t="45204" r="19471" b="10606"/>
          <a:stretch/>
        </p:blipFill>
        <p:spPr>
          <a:xfrm>
            <a:off x="100572" y="4917628"/>
            <a:ext cx="2978129" cy="1508403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95039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stCxn id="9" idx="5"/>
          </p:cNvCxnSpPr>
          <p:nvPr/>
        </p:nvCxnSpPr>
        <p:spPr>
          <a:xfrm>
            <a:off x="8531649" y="3561561"/>
            <a:ext cx="287942" cy="22890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16019" y="3561560"/>
            <a:ext cx="287942" cy="22890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4154" y="1450252"/>
            <a:ext cx="5031902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81" y="457200"/>
            <a:ext cx="9175762" cy="50101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possédées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423545"/>
                <a:ext cx="754445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 cinétique de rotation,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lang="fr-FR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est le mouvement d’un objet qui tourne autour de son axe.  Les longueurs des liaisons et les angles des liaisons ne changent pas.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23545"/>
                <a:ext cx="7544452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1535" t="-3484" r="-1292" b="-8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452" y="1502088"/>
            <a:ext cx="1571625" cy="144780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78465" y="3588267"/>
            <a:ext cx="5717671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312" y="3561560"/>
                <a:ext cx="7431374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 cinétique de translation,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fr-FR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est le mouvement d’une particule qui se déplace librement d’une position à une autre qui n’a aucune impact sur les longueurs des liaisons ni les angles entre les liaisons.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2" y="3561560"/>
                <a:ext cx="7431374" cy="2169825"/>
              </a:xfrm>
              <a:prstGeom prst="rect">
                <a:avLst/>
              </a:prstGeom>
              <a:blipFill rotWithShape="0">
                <a:blip r:embed="rId4"/>
                <a:stretch>
                  <a:fillRect l="-1559" t="-2809" r="-2051" b="-6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7978485" y="3008397"/>
            <a:ext cx="648072" cy="6480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683306" y="3697260"/>
            <a:ext cx="272570" cy="272570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58720" y="3697260"/>
            <a:ext cx="272570" cy="272570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572" y="6554551"/>
            <a:ext cx="7351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 – page 504 de Chimie 11 STSE et pages 62 à 64 de Hebden </a:t>
            </a:r>
            <a:r>
              <a:rPr lang="fr-FR" sz="1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fr-FR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– A </a:t>
            </a:r>
            <a:r>
              <a:rPr lang="fr-FR" sz="1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Workbook</a:t>
            </a:r>
            <a:r>
              <a:rPr lang="fr-FR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sz="1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lang="fr-FR" sz="1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3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4.72222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3.88889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2.77778E-7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5.55556E-7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107504" y="1844825"/>
            <a:ext cx="8928992" cy="486750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0940" y="3296626"/>
                <a:ext cx="3696973" cy="1069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fr-FR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atteint un niveau critique où les molécules commencent à se séparer de l’état solide</a:t>
                </a:r>
                <a:endParaRPr lang="en-US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40" y="3296626"/>
                <a:ext cx="3696973" cy="1069889"/>
              </a:xfrm>
              <a:prstGeom prst="rect">
                <a:avLst/>
              </a:prstGeom>
              <a:blipFill rotWithShape="0">
                <a:blip r:embed="rId2"/>
                <a:stretch>
                  <a:fillRect l="-1980" t="-3429" r="-1650" b="-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81" y="457200"/>
            <a:ext cx="9175762" cy="50101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résumé des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réchauffement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487668" y="2060848"/>
            <a:ext cx="0" cy="4176464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87668" y="6223046"/>
            <a:ext cx="8152785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87668" y="5093568"/>
            <a:ext cx="1600057" cy="1129478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Content Placeholder 2"/>
          <p:cNvSpPr txBox="1">
            <a:spLocks/>
          </p:cNvSpPr>
          <p:nvPr/>
        </p:nvSpPr>
        <p:spPr bwMode="auto">
          <a:xfrm rot="16200000">
            <a:off x="-695053" y="4363444"/>
            <a:ext cx="1861893" cy="50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 bwMode="auto">
          <a:xfrm>
            <a:off x="2270196" y="6208781"/>
            <a:ext cx="4603608" cy="50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entre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2087725" y="5093568"/>
            <a:ext cx="1512168" cy="0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199949" y="3964090"/>
            <a:ext cx="1512168" cy="0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3599892" y="3964090"/>
            <a:ext cx="1600057" cy="1129478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712115" y="2834612"/>
            <a:ext cx="1600057" cy="1129478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Content Placeholder 2"/>
          <p:cNvSpPr txBox="1">
            <a:spLocks/>
          </p:cNvSpPr>
          <p:nvPr/>
        </p:nvSpPr>
        <p:spPr bwMode="auto">
          <a:xfrm rot="19525206">
            <a:off x="620024" y="5360689"/>
            <a:ext cx="1008112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p:sp>
        <p:nvSpPr>
          <p:cNvPr id="103" name="Content Placeholder 2"/>
          <p:cNvSpPr txBox="1">
            <a:spLocks/>
          </p:cNvSpPr>
          <p:nvPr/>
        </p:nvSpPr>
        <p:spPr bwMode="auto">
          <a:xfrm rot="19525206">
            <a:off x="3712652" y="4151356"/>
            <a:ext cx="1008112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p:sp>
        <p:nvSpPr>
          <p:cNvPr id="104" name="Content Placeholder 2"/>
          <p:cNvSpPr txBox="1">
            <a:spLocks/>
          </p:cNvSpPr>
          <p:nvPr/>
        </p:nvSpPr>
        <p:spPr bwMode="auto">
          <a:xfrm rot="19525206">
            <a:off x="6898676" y="3032209"/>
            <a:ext cx="1008112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p:sp>
        <p:nvSpPr>
          <p:cNvPr id="105" name="Content Placeholder 2"/>
          <p:cNvSpPr txBox="1">
            <a:spLocks/>
          </p:cNvSpPr>
          <p:nvPr/>
        </p:nvSpPr>
        <p:spPr bwMode="auto">
          <a:xfrm>
            <a:off x="2314882" y="4714267"/>
            <a:ext cx="1008112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p:sp>
        <p:nvSpPr>
          <p:cNvPr id="106" name="Content Placeholder 2"/>
          <p:cNvSpPr txBox="1">
            <a:spLocks/>
          </p:cNvSpPr>
          <p:nvPr/>
        </p:nvSpPr>
        <p:spPr bwMode="auto">
          <a:xfrm>
            <a:off x="5287837" y="3618227"/>
            <a:ext cx="1286257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ébullition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13055" y="1989820"/>
                <a:ext cx="4667256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fr-FR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atteint un niveau critique où les molécules commencent séparer de l’état liquide</a:t>
                </a:r>
                <a:endParaRPr lang="en-US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055" y="1989820"/>
                <a:ext cx="4667256" cy="1061829"/>
              </a:xfrm>
              <a:prstGeom prst="rect">
                <a:avLst/>
              </a:prstGeom>
              <a:blipFill rotWithShape="0">
                <a:blip r:embed="rId3"/>
                <a:stretch>
                  <a:fillRect l="-1569" t="-3429" b="-10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11228" y="4297053"/>
                <a:ext cx="37660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𝑣𝑖𝑏</m:t>
                        </m:r>
                      </m:sub>
                    </m:sSub>
                  </m:oMath>
                </a14:m>
                <a:r>
                  <a:rPr lang="fr-FR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lang="fr-FR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fr-FR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augmentent, mais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fr-FR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 la plus grande</a:t>
                </a:r>
                <a:endParaRPr lang="en-US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228" y="4297053"/>
                <a:ext cx="3766050" cy="738664"/>
              </a:xfrm>
              <a:prstGeom prst="rect">
                <a:avLst/>
              </a:prstGeom>
              <a:blipFill rotWithShape="0">
                <a:blip r:embed="rId4"/>
                <a:stretch>
                  <a:fillRect l="-1942" t="-4959" r="-2589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12026" y="5715202"/>
                <a:ext cx="301499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𝑣𝑖𝑏</m:t>
                        </m:r>
                      </m:sub>
                    </m:sSub>
                  </m:oMath>
                </a14:m>
                <a:r>
                  <a:rPr lang="fr-FR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fr-FR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augmentent</a:t>
                </a:r>
                <a:endParaRPr lang="en-US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26" y="5715202"/>
                <a:ext cx="3014993" cy="415498"/>
              </a:xfrm>
              <a:prstGeom prst="rect">
                <a:avLst/>
              </a:prstGeom>
              <a:blipFill rotWithShape="0">
                <a:blip r:embed="rId5"/>
                <a:stretch>
                  <a:fillRect t="-10294" r="-40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839913" y="5699519"/>
            <a:ext cx="2987106" cy="490855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94718" y="1960214"/>
            <a:ext cx="4501618" cy="1059846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5986" y="3347103"/>
            <a:ext cx="3460742" cy="961696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093099" y="4298769"/>
            <a:ext cx="318661" cy="805919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37105" y="4306567"/>
            <a:ext cx="3740172" cy="714928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27" idx="3"/>
          </p:cNvCxnSpPr>
          <p:nvPr/>
        </p:nvCxnSpPr>
        <p:spPr>
          <a:xfrm>
            <a:off x="4086728" y="3827951"/>
            <a:ext cx="1113221" cy="136138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ight Brace 49"/>
          <p:cNvSpPr/>
          <p:nvPr/>
        </p:nvSpPr>
        <p:spPr>
          <a:xfrm rot="3297566">
            <a:off x="1185548" y="4883082"/>
            <a:ext cx="433710" cy="1923088"/>
          </a:xfrm>
          <a:prstGeom prst="rightBrace">
            <a:avLst>
              <a:gd name="adj1" fmla="val 63797"/>
              <a:gd name="adj2" fmla="val 28776"/>
            </a:avLst>
          </a:prstGeom>
          <a:noFill/>
          <a:ln>
            <a:solidFill>
              <a:srgbClr val="0033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/>
          <p:cNvSpPr/>
          <p:nvPr/>
        </p:nvSpPr>
        <p:spPr>
          <a:xfrm rot="3297566">
            <a:off x="4303528" y="3766140"/>
            <a:ext cx="433710" cy="1923088"/>
          </a:xfrm>
          <a:prstGeom prst="rightBrace">
            <a:avLst>
              <a:gd name="adj1" fmla="val 63797"/>
              <a:gd name="adj2" fmla="val 12712"/>
            </a:avLst>
          </a:prstGeom>
          <a:noFill/>
          <a:ln>
            <a:solidFill>
              <a:srgbClr val="0033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Brace 51"/>
          <p:cNvSpPr/>
          <p:nvPr/>
        </p:nvSpPr>
        <p:spPr>
          <a:xfrm rot="3297566">
            <a:off x="7410458" y="2678597"/>
            <a:ext cx="559756" cy="1923088"/>
          </a:xfrm>
          <a:prstGeom prst="rightBrace">
            <a:avLst>
              <a:gd name="adj1" fmla="val 63797"/>
              <a:gd name="adj2" fmla="val 90014"/>
            </a:avLst>
          </a:prstGeom>
          <a:noFill/>
          <a:ln>
            <a:solidFill>
              <a:srgbClr val="0033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3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60" y="260648"/>
            <a:ext cx="7882880" cy="990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176426" y="950886"/>
            <a:ext cx="8748262" cy="88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substances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subir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types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1.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2.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physiques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1355" y="1971097"/>
            <a:ext cx="8928992" cy="486750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64791" y="3422898"/>
                <a:ext cx="3696973" cy="1069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fr-FR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atteint un niveau critique où les molécules commencent à se séparer de l’état solide</a:t>
                </a:r>
                <a:endParaRPr lang="en-US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1" y="3422898"/>
                <a:ext cx="3696973" cy="1069889"/>
              </a:xfrm>
              <a:prstGeom prst="rect">
                <a:avLst/>
              </a:prstGeom>
              <a:blipFill rotWithShape="0">
                <a:blip r:embed="rId2"/>
                <a:stretch>
                  <a:fillRect l="-1980" t="-3409" r="-1650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/>
          <p:cNvCxnSpPr/>
          <p:nvPr/>
        </p:nvCxnSpPr>
        <p:spPr>
          <a:xfrm>
            <a:off x="491519" y="2187120"/>
            <a:ext cx="0" cy="4176464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1519" y="6349318"/>
            <a:ext cx="8152785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91519" y="5219840"/>
            <a:ext cx="1600057" cy="1129478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 bwMode="auto">
          <a:xfrm rot="16200000">
            <a:off x="-691202" y="4489716"/>
            <a:ext cx="1861893" cy="50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2274047" y="6335053"/>
            <a:ext cx="4603608" cy="50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entre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2091576" y="5219840"/>
            <a:ext cx="1512168" cy="0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203800" y="4090362"/>
            <a:ext cx="1512168" cy="0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603743" y="4090362"/>
            <a:ext cx="1600057" cy="1129478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715966" y="2960884"/>
            <a:ext cx="1600057" cy="1129478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"/>
          <p:cNvSpPr txBox="1">
            <a:spLocks/>
          </p:cNvSpPr>
          <p:nvPr/>
        </p:nvSpPr>
        <p:spPr bwMode="auto">
          <a:xfrm rot="19525206">
            <a:off x="623875" y="5486961"/>
            <a:ext cx="1008112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 bwMode="auto">
          <a:xfrm rot="19525206">
            <a:off x="3716503" y="4277628"/>
            <a:ext cx="1008112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 bwMode="auto">
          <a:xfrm rot="19525206">
            <a:off x="6902527" y="3158481"/>
            <a:ext cx="1008112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 bwMode="auto">
          <a:xfrm>
            <a:off x="2318733" y="4840539"/>
            <a:ext cx="1008112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 bwMode="auto">
          <a:xfrm>
            <a:off x="5291688" y="3744499"/>
            <a:ext cx="1286257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ébullition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116906" y="2116092"/>
                <a:ext cx="4667256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fr-FR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atteint un niveau critique où les molécules commencent séparer de l’état liquide</a:t>
                </a:r>
                <a:endParaRPr lang="en-US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906" y="2116092"/>
                <a:ext cx="4667256" cy="1061829"/>
              </a:xfrm>
              <a:prstGeom prst="rect">
                <a:avLst/>
              </a:prstGeom>
              <a:blipFill rotWithShape="0">
                <a:blip r:embed="rId3"/>
                <a:stretch>
                  <a:fillRect l="-1567" t="-3448" b="-10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215079" y="4423325"/>
                <a:ext cx="37660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𝑣𝑖𝑏</m:t>
                        </m:r>
                      </m:sub>
                    </m:sSub>
                  </m:oMath>
                </a14:m>
                <a:r>
                  <a:rPr lang="fr-FR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lang="fr-FR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fr-FR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augmentent, mais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fr-FR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 la plus grande</a:t>
                </a:r>
                <a:endParaRPr lang="en-US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079" y="4423325"/>
                <a:ext cx="3766050" cy="738664"/>
              </a:xfrm>
              <a:prstGeom prst="rect">
                <a:avLst/>
              </a:prstGeom>
              <a:blipFill rotWithShape="0">
                <a:blip r:embed="rId4"/>
                <a:stretch>
                  <a:fillRect l="-1942" t="-5785" r="-2589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815877" y="5841474"/>
                <a:ext cx="301499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𝑣𝑖𝑏</m:t>
                        </m:r>
                      </m:sub>
                    </m:sSub>
                  </m:oMath>
                </a14:m>
                <a:r>
                  <a:rPr lang="fr-FR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fr-FR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augmentent</a:t>
                </a:r>
                <a:endParaRPr lang="en-US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877" y="5841474"/>
                <a:ext cx="3014993" cy="415498"/>
              </a:xfrm>
              <a:prstGeom prst="rect">
                <a:avLst/>
              </a:prstGeom>
              <a:blipFill rotWithShape="0">
                <a:blip r:embed="rId5"/>
                <a:stretch>
                  <a:fillRect l="-202" t="-8824" r="-607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1843764" y="5825791"/>
            <a:ext cx="2987106" cy="490855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98569" y="2086486"/>
            <a:ext cx="4501618" cy="1059846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29837" y="3473375"/>
            <a:ext cx="3460742" cy="961696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2096950" y="4425041"/>
            <a:ext cx="318661" cy="805919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240956" y="4432839"/>
            <a:ext cx="3740172" cy="714928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>
            <a:stCxn id="81" idx="3"/>
          </p:cNvCxnSpPr>
          <p:nvPr/>
        </p:nvCxnSpPr>
        <p:spPr>
          <a:xfrm>
            <a:off x="4090579" y="3954223"/>
            <a:ext cx="1113221" cy="136138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ight Brace 84"/>
          <p:cNvSpPr/>
          <p:nvPr/>
        </p:nvSpPr>
        <p:spPr>
          <a:xfrm rot="3297566">
            <a:off x="1189399" y="5009354"/>
            <a:ext cx="433710" cy="1923088"/>
          </a:xfrm>
          <a:prstGeom prst="rightBrace">
            <a:avLst>
              <a:gd name="adj1" fmla="val 63797"/>
              <a:gd name="adj2" fmla="val 28776"/>
            </a:avLst>
          </a:prstGeom>
          <a:noFill/>
          <a:ln>
            <a:solidFill>
              <a:srgbClr val="0033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Brace 85"/>
          <p:cNvSpPr/>
          <p:nvPr/>
        </p:nvSpPr>
        <p:spPr>
          <a:xfrm rot="3297566">
            <a:off x="4307379" y="3892412"/>
            <a:ext cx="433710" cy="1923088"/>
          </a:xfrm>
          <a:prstGeom prst="rightBrace">
            <a:avLst>
              <a:gd name="adj1" fmla="val 63797"/>
              <a:gd name="adj2" fmla="val 12712"/>
            </a:avLst>
          </a:prstGeom>
          <a:noFill/>
          <a:ln>
            <a:solidFill>
              <a:srgbClr val="0033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Brace 86"/>
          <p:cNvSpPr/>
          <p:nvPr/>
        </p:nvSpPr>
        <p:spPr>
          <a:xfrm rot="3297566">
            <a:off x="7414309" y="2804869"/>
            <a:ext cx="559756" cy="1923088"/>
          </a:xfrm>
          <a:prstGeom prst="rightBrace">
            <a:avLst>
              <a:gd name="adj1" fmla="val 63797"/>
              <a:gd name="adj2" fmla="val 90014"/>
            </a:avLst>
          </a:prstGeom>
          <a:noFill/>
          <a:ln>
            <a:solidFill>
              <a:srgbClr val="0033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090580" y="1412115"/>
            <a:ext cx="3844932" cy="454567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9" name="Straight Arrow Connector 88"/>
          <p:cNvCxnSpPr>
            <a:stCxn id="88" idx="2"/>
          </p:cNvCxnSpPr>
          <p:nvPr/>
        </p:nvCxnSpPr>
        <p:spPr>
          <a:xfrm flipH="1">
            <a:off x="6012160" y="1866682"/>
            <a:ext cx="886" cy="104415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399475"/>
      </p:ext>
    </p:extLst>
  </p:cSld>
  <p:clrMapOvr>
    <a:masterClrMapping/>
  </p:clrMapOvr>
</p:sld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25641</TotalTime>
  <Words>653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Cambria Math</vt:lpstr>
      <vt:lpstr>Times New Roman</vt:lpstr>
      <vt:lpstr>Wingdings</vt:lpstr>
      <vt:lpstr>Glowing test tubes design template</vt:lpstr>
      <vt:lpstr>Les changements chez la matière</vt:lpstr>
      <vt:lpstr>Les changements physiques et chimiques</vt:lpstr>
      <vt:lpstr>Des définitions à connaître</vt:lpstr>
      <vt:lpstr>Le réchauffement d’une substance pure</vt:lpstr>
      <vt:lpstr>Le réchauffement d’une substance pure</vt:lpstr>
      <vt:lpstr>Les formes d’énergie cinétique possédées par une molécule</vt:lpstr>
      <vt:lpstr>Les formes d’énergie cinétique possédées par une molécule</vt:lpstr>
      <vt:lpstr>Un résumé des formes d’énergie lors du réchauffement</vt:lpstr>
      <vt:lpstr>Récapitulons!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L’étude de la matière</dc:title>
  <dc:creator>Kevin Yapps</dc:creator>
  <cp:lastModifiedBy>Jeff O'Keefe</cp:lastModifiedBy>
  <cp:revision>296</cp:revision>
  <dcterms:created xsi:type="dcterms:W3CDTF">2008-02-05T06:13:14Z</dcterms:created>
  <dcterms:modified xsi:type="dcterms:W3CDTF">2019-09-29T21:22:43Z</dcterms:modified>
</cp:coreProperties>
</file>