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9" r:id="rId2"/>
    <p:sldId id="290" r:id="rId3"/>
    <p:sldId id="256" r:id="rId4"/>
    <p:sldId id="257" r:id="rId5"/>
    <p:sldId id="284" r:id="rId6"/>
    <p:sldId id="286" r:id="rId7"/>
    <p:sldId id="285" r:id="rId8"/>
    <p:sldId id="259" r:id="rId9"/>
    <p:sldId id="287" r:id="rId10"/>
    <p:sldId id="288" r:id="rId11"/>
    <p:sldId id="280" r:id="rId12"/>
    <p:sldId id="272" r:id="rId13"/>
    <p:sldId id="282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FFFF"/>
    <a:srgbClr val="000000"/>
    <a:srgbClr val="D3BADA"/>
    <a:srgbClr val="469E78"/>
    <a:srgbClr val="B0D475"/>
    <a:srgbClr val="7FC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1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7F432-7927-4667-BA7B-BD1E56AFEF33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CCC0E-F8B9-4C2F-B24B-AD6841167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1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1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833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05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97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14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CCC0E-F8B9-4C2F-B24B-AD6841167F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5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2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2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7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8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06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36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6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6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0B87A-4570-4254-BEC3-DD3DC013964E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EA755-8EA1-4413-9D39-2251AB454E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de révision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37766"/>
            <a:ext cx="117627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3000" dirty="0" err="1"/>
              <a:t>Qu’est-ce</a:t>
            </a:r>
            <a:r>
              <a:rPr lang="en-CA" sz="3000" dirty="0"/>
              <a:t> </a:t>
            </a:r>
            <a:r>
              <a:rPr lang="en-CA" sz="3000" dirty="0" err="1"/>
              <a:t>que</a:t>
            </a:r>
            <a:r>
              <a:rPr lang="en-CA" sz="3000" dirty="0"/>
              <a:t> </a:t>
            </a:r>
            <a:r>
              <a:rPr lang="en-CA" sz="3000" dirty="0" err="1"/>
              <a:t>c’est</a:t>
            </a:r>
            <a:r>
              <a:rPr lang="en-CA" sz="3000" dirty="0"/>
              <a:t> un r</a:t>
            </a:r>
            <a:r>
              <a:rPr lang="fr-CA" sz="3000" dirty="0"/>
              <a:t>é</a:t>
            </a:r>
            <a:r>
              <a:rPr lang="en-CA" sz="3000" dirty="0" err="1"/>
              <a:t>servoir</a:t>
            </a:r>
            <a:r>
              <a:rPr lang="en-CA" sz="3000" dirty="0"/>
              <a:t> de nutriment?</a:t>
            </a:r>
          </a:p>
          <a:p>
            <a:pPr marL="342900" indent="-342900">
              <a:buAutoNum type="arabicPeriod"/>
            </a:pPr>
            <a:r>
              <a:rPr lang="en-CA" sz="3000" dirty="0" err="1"/>
              <a:t>Quel</a:t>
            </a:r>
            <a:r>
              <a:rPr lang="en-CA" sz="3000" dirty="0"/>
              <a:t> </a:t>
            </a:r>
            <a:r>
              <a:rPr lang="en-CA" sz="3000" dirty="0" err="1"/>
              <a:t>est</a:t>
            </a:r>
            <a:r>
              <a:rPr lang="en-CA" sz="3000" dirty="0"/>
              <a:t> le plus grand r</a:t>
            </a:r>
            <a:r>
              <a:rPr lang="fr-CA" sz="3000" dirty="0"/>
              <a:t>é</a:t>
            </a:r>
            <a:r>
              <a:rPr lang="en-CA" sz="3000" dirty="0" err="1"/>
              <a:t>servoir</a:t>
            </a:r>
            <a:r>
              <a:rPr lang="en-CA" sz="3000" dirty="0"/>
              <a:t> long-term de </a:t>
            </a:r>
            <a:r>
              <a:rPr lang="en-CA" sz="3000" dirty="0" err="1"/>
              <a:t>carbone</a:t>
            </a:r>
            <a:r>
              <a:rPr lang="en-CA" sz="3000" dirty="0"/>
              <a:t>?  De </a:t>
            </a:r>
            <a:r>
              <a:rPr lang="en-CA" sz="3000" dirty="0" err="1"/>
              <a:t>l’azote</a:t>
            </a:r>
            <a:r>
              <a:rPr lang="en-CA" sz="3000" dirty="0"/>
              <a:t>?  De </a:t>
            </a:r>
            <a:r>
              <a:rPr lang="en-CA" sz="3000" dirty="0" err="1"/>
              <a:t>phosphore</a:t>
            </a:r>
            <a:r>
              <a:rPr lang="en-CA" sz="3000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fr-CA" sz="3000" dirty="0"/>
              <a:t>Quel est le rôle de la photosynthèse et la respiration cellulaire dans le cycle du carbone?</a:t>
            </a:r>
            <a:endParaRPr lang="en-CA" sz="3000" dirty="0"/>
          </a:p>
          <a:p>
            <a:pPr marL="342900" indent="-342900">
              <a:buAutoNum type="arabicPeriod"/>
            </a:pPr>
            <a:r>
              <a:rPr lang="en-CA" sz="3000" dirty="0"/>
              <a:t>Comment </a:t>
            </a:r>
            <a:r>
              <a:rPr lang="en-CA" sz="3000" dirty="0" err="1"/>
              <a:t>l’azote</a:t>
            </a:r>
            <a:r>
              <a:rPr lang="en-CA" sz="3000" dirty="0"/>
              <a:t> </a:t>
            </a:r>
            <a:r>
              <a:rPr lang="en-CA" sz="3000" dirty="0" err="1"/>
              <a:t>gazeux</a:t>
            </a:r>
            <a:r>
              <a:rPr lang="en-CA" sz="3000" dirty="0"/>
              <a:t> </a:t>
            </a:r>
            <a:r>
              <a:rPr lang="en-CA" sz="3000" dirty="0" err="1"/>
              <a:t>est-il</a:t>
            </a:r>
            <a:r>
              <a:rPr lang="en-CA" sz="3000" dirty="0"/>
              <a:t> </a:t>
            </a:r>
            <a:r>
              <a:rPr lang="en-CA" sz="3000" dirty="0" err="1"/>
              <a:t>rendu</a:t>
            </a:r>
            <a:r>
              <a:rPr lang="en-CA" sz="3000" dirty="0"/>
              <a:t> utilisable aux </a:t>
            </a:r>
            <a:r>
              <a:rPr lang="en-CA" sz="3000" dirty="0" err="1"/>
              <a:t>plantes</a:t>
            </a:r>
            <a:r>
              <a:rPr lang="en-CA" sz="3000" dirty="0"/>
              <a:t> et aux </a:t>
            </a:r>
            <a:r>
              <a:rPr lang="en-CA" sz="3000" dirty="0" err="1"/>
              <a:t>animaux</a:t>
            </a:r>
            <a:r>
              <a:rPr lang="en-CA" sz="3000" dirty="0"/>
              <a:t>?</a:t>
            </a:r>
          </a:p>
          <a:p>
            <a:pPr marL="342900" indent="-342900">
              <a:buAutoNum type="arabicPeriod"/>
            </a:pPr>
            <a:r>
              <a:rPr lang="en-CA" sz="3000" dirty="0"/>
              <a:t>Que </a:t>
            </a:r>
            <a:r>
              <a:rPr lang="en-CA" sz="3000" dirty="0" err="1"/>
              <a:t>sont</a:t>
            </a:r>
            <a:r>
              <a:rPr lang="en-CA" sz="3000" dirty="0"/>
              <a:t> des impacts </a:t>
            </a:r>
            <a:r>
              <a:rPr lang="en-CA" sz="3000" dirty="0" err="1"/>
              <a:t>humains</a:t>
            </a:r>
            <a:r>
              <a:rPr lang="en-CA" sz="3000" dirty="0"/>
              <a:t> sur les cycles des nutriments?</a:t>
            </a:r>
          </a:p>
          <a:p>
            <a:pPr marL="342900" indent="-342900">
              <a:buAutoNum type="arabicPeriod"/>
            </a:pPr>
            <a:r>
              <a:rPr lang="en-CA" sz="3000" dirty="0" err="1"/>
              <a:t>Qu’est-ce</a:t>
            </a:r>
            <a:r>
              <a:rPr lang="en-CA" sz="3000" dirty="0"/>
              <a:t> que </a:t>
            </a:r>
            <a:r>
              <a:rPr lang="en-CA" sz="3000" dirty="0" err="1"/>
              <a:t>c’est</a:t>
            </a:r>
            <a:r>
              <a:rPr lang="en-CA" sz="3000" dirty="0"/>
              <a:t> </a:t>
            </a:r>
            <a:r>
              <a:rPr lang="en-CA" sz="3000" dirty="0" err="1"/>
              <a:t>l’eutrophisation</a:t>
            </a:r>
            <a:r>
              <a:rPr lang="en-CA" sz="3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8865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" y="3191919"/>
            <a:ext cx="3413761" cy="3533990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3186479"/>
            <a:ext cx="341376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Deinococcus</a:t>
            </a:r>
            <a:r>
              <a:rPr lang="en-US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radiodurans</a:t>
            </a:r>
            <a:endParaRPr lang="en-US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bactérie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plus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robuste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monde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Utilisé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digérer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lourds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déchets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radioactifs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réduction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effets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la pollution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338348"/>
            <a:ext cx="326136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biorestauration</a:t>
            </a:r>
            <a:endParaRPr lang="en-US" sz="31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" y="1902302"/>
            <a:ext cx="116433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l’utilization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micro-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pour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éliminer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naturellement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déchets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00" name="Picture 4" descr="Description de l'image Deinococcus radiodurans.jpg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85" y="3158172"/>
            <a:ext cx="3216190" cy="369982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/>
          <p:cNvSpPr/>
          <p:nvPr/>
        </p:nvSpPr>
        <p:spPr>
          <a:xfrm>
            <a:off x="3413760" y="4200366"/>
            <a:ext cx="291825" cy="161544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File:Rhodococcus speci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7"/>
          <a:stretch/>
        </p:blipFill>
        <p:spPr bwMode="auto">
          <a:xfrm>
            <a:off x="7656280" y="4511040"/>
            <a:ext cx="3413760" cy="231506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656278" y="2890385"/>
            <a:ext cx="3413761" cy="131912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56279" y="2884945"/>
            <a:ext cx="341376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Rhodococcus</a:t>
            </a:r>
            <a:endParaRPr lang="en-US" sz="3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degrader les BPCs.</a:t>
            </a:r>
          </a:p>
        </p:txBody>
      </p:sp>
      <p:sp>
        <p:nvSpPr>
          <p:cNvPr id="23" name="Right Arrow 22"/>
          <p:cNvSpPr/>
          <p:nvPr/>
        </p:nvSpPr>
        <p:spPr>
          <a:xfrm rot="5400000">
            <a:off x="9217246" y="3538246"/>
            <a:ext cx="291825" cy="1615440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4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1"/>
      <p:bldP spid="14" grpId="0"/>
      <p:bldP spid="16" grpId="0"/>
      <p:bldP spid="3" grpId="0" animBg="1"/>
      <p:bldP spid="21" grpId="0" animBg="1"/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077430"/>
            <a:ext cx="11069514" cy="3412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  <a:endParaRPr lang="en-US" sz="3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Quelle espèce serait vraisemblablement éradiquée suite à une bioaccumulation?</a:t>
            </a:r>
          </a:p>
          <a:p>
            <a:pPr marL="514350" indent="-514350">
              <a:buAutoNum type="alphaUcPeriod"/>
            </a:pP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mouettes</a:t>
            </a:r>
          </a:p>
          <a:p>
            <a:pPr marL="514350" indent="-514350">
              <a:buAutoNum type="alphaUcPeriod"/>
            </a:pP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éperlans</a:t>
            </a:r>
          </a:p>
          <a:p>
            <a:pPr marL="514350" indent="-514350">
              <a:buAutoNum type="alphaUcPeriod"/>
            </a:pP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grands poissons</a:t>
            </a:r>
          </a:p>
          <a:p>
            <a:pPr marL="514350" indent="-514350">
              <a:buAutoNum type="alphaUcPeriod"/>
            </a:pPr>
            <a:r>
              <a:rPr lang="fr-FR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zooplancton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28898"/>
            <a:ext cx="12080631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plus grand impact de la bioaccumulation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les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niveaux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trophiques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supérieurs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puisque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moueetes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un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trophique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plus haut que les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autres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Examen provincial 2011.2012 type B en francais.pdf - Foxit PhantomPDF Business for ASU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9" t="28435" r="12688" b="9574"/>
          <a:stretch/>
        </p:blipFill>
        <p:spPr>
          <a:xfrm>
            <a:off x="4003432" y="2091173"/>
            <a:ext cx="6043182" cy="333368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53624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762" y="1543388"/>
            <a:ext cx="115662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synthétiques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introduits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l’environnement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bioaccumulation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à la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bioamplification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substances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toxiques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endParaRPr lang="en-CA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96638"/>
            <a:ext cx="11864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et les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lourds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deux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categories 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polluants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particulièrement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néfastes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549518"/>
            <a:ext cx="11864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CA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biorestauration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réduire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l’impact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négatif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l’environnement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lourds</a:t>
            </a:r>
            <a:r>
              <a:rPr lang="en-C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des POPs.</a:t>
            </a:r>
          </a:p>
        </p:txBody>
      </p:sp>
    </p:spTree>
    <p:extLst>
      <p:ext uri="{BB962C8B-B14F-4D97-AF65-F5344CB8AC3E}">
        <p14:creationId xmlns:p14="http://schemas.microsoft.com/office/powerpoint/2010/main" val="203796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3977"/>
            <a:ext cx="1175193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Quelle est l’une des caractéristiques du biome de la forêt boréale?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 la présence de conifères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une couche de pergélisol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 une température constante toute l’année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des précipitations annuelles (sous forme de pluie) de plus de 250 cm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004809"/>
            <a:ext cx="112580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pergélisol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trouve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plutot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biome du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toundra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temperature constant et des precipitations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excès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250 cm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caractéristiques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forêt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pluviale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tropicale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conifères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plantes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plus communes chez les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forêts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boréales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05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question d’un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ancien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examen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provincial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93977"/>
            <a:ext cx="12090400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écologiste veut recueillir de l’information sur un ruisseau descendant une montagne.  Quel serait un des facteurs biotiques?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 le flux du ruisseau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 les dépôts minéraux dans le ruisseau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 la température de l’eau du ruisseau </a:t>
            </a:r>
          </a:p>
          <a:p>
            <a:r>
              <a:rPr lang="fr-FR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D.  la diversité des organismes vivant dans le ruisseau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828898"/>
            <a:ext cx="11258027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endParaRPr lang="en-US" sz="31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L’option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seule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aspects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donc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réponse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378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 de révision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37766"/>
            <a:ext cx="117627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sz="2700" dirty="0" err="1"/>
              <a:t>Qu’est-ce</a:t>
            </a:r>
            <a:r>
              <a:rPr lang="en-CA" sz="2700" dirty="0"/>
              <a:t> </a:t>
            </a:r>
            <a:r>
              <a:rPr lang="en-CA" sz="2700" dirty="0" err="1"/>
              <a:t>que</a:t>
            </a:r>
            <a:r>
              <a:rPr lang="en-CA" sz="2700" dirty="0"/>
              <a:t> </a:t>
            </a:r>
            <a:r>
              <a:rPr lang="en-CA" sz="2700" dirty="0" err="1"/>
              <a:t>c’est</a:t>
            </a:r>
            <a:r>
              <a:rPr lang="en-CA" sz="2700" dirty="0"/>
              <a:t> un r</a:t>
            </a:r>
            <a:r>
              <a:rPr lang="fr-CA" sz="2700" dirty="0"/>
              <a:t>é</a:t>
            </a:r>
            <a:r>
              <a:rPr lang="en-CA" sz="2700" dirty="0" err="1"/>
              <a:t>servoir</a:t>
            </a:r>
            <a:r>
              <a:rPr lang="en-CA" sz="2700" dirty="0"/>
              <a:t> de nutriment?</a:t>
            </a:r>
          </a:p>
          <a:p>
            <a:pPr marL="342900" indent="-342900">
              <a:buAutoNum type="arabicPeriod"/>
            </a:pPr>
            <a:r>
              <a:rPr lang="en-CA" sz="2700" dirty="0" err="1"/>
              <a:t>Quel</a:t>
            </a:r>
            <a:r>
              <a:rPr lang="en-CA" sz="2700" dirty="0"/>
              <a:t> </a:t>
            </a:r>
            <a:r>
              <a:rPr lang="en-CA" sz="2700" dirty="0" err="1"/>
              <a:t>est</a:t>
            </a:r>
            <a:r>
              <a:rPr lang="en-CA" sz="2700" dirty="0"/>
              <a:t> le plus grand r</a:t>
            </a:r>
            <a:r>
              <a:rPr lang="fr-CA" sz="2700" dirty="0"/>
              <a:t>é</a:t>
            </a:r>
            <a:r>
              <a:rPr lang="en-CA" sz="2700" dirty="0" err="1"/>
              <a:t>servoir</a:t>
            </a:r>
            <a:r>
              <a:rPr lang="en-CA" sz="2700" dirty="0"/>
              <a:t> long-term de </a:t>
            </a:r>
            <a:r>
              <a:rPr lang="en-CA" sz="2700" dirty="0" err="1"/>
              <a:t>carbone</a:t>
            </a:r>
            <a:r>
              <a:rPr lang="en-CA" sz="2700" dirty="0"/>
              <a:t>?  De </a:t>
            </a:r>
            <a:r>
              <a:rPr lang="en-CA" sz="2700" dirty="0" err="1"/>
              <a:t>l’azote</a:t>
            </a:r>
            <a:r>
              <a:rPr lang="en-CA" sz="2700" dirty="0"/>
              <a:t>?  De </a:t>
            </a:r>
            <a:r>
              <a:rPr lang="en-CA" sz="2700" dirty="0" err="1"/>
              <a:t>phosphore</a:t>
            </a:r>
            <a:r>
              <a:rPr lang="en-CA" sz="2700" dirty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fr-CA" sz="2700" dirty="0"/>
              <a:t>Quel est le rôle de la photosynthèse et la respiration cellulaire dans le cycle du carbone?</a:t>
            </a:r>
            <a:endParaRPr lang="en-CA" sz="2700" dirty="0"/>
          </a:p>
          <a:p>
            <a:pPr marL="342900" indent="-342900">
              <a:buAutoNum type="arabicPeriod"/>
            </a:pPr>
            <a:r>
              <a:rPr lang="en-CA" sz="2700" dirty="0"/>
              <a:t>Comment </a:t>
            </a:r>
            <a:r>
              <a:rPr lang="en-CA" sz="2700" dirty="0" err="1"/>
              <a:t>l’azote</a:t>
            </a:r>
            <a:r>
              <a:rPr lang="en-CA" sz="2700" dirty="0"/>
              <a:t> </a:t>
            </a:r>
            <a:r>
              <a:rPr lang="en-CA" sz="2700" dirty="0" err="1"/>
              <a:t>gazeux</a:t>
            </a:r>
            <a:r>
              <a:rPr lang="en-CA" sz="2700" dirty="0"/>
              <a:t> </a:t>
            </a:r>
            <a:r>
              <a:rPr lang="en-CA" sz="2700" dirty="0" err="1"/>
              <a:t>est-il</a:t>
            </a:r>
            <a:r>
              <a:rPr lang="en-CA" sz="2700" dirty="0"/>
              <a:t> </a:t>
            </a:r>
            <a:r>
              <a:rPr lang="en-CA" sz="2700" dirty="0" err="1"/>
              <a:t>rendu</a:t>
            </a:r>
            <a:r>
              <a:rPr lang="en-CA" sz="2700" dirty="0"/>
              <a:t> utilisable aux </a:t>
            </a:r>
            <a:r>
              <a:rPr lang="en-CA" sz="2700" dirty="0" err="1"/>
              <a:t>plantes</a:t>
            </a:r>
            <a:r>
              <a:rPr lang="en-CA" sz="2700" dirty="0"/>
              <a:t> et aux </a:t>
            </a:r>
            <a:r>
              <a:rPr lang="en-CA" sz="2700" dirty="0" err="1"/>
              <a:t>animaux</a:t>
            </a:r>
            <a:r>
              <a:rPr lang="en-CA" sz="2700" dirty="0"/>
              <a:t>?</a:t>
            </a:r>
          </a:p>
          <a:p>
            <a:pPr marL="342900" indent="-342900">
              <a:buAutoNum type="arabicPeriod"/>
            </a:pPr>
            <a:r>
              <a:rPr lang="en-CA" sz="2700" dirty="0" err="1"/>
              <a:t>Que</a:t>
            </a:r>
            <a:r>
              <a:rPr lang="en-CA" sz="2700" dirty="0"/>
              <a:t> </a:t>
            </a:r>
            <a:r>
              <a:rPr lang="en-CA" sz="2700" dirty="0" err="1"/>
              <a:t>sont</a:t>
            </a:r>
            <a:r>
              <a:rPr lang="en-CA" sz="2700" dirty="0"/>
              <a:t> des impacts </a:t>
            </a:r>
            <a:r>
              <a:rPr lang="en-CA" sz="2700" dirty="0" err="1"/>
              <a:t>humains</a:t>
            </a:r>
            <a:r>
              <a:rPr lang="en-CA" sz="2700" dirty="0"/>
              <a:t> </a:t>
            </a:r>
            <a:r>
              <a:rPr lang="en-CA" sz="2700" dirty="0" err="1"/>
              <a:t>sur</a:t>
            </a:r>
            <a:r>
              <a:rPr lang="en-CA" sz="2700" dirty="0"/>
              <a:t> les cycles des </a:t>
            </a:r>
            <a:r>
              <a:rPr lang="en-CA" sz="2700"/>
              <a:t>nutriments?</a:t>
            </a:r>
          </a:p>
          <a:p>
            <a:pPr marL="342900" indent="-342900">
              <a:buAutoNum type="arabicPeriod"/>
            </a:pPr>
            <a:r>
              <a:rPr lang="en-CA" sz="2700"/>
              <a:t>Qu’est-ce</a:t>
            </a:r>
            <a:r>
              <a:rPr lang="en-CA" sz="2700" dirty="0"/>
              <a:t> </a:t>
            </a:r>
            <a:r>
              <a:rPr lang="en-CA" sz="2700" dirty="0" err="1"/>
              <a:t>que</a:t>
            </a:r>
            <a:r>
              <a:rPr lang="en-CA" sz="2700" dirty="0"/>
              <a:t> </a:t>
            </a:r>
            <a:r>
              <a:rPr lang="en-CA" sz="2700" dirty="0" err="1"/>
              <a:t>c’est</a:t>
            </a:r>
            <a:r>
              <a:rPr lang="en-CA" sz="2700" dirty="0"/>
              <a:t> </a:t>
            </a:r>
            <a:r>
              <a:rPr lang="en-CA" sz="2700" dirty="0" err="1"/>
              <a:t>l’eutrophisation</a:t>
            </a:r>
            <a:r>
              <a:rPr lang="en-CA" sz="2700" dirty="0"/>
              <a:t>?</a:t>
            </a:r>
          </a:p>
          <a:p>
            <a:pPr marL="342900" indent="-342900">
              <a:buAutoNum type="arabicPeriod"/>
            </a:pPr>
            <a:r>
              <a:rPr lang="en-CA" sz="2700" dirty="0" err="1"/>
              <a:t>Que</a:t>
            </a:r>
            <a:r>
              <a:rPr lang="en-CA" sz="2700" dirty="0"/>
              <a:t> </a:t>
            </a:r>
            <a:r>
              <a:rPr lang="en-CA" sz="2700" dirty="0" err="1"/>
              <a:t>sont</a:t>
            </a:r>
            <a:r>
              <a:rPr lang="en-CA" sz="2700" dirty="0"/>
              <a:t> les POPs et </a:t>
            </a:r>
            <a:r>
              <a:rPr lang="en-CA" sz="2700" dirty="0" err="1"/>
              <a:t>pourquoi</a:t>
            </a:r>
            <a:r>
              <a:rPr lang="en-CA" sz="2700" dirty="0"/>
              <a:t> </a:t>
            </a:r>
            <a:r>
              <a:rPr lang="en-CA" sz="2700" dirty="0" err="1"/>
              <a:t>sont-ils</a:t>
            </a:r>
            <a:r>
              <a:rPr lang="en-CA" sz="2700" dirty="0"/>
              <a:t> </a:t>
            </a:r>
            <a:r>
              <a:rPr lang="en-CA" sz="2700" dirty="0" err="1"/>
              <a:t>si</a:t>
            </a:r>
            <a:r>
              <a:rPr lang="en-CA" sz="2700" dirty="0"/>
              <a:t> </a:t>
            </a:r>
            <a:r>
              <a:rPr lang="en-CA" sz="2700" dirty="0" err="1"/>
              <a:t>dangereux</a:t>
            </a:r>
            <a:r>
              <a:rPr lang="en-CA" sz="2700" dirty="0"/>
              <a:t>?  </a:t>
            </a:r>
            <a:r>
              <a:rPr lang="fr-CA" sz="2700" dirty="0"/>
              <a:t>Quel en est un exemple?</a:t>
            </a:r>
          </a:p>
          <a:p>
            <a:pPr marL="342900" indent="-342900">
              <a:buAutoNum type="arabicPeriod"/>
            </a:pPr>
            <a:r>
              <a:rPr lang="fr-CA" sz="2700" dirty="0"/>
              <a:t>Que sont exemples, des dangers, et des sources des métaux lourds?</a:t>
            </a:r>
            <a:endParaRPr lang="en-CA" sz="2700" dirty="0"/>
          </a:p>
          <a:p>
            <a:pPr marL="342900" indent="-342900">
              <a:buAutoNum type="arabicPeriod"/>
            </a:pPr>
            <a:r>
              <a:rPr lang="en-CA" sz="2700" dirty="0" err="1"/>
              <a:t>Quelle</a:t>
            </a:r>
            <a:r>
              <a:rPr lang="en-CA" sz="2700" dirty="0"/>
              <a:t> </a:t>
            </a:r>
            <a:r>
              <a:rPr lang="en-CA" sz="2700" dirty="0" err="1"/>
              <a:t>est</a:t>
            </a:r>
            <a:r>
              <a:rPr lang="en-CA" sz="2700" dirty="0"/>
              <a:t> la </a:t>
            </a:r>
            <a:r>
              <a:rPr lang="fr-CA" sz="2700" dirty="0"/>
              <a:t>différence entre la bioaccumulation et la bioamplification?</a:t>
            </a:r>
          </a:p>
          <a:p>
            <a:pPr marL="342900" indent="-342900">
              <a:buAutoNum type="arabicPeriod"/>
            </a:pPr>
            <a:r>
              <a:rPr lang="fr-CA" sz="2700" dirty="0"/>
              <a:t>Qu’est-ce que c’est une espèce clé et quel en est un exemple?</a:t>
            </a:r>
            <a:endParaRPr lang="en-CA" sz="2700" dirty="0"/>
          </a:p>
        </p:txBody>
      </p:sp>
    </p:spTree>
    <p:extLst>
      <p:ext uri="{BB962C8B-B14F-4D97-AF65-F5344CB8AC3E}">
        <p14:creationId xmlns:p14="http://schemas.microsoft.com/office/powerpoint/2010/main" val="92486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20688"/>
            <a:ext cx="9144000" cy="1004849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54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effets</a:t>
            </a:r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54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bioacculumation</a:t>
            </a:r>
            <a:r>
              <a:rPr lang="en-US" sz="54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sur les </a:t>
            </a:r>
            <a:r>
              <a:rPr lang="en-US" sz="540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écosytèmes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14141"/>
            <a:ext cx="9144000" cy="1655762"/>
          </a:xfrm>
        </p:spPr>
        <p:txBody>
          <a:bodyPr/>
          <a:lstStyle/>
          <a:p>
            <a:r>
              <a:rPr lang="en-US" sz="4000" dirty="0" err="1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4000" dirty="0">
                <a:ln>
                  <a:solidFill>
                    <a:srgbClr val="FFFFFF"/>
                  </a:solidFill>
                </a:ln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3.5</a:t>
            </a:r>
          </a:p>
        </p:txBody>
      </p:sp>
    </p:spTree>
    <p:extLst>
      <p:ext uri="{BB962C8B-B14F-4D97-AF65-F5344CB8AC3E}">
        <p14:creationId xmlns:p14="http://schemas.microsoft.com/office/powerpoint/2010/main" val="4290506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04065" y="700224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38200" y="365126"/>
            <a:ext cx="10515600" cy="78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contamination 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humains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1302007"/>
            <a:ext cx="734785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produits chimiques synthétiques entrent dans l’environnement par l’air, l’eau, et le sol.</a:t>
            </a:r>
          </a:p>
          <a:p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Parmi les pires contaminants sont les métaux lourds et les </a:t>
            </a:r>
            <a:r>
              <a:rPr lang="fr-CA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POPs</a:t>
            </a:r>
            <a:r>
              <a:rPr lang="fr-C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https://upload.wikimedia.org/wikipedia/commons/thumb/0/09/South_Asia_Poster_03.jpg/800px-South_Asia_Poster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66" y="1058077"/>
            <a:ext cx="4407489" cy="5707732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3/39/Brayton_Point_Power_Stati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"/>
          <a:stretch/>
        </p:blipFill>
        <p:spPr bwMode="auto">
          <a:xfrm>
            <a:off x="3492996" y="4380271"/>
            <a:ext cx="3960266" cy="238553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1/1c/Confined-animal-feeding-ope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2" y="4384559"/>
            <a:ext cx="3333750" cy="238125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60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54268" y="3748671"/>
            <a:ext cx="3332511" cy="1916406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756148" y="2004204"/>
            <a:ext cx="3591851" cy="1616080"/>
          </a:xfrm>
          <a:prstGeom prst="rect">
            <a:avLst/>
          </a:prstGeom>
          <a:solidFill>
            <a:srgbClr val="FFFFFF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upload.wikimedia.org/wikipedia/commons/thumb/4/49/Polychlorinated_biphenyl_structure.svg/709px-Polychlorinated_biphenyl_structur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148" y="2004204"/>
            <a:ext cx="3591851" cy="161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polluants organiques persistants, les 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2558329"/>
            <a:ext cx="53263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biphényles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polychlorés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BPC.</a:t>
            </a:r>
          </a:p>
        </p:txBody>
      </p:sp>
      <p:pic>
        <p:nvPicPr>
          <p:cNvPr id="1028" name="Picture 4" descr="A killer whale bursts forward out of the water. Its head is just starting to point downward, and is about a body width above the surface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1" t="27902" r="28825" b="31130"/>
          <a:stretch/>
        </p:blipFill>
        <p:spPr bwMode="auto">
          <a:xfrm>
            <a:off x="9599460" y="2004204"/>
            <a:ext cx="2379900" cy="1616080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mical structure of DD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69" y="3748671"/>
            <a:ext cx="3332510" cy="19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4571069"/>
            <a:ext cx="62910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dichlorodiphényltrichloréthane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DDT.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675365"/>
            <a:ext cx="96723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emmagasinés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adipeux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persistent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l’environnement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326380" y="2591327"/>
            <a:ext cx="429768" cy="44183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6291072" y="4604068"/>
            <a:ext cx="429768" cy="44183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https://upload.wikimedia.org/wikipedia/en/thumb/6/66/DDT_Powder.jpg/800px-DDT_Powd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311" y="3748671"/>
            <a:ext cx="1633500" cy="290437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70" grpId="0"/>
      <p:bldP spid="12" grpId="0"/>
      <p:bldP spid="13" grpId="0"/>
      <p:bldP spid="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lourds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309939" y="1505795"/>
            <a:ext cx="27116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plomb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889" y="5334506"/>
            <a:ext cx="1190822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métaux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lourds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toxiques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de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faibles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concentrations,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dégradent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pas,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pas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détruits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ils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peuvent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bioaccumuler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bioamplifier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File:Ewaste-p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249" y="2071509"/>
            <a:ext cx="2081048" cy="2774731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84367" y="1501911"/>
            <a:ext cx="29796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cadmium, Cd</a:t>
            </a:r>
          </a:p>
        </p:txBody>
      </p:sp>
      <p:pic>
        <p:nvPicPr>
          <p:cNvPr id="3076" name="Picture 4" descr="Papierosa 1 ubt 006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701" y="2519219"/>
            <a:ext cx="2505013" cy="1879309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47679" y="1501910"/>
            <a:ext cx="30585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mercure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Hg</a:t>
            </a:r>
          </a:p>
        </p:txBody>
      </p:sp>
      <p:pic>
        <p:nvPicPr>
          <p:cNvPr id="3078" name="Picture 6" descr="https://upload.wikimedia.org/wikipedia/commons/2/24/Grangemouth04nov0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t="5783" r="812" b="12232"/>
          <a:stretch/>
        </p:blipFill>
        <p:spPr bwMode="auto">
          <a:xfrm>
            <a:off x="7922036" y="2056210"/>
            <a:ext cx="2509796" cy="280532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55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mesure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polluants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0569" y="1327316"/>
            <a:ext cx="68529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parmi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1 000 000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222196"/>
            <a:ext cx="4800801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parties par millions, 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ppm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800801" y="1327316"/>
            <a:ext cx="429768" cy="44183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9" name="TextBox 8"/>
          <p:cNvSpPr txBox="1"/>
          <p:nvPr/>
        </p:nvSpPr>
        <p:spPr>
          <a:xfrm>
            <a:off x="182584" y="2111964"/>
            <a:ext cx="769141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plomb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15 à 40 ppm.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7754" y="3406904"/>
            <a:ext cx="97625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temps necessaire à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 pour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diminuer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moitié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7987" y="3372091"/>
            <a:ext cx="2131267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demi-vie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017986" y="3446573"/>
            <a:ext cx="429768" cy="441831"/>
          </a:xfrm>
          <a:prstGeom prst="rightArrow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00"/>
          </a:p>
        </p:txBody>
      </p:sp>
      <p:sp>
        <p:nvSpPr>
          <p:cNvPr id="13" name="TextBox 12"/>
          <p:cNvSpPr txBox="1"/>
          <p:nvPr/>
        </p:nvSpPr>
        <p:spPr>
          <a:xfrm>
            <a:off x="655495" y="5711805"/>
            <a:ext cx="1088101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DDT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toxique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5 ppm et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demi-vie de 2 à 15 années</a:t>
            </a:r>
            <a:r>
              <a:rPr lang="en-US" sz="3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43657" y="6627168"/>
            <a:ext cx="40719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aseline="30000" dirty="0"/>
              <a:t>1</a:t>
            </a:r>
            <a:r>
              <a:rPr lang="en-US" sz="900" dirty="0"/>
              <a:t>http://pmep.cce.cornell.edu/profiles/extoxnet/carbaryl-dicrotophos/ddt-ext.html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2584" y="4395263"/>
            <a:ext cx="9123680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Exemple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cadmium 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demi-vie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d’environ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 ans.</a:t>
            </a:r>
          </a:p>
        </p:txBody>
      </p:sp>
    </p:spTree>
    <p:extLst>
      <p:ext uri="{BB962C8B-B14F-4D97-AF65-F5344CB8AC3E}">
        <p14:creationId xmlns:p14="http://schemas.microsoft.com/office/powerpoint/2010/main" val="16968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9" grpId="0"/>
      <p:bldP spid="10" grpId="0"/>
      <p:bldP spid="11" grpId="0"/>
      <p:bldP spid="12" grpId="0" animBg="1"/>
      <p:bldP spid="13" grpId="0"/>
      <p:bldP spid="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dangers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spécifiques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polluants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1" y="1560876"/>
            <a:ext cx="11947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bioaccumulation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l’accumulation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graduelle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organismes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vivants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Quand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substance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acquise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rapidement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qu’elle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éliminée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dégradée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-1" y="3653882"/>
            <a:ext cx="11795761" cy="1780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bioamplification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processus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lequel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produits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chimiques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deviennent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plus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plus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concentrés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chaque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trophique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polluants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emmagasinés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tissus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adipeux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polluants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éliminés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très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lentement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4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071"/>
          </a:xfrm>
        </p:spPr>
        <p:txBody>
          <a:bodyPr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espèces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clés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1222196"/>
            <a:ext cx="11947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espèce</a:t>
            </a:r>
            <a:r>
              <a:rPr lang="en-US" sz="27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clé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peut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influer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 la grandeur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et sur la santé d’un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écosystème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entier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 descr="https://upload.wikimedia.org/wikipedia/commons/thumb/d/d9/Ochre_sea_stars.jpg/1280px-Ochre_sea_sta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" y="2623063"/>
            <a:ext cx="3952095" cy="296493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upload.wikimedia.org/wikipedia/commons/thumb/e/e1/SockeyeSpawn_inAdams.JPG/1280px-SockeyeSpawn_inAdam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443" y="2623064"/>
            <a:ext cx="3949111" cy="296269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60976" y="5585761"/>
            <a:ext cx="26924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étoiles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6239" y="5585761"/>
            <a:ext cx="20095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saumons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0" descr="File:Black-Tailed Prairie Dog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2"/>
          <a:stretch/>
        </p:blipFill>
        <p:spPr bwMode="auto">
          <a:xfrm>
            <a:off x="8738770" y="2623064"/>
            <a:ext cx="2629128" cy="296269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464095" y="5585760"/>
            <a:ext cx="3178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chiens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prairie</a:t>
            </a:r>
          </a:p>
        </p:txBody>
      </p:sp>
    </p:spTree>
    <p:extLst>
      <p:ext uri="{BB962C8B-B14F-4D97-AF65-F5344CB8AC3E}">
        <p14:creationId xmlns:p14="http://schemas.microsoft.com/office/powerpoint/2010/main" val="424037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3351</TotalTime>
  <Words>893</Words>
  <Application>Microsoft Office PowerPoint</Application>
  <PresentationFormat>Widescreen</PresentationFormat>
  <Paragraphs>99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</vt:lpstr>
      <vt:lpstr>Office Theme</vt:lpstr>
      <vt:lpstr>Questions de révision</vt:lpstr>
      <vt:lpstr>Questions de révision</vt:lpstr>
      <vt:lpstr>Les effets de la bioacculumation sur les écosytèmes</vt:lpstr>
      <vt:lpstr>PowerPoint Presentation</vt:lpstr>
      <vt:lpstr>Les polluants organiques persistants, les POPs</vt:lpstr>
      <vt:lpstr>Les métaux lourds</vt:lpstr>
      <vt:lpstr>Le mesure des polluants</vt:lpstr>
      <vt:lpstr>Les dangers spécifiques des polluants</vt:lpstr>
      <vt:lpstr>Les espèces clés</vt:lpstr>
      <vt:lpstr>La réduction des effets de la pollution chimique</vt:lpstr>
      <vt:lpstr>Une question d’un ancien examen provincial</vt:lpstr>
      <vt:lpstr>Récapitulons!</vt:lpstr>
      <vt:lpstr>Une question d’un ancien examen provincial</vt:lpstr>
      <vt:lpstr>Une question d’un ancien examen provincial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biomes</dc:title>
  <dc:creator>Jeff O'Keefe</dc:creator>
  <cp:lastModifiedBy>Jeff O'Keefe</cp:lastModifiedBy>
  <cp:revision>199</cp:revision>
  <dcterms:created xsi:type="dcterms:W3CDTF">2015-09-19T19:28:00Z</dcterms:created>
  <dcterms:modified xsi:type="dcterms:W3CDTF">2020-05-15T21:39:39Z</dcterms:modified>
</cp:coreProperties>
</file>