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40"/>
  </p:notesMasterIdLst>
  <p:sldIdLst>
    <p:sldId id="256" r:id="rId8"/>
    <p:sldId id="284" r:id="rId9"/>
    <p:sldId id="283" r:id="rId10"/>
    <p:sldId id="285" r:id="rId11"/>
    <p:sldId id="288" r:id="rId12"/>
    <p:sldId id="289" r:id="rId13"/>
    <p:sldId id="290" r:id="rId14"/>
    <p:sldId id="270" r:id="rId15"/>
    <p:sldId id="275" r:id="rId16"/>
    <p:sldId id="286" r:id="rId17"/>
    <p:sldId id="280" r:id="rId18"/>
    <p:sldId id="281" r:id="rId19"/>
    <p:sldId id="298" r:id="rId20"/>
    <p:sldId id="294" r:id="rId21"/>
    <p:sldId id="295" r:id="rId22"/>
    <p:sldId id="311" r:id="rId23"/>
    <p:sldId id="296" r:id="rId24"/>
    <p:sldId id="297" r:id="rId25"/>
    <p:sldId id="291" r:id="rId26"/>
    <p:sldId id="292" r:id="rId27"/>
    <p:sldId id="293" r:id="rId28"/>
    <p:sldId id="301" r:id="rId29"/>
    <p:sldId id="300" r:id="rId30"/>
    <p:sldId id="302" r:id="rId31"/>
    <p:sldId id="303" r:id="rId32"/>
    <p:sldId id="304" r:id="rId33"/>
    <p:sldId id="305" r:id="rId34"/>
    <p:sldId id="299" r:id="rId35"/>
    <p:sldId id="308" r:id="rId36"/>
    <p:sldId id="309" r:id="rId37"/>
    <p:sldId id="310" r:id="rId38"/>
    <p:sldId id="2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4360-7CDA-4FC3-A40D-53ACD41BF1E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A84B-D7AB-464D-A399-AF20C717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5A84B-D7AB-464D-A399-AF20C717F2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8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82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3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0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7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2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54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1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8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5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5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9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07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61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7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7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51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23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6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21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10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2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72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04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77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77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0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3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7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66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96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3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64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7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03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6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9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1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92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83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50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29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25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0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78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697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39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0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36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6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3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56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32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33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5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3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6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DA4D-D0F3-4F86-9D1C-31A4DE8AFC02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F559-B0A6-4522-849C-0EB8044DF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7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3E2-4730-42E9-8F44-D68BA0E094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F31-1556-4576-930B-0F2525644E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DE56-FA7E-4BD2-80C3-A6BC64164AF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2015-10-20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539B-C56D-4C9B-A720-363046A7023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audio" Target="../media/audio2.wav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Theory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4.1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53"/>
            <a:ext cx="10515600" cy="6822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Subatomic particles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432"/>
            <a:ext cx="11134344" cy="222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Subatomic particle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</a:p>
          <a:p>
            <a:pPr mar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97228" y="1491388"/>
            <a:ext cx="526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063" y="1430736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a.m.u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453" y="1443530"/>
            <a:ext cx="16385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nucleus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9453" y="2602863"/>
            <a:ext cx="16385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nucleus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677" y="2598069"/>
            <a:ext cx="12186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a.m.u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00166" y="1902836"/>
                <a:ext cx="2967479" cy="638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1837</m:t>
                        </m:r>
                      </m:den>
                    </m:f>
                  </m:oMath>
                </a14:m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a.m.u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≈ 0 </a:t>
                </a:r>
                <a:r>
                  <a:rPr lang="en-US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a.m.u</a:t>
                </a:r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47" y="1902836"/>
                <a:ext cx="2967479" cy="638252"/>
              </a:xfrm>
              <a:prstGeom prst="rect">
                <a:avLst/>
              </a:prstGeom>
              <a:blipFill rotWithShape="0">
                <a:blip r:embed="rId3"/>
                <a:stretch>
                  <a:fillRect r="-2469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03426" y="1885823"/>
            <a:ext cx="26100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nergy levels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nucleus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34099" y="2075590"/>
            <a:ext cx="4523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87797" y="2659299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Oval 12"/>
          <p:cNvSpPr/>
          <p:nvPr/>
        </p:nvSpPr>
        <p:spPr>
          <a:xfrm>
            <a:off x="1976146" y="418219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1188" y="338725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88405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9672" y="41284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88405" y="3287425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9672" y="328964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80768" y="458569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47253" y="6202477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74851" y="4589023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8932" y="4767409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2304681" y="4513239"/>
            <a:ext cx="613595" cy="6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1655" y="1761030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1655" y="23030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1655" y="2845162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43493" y="4128497"/>
            <a:ext cx="6037871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atom’s protons and neutrons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Positively charged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99.99% of the mass of the atom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small and dense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nuclei are more unstable due to the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repulsion of protons within the nucleus.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34308" y="982271"/>
            <a:ext cx="12519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8390" y="987012"/>
            <a:ext cx="96853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97968" y="987012"/>
            <a:ext cx="15055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lang="en-US" sz="2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060205" y="1415193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61609" y="2559506"/>
            <a:ext cx="935139" cy="507871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414473">
            <a:off x="7331351" y="1746207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WTF!?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orbisimages.com/images/Corbis-BE026981.jpg?size=67&amp;uid=fd707839-f6e9-435d-85ae-0e612a6924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23178"/>
            <a:ext cx="6096000" cy="40195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Callout 33"/>
          <p:cNvSpPr/>
          <p:nvPr/>
        </p:nvSpPr>
        <p:spPr>
          <a:xfrm>
            <a:off x="5735228" y="1724192"/>
            <a:ext cx="3684089" cy="1423707"/>
          </a:xfrm>
          <a:prstGeom prst="wedgeEllipseCallout">
            <a:avLst>
              <a:gd name="adj1" fmla="val -48651"/>
              <a:gd name="adj2" fmla="val 1066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219 pounds!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Iron Mike is in da house!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Callout 34"/>
          <p:cNvSpPr/>
          <p:nvPr/>
        </p:nvSpPr>
        <p:spPr>
          <a:xfrm>
            <a:off x="5303291" y="1854167"/>
            <a:ext cx="4080368" cy="1243584"/>
          </a:xfrm>
          <a:prstGeom prst="wedgeEllipseCallout">
            <a:avLst>
              <a:gd name="adj1" fmla="val -31014"/>
              <a:gd name="adj2" fmla="val 683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1.67262178 x 10</a:t>
            </a:r>
            <a:r>
              <a:rPr lang="en-US" baseline="30000" dirty="0" smtClean="0">
                <a:solidFill>
                  <a:schemeClr val="tx1"/>
                </a:solidFill>
              </a:rPr>
              <a:t>-27</a:t>
            </a:r>
            <a:r>
              <a:rPr lang="en-US" dirty="0" smtClean="0">
                <a:solidFill>
                  <a:schemeClr val="tx1"/>
                </a:solidFill>
              </a:rPr>
              <a:t> kg?!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 think the scale’s broken.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46977" y="2704434"/>
            <a:ext cx="1743599" cy="174359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83074" y="4412170"/>
            <a:ext cx="13462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 Tyson</a:t>
            </a:r>
            <a:endParaRPr lang="en-US" sz="19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8467" y="4416721"/>
            <a:ext cx="8354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19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127560" y="1914205"/>
            <a:ext cx="4156345" cy="890470"/>
          </a:xfrm>
          <a:prstGeom prst="wedgeEllipseCallout">
            <a:avLst>
              <a:gd name="adj1" fmla="val -27620"/>
              <a:gd name="adj2" fmla="val 930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Oh!  That’s about 1 </a:t>
            </a:r>
            <a:r>
              <a:rPr lang="en-US" dirty="0" err="1" smtClean="0">
                <a:solidFill>
                  <a:schemeClr val="tx1"/>
                </a:solidFill>
              </a:rPr>
              <a:t>a.m.u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That’s easier.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C 0.02969 -0.00556 0.05652 0.03056 0.05964 0.08218 C 0.06264 0.1331 0.04063 0.17893 0.01094 0.18449 C -0.01862 0.19005 -0.04467 0.15301 -0.04766 0.10208 C -0.05066 0.05069 -0.02956 0.00532 5E-6 3.7037E-7 Z " pathEditMode="relative" rAng="21240000" ptsTypes="AAAAA">
                                      <p:cBhvr>
                                        <p:cTn id="1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6" grpId="0"/>
      <p:bldP spid="36" grpId="1"/>
      <p:bldP spid="39" grpId="0"/>
      <p:bldP spid="39" grpId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33" y="97496"/>
            <a:ext cx="10515600" cy="62733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you kidding me?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e2.365dm.com/14/01/768x576/Winter-Classic-Michigan-Stadium-2014-NHL_3060308.jpg?2014010208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65" y="964580"/>
            <a:ext cx="7315200" cy="54864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130162">
            <a:off x="3245001" y="2532234"/>
            <a:ext cx="4906371" cy="308304"/>
          </a:xfrm>
          <a:prstGeom prst="rightArrow">
            <a:avLst>
              <a:gd name="adj1" fmla="val 23958"/>
              <a:gd name="adj2" fmla="val 5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32357" y="1513535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>
          <a:xfrm>
            <a:off x="1621201" y="1748451"/>
            <a:ext cx="457200" cy="225315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8" name="Picture 10" descr="http://www.ebingersplace.com/ccdata/images/imageMain_142_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88" y="1201328"/>
            <a:ext cx="1319561" cy="13195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1111825" y="1075062"/>
            <a:ext cx="323211" cy="3232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226719" y="1240630"/>
            <a:ext cx="1351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9735713">
            <a:off x="11338097" y="1472810"/>
            <a:ext cx="266099" cy="55128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Callout 14"/>
          <p:cNvSpPr/>
          <p:nvPr/>
        </p:nvSpPr>
        <p:spPr>
          <a:xfrm>
            <a:off x="3769315" y="1996694"/>
            <a:ext cx="7665735" cy="3875048"/>
          </a:xfrm>
          <a:prstGeom prst="leftArrowCallout">
            <a:avLst>
              <a:gd name="adj1" fmla="val 36418"/>
              <a:gd name="adj2" fmla="val 25000"/>
              <a:gd name="adj3" fmla="val 13962"/>
              <a:gd name="adj4" fmla="val 89022"/>
            </a:avLst>
          </a:prstGeom>
          <a:noFill/>
          <a:ln w="889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49819" y="3334054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984" y="3320820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Nothing!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5" grpId="0" animBg="1"/>
      <p:bldP spid="16" grpId="0"/>
      <p:bldP spid="16" grpId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But…Why?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https://upload.wikimedia.org/wikipedia/commons/thumb/c/ce/Visualisation_diamond_cubic.svg/320px-Visualisation_diamond_cubic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12" y="527022"/>
            <a:ext cx="221932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fitnyc.edu/technology/files/2013/04/moble-phone-lamppost-of-death-inju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04" y="1690689"/>
            <a:ext cx="4590197" cy="440659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3311"/>
          <a:stretch/>
        </p:blipFill>
        <p:spPr>
          <a:xfrm>
            <a:off x="7797598" y="1311319"/>
            <a:ext cx="3447917" cy="223736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415" r="-1" b="16183"/>
          <a:stretch/>
        </p:blipFill>
        <p:spPr bwMode="auto">
          <a:xfrm>
            <a:off x="1691640" y="3639759"/>
            <a:ext cx="8832212" cy="280398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36" y="42566"/>
            <a:ext cx="12011728" cy="57863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</a:t>
            </a:r>
            <a:r>
              <a:rPr lang="fr-C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C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endParaRPr lang="fr-C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080" y="3133182"/>
            <a:ext cx="55456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Bohr diagrams for the potassium atom, K</a:t>
            </a:r>
            <a:endParaRPr lang="en-C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968" y="45131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12768" y="2061414"/>
            <a:ext cx="200581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89104" y="46978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2801" y="3583275"/>
            <a:ext cx="3889271" cy="291695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28090" y="955222"/>
            <a:ext cx="11861475" cy="110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090" y="606019"/>
            <a:ext cx="112445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few variations of Bohr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174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  <p:bldP spid="15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55088" y="580366"/>
            <a:ext cx="5151152" cy="261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512688" y="1239675"/>
            <a:ext cx="3902437" cy="5082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38793" y="4089701"/>
            <a:ext cx="29763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47549" y="5872029"/>
            <a:ext cx="70702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80075" y="4172416"/>
            <a:ext cx="588196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02437" y="4623992"/>
            <a:ext cx="1340537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483"/>
            <a:ext cx="10972800" cy="551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Drawing a Bohr Diagram of an atom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0075" y="40119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8041" y="5802957"/>
            <a:ext cx="64953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6.9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2554" y="4372876"/>
            <a:ext cx="1005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5880" y="5366261"/>
            <a:ext cx="138050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1177" y="5730781"/>
            <a:ext cx="35125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 diagram for lithium atom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6936" y="4048625"/>
            <a:ext cx="43794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1861" y="1007494"/>
            <a:ext cx="27424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31807" y="1277505"/>
            <a:ext cx="1206988" cy="50444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3029" y="1007499"/>
            <a:ext cx="1200567" cy="30822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0891" y="1020891"/>
            <a:ext cx="3888840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3"/>
            <a:endCxn id="204" idx="1"/>
          </p:cNvCxnSpPr>
          <p:nvPr/>
        </p:nvCxnSpPr>
        <p:spPr>
          <a:xfrm flipV="1">
            <a:off x="2857957" y="2924799"/>
            <a:ext cx="5682487" cy="2048242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  <a:endCxn id="205" idx="1"/>
          </p:cNvCxnSpPr>
          <p:nvPr/>
        </p:nvCxnSpPr>
        <p:spPr>
          <a:xfrm flipV="1">
            <a:off x="2368271" y="3225753"/>
            <a:ext cx="6172173" cy="115191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504938" y="6363025"/>
            <a:ext cx="6014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06863" y="6388096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54696" y="6359292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50178" y="6359292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3424" y="6389459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0" name="Elbow Connector 79"/>
          <p:cNvCxnSpPr>
            <a:stCxn id="11" idx="2"/>
            <a:endCxn id="69" idx="1"/>
          </p:cNvCxnSpPr>
          <p:nvPr/>
        </p:nvCxnSpPr>
        <p:spPr>
          <a:xfrm rot="16200000" flipH="1">
            <a:off x="2168881" y="6265495"/>
            <a:ext cx="259986" cy="412128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  <a:endCxn id="206" idx="2"/>
          </p:cNvCxnSpPr>
          <p:nvPr/>
        </p:nvCxnSpPr>
        <p:spPr>
          <a:xfrm rot="5400000" flipH="1" flipV="1">
            <a:off x="5834208" y="3470666"/>
            <a:ext cx="2670492" cy="3167095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64595" y="6039280"/>
            <a:ext cx="27086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atom→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95829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#p = #é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854765" y="6039280"/>
            <a:ext cx="14318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3é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35754" y="6359292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71054" y="6388096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540444" y="2717050"/>
            <a:ext cx="425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8540444" y="3018004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526017" y="3303469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8096331" y="2554655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8520596" y="2474706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8757811" y="2474706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7265440" y="1742102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8520595" y="1641853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8757811" y="163822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8520595" y="458660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8757811" y="458418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0114365" y="292479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10116102" y="3167360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157521" y="292350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159459" y="316735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6743465" y="1197582"/>
            <a:ext cx="4047925" cy="40479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8522768" y="111901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8752647" y="111901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638201" y="292350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6643339" y="316735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10674070" y="292350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10674070" y="316735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8520595" y="513784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8759156" y="513960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6226385" y="701022"/>
            <a:ext cx="5041044" cy="5041044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1099761" y="292075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1099761" y="316461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6147779" y="2928567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6152917" y="3172424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8522839" y="58036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8752718" y="580366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8516636" y="5588998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8755197" y="5590761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6677916" y="153072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845950" y="132232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10401949" y="132612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0570195" y="1524595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6638200" y="460828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6767019" y="4825709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0636829" y="460828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10458867" y="4816032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7356947" y="91600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7590286" y="794703"/>
            <a:ext cx="207749" cy="207749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69" grpId="0"/>
      <p:bldP spid="70" grpId="0"/>
      <p:bldP spid="72" grpId="0"/>
      <p:bldP spid="74" grpId="0"/>
      <p:bldP spid="76" grpId="0"/>
      <p:bldP spid="91" grpId="0"/>
      <p:bldP spid="92" grpId="0"/>
      <p:bldP spid="92" grpId="1"/>
      <p:bldP spid="73" grpId="0"/>
      <p:bldP spid="77" grpId="0"/>
      <p:bldP spid="77" grpId="1"/>
      <p:bldP spid="79" grpId="0"/>
      <p:bldP spid="79" grpId="1"/>
      <p:bldP spid="204" grpId="0"/>
      <p:bldP spid="205" grpId="0"/>
      <p:bldP spid="206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55088" y="580366"/>
            <a:ext cx="5151152" cy="261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1438792" y="1270766"/>
            <a:ext cx="2537045" cy="505118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</p:cNvCxnSpPr>
          <p:nvPr/>
        </p:nvCxnSpPr>
        <p:spPr>
          <a:xfrm>
            <a:off x="4266527" y="1142459"/>
            <a:ext cx="148596" cy="51794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38792" y="4089701"/>
            <a:ext cx="2976331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53080" y="5848173"/>
            <a:ext cx="1375017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780074" y="4172412"/>
            <a:ext cx="588196" cy="4105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902434" y="4623992"/>
            <a:ext cx="1340537" cy="7488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483"/>
            <a:ext cx="10972800" cy="551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drawing one yourself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0075" y="401198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812" y="5784122"/>
            <a:ext cx="12073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14.007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5212" y="4394961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5880" y="5366257"/>
            <a:ext cx="142218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8999" y="5226633"/>
            <a:ext cx="3728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diagram of a nitrogen atom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56936" y="4048625"/>
            <a:ext cx="5581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2287" y="1014152"/>
            <a:ext cx="274240" cy="2566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427689" y="1014153"/>
            <a:ext cx="2548216" cy="30672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82909" y="1020891"/>
            <a:ext cx="126823" cy="30688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3"/>
          </p:cNvCxnSpPr>
          <p:nvPr/>
        </p:nvCxnSpPr>
        <p:spPr>
          <a:xfrm flipV="1">
            <a:off x="2746727" y="2941581"/>
            <a:ext cx="5713840" cy="205354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3"/>
          </p:cNvCxnSpPr>
          <p:nvPr/>
        </p:nvCxnSpPr>
        <p:spPr>
          <a:xfrm flipV="1">
            <a:off x="2368270" y="3242535"/>
            <a:ext cx="6092297" cy="1135130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663391" y="6392161"/>
            <a:ext cx="7617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14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429833" y="6396954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794605" y="6365564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(#p)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575380" y="6392161"/>
            <a:ext cx="3658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883806" y="6362951"/>
            <a:ext cx="7200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(#n)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893406" y="6362951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6851" y="5968439"/>
            <a:ext cx="14879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7 = 7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142081" y="638678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cxnSp>
        <p:nvCxnSpPr>
          <p:cNvPr id="80" name="Elbow Connector 79"/>
          <p:cNvCxnSpPr>
            <a:stCxn id="11" idx="2"/>
          </p:cNvCxnSpPr>
          <p:nvPr/>
        </p:nvCxnSpPr>
        <p:spPr>
          <a:xfrm rot="16200000" flipH="1">
            <a:off x="2351114" y="6179120"/>
            <a:ext cx="255832" cy="543054"/>
          </a:xfrm>
          <a:prstGeom prst="bent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76" idx="0"/>
          </p:cNvCxnSpPr>
          <p:nvPr/>
        </p:nvCxnSpPr>
        <p:spPr>
          <a:xfrm rot="5400000" flipH="1" flipV="1">
            <a:off x="5665924" y="3384389"/>
            <a:ext cx="2651032" cy="3353752"/>
          </a:xfrm>
          <a:prstGeom prst="bent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64595" y="6039280"/>
            <a:ext cx="27086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atom→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9411132" y="6039280"/>
            <a:ext cx="11496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#p = #e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9270068" y="6020151"/>
            <a:ext cx="14318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and 7e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8459670" y="2733832"/>
            <a:ext cx="3786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459670" y="3034786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445243" y="3320251"/>
            <a:ext cx="4539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8015557" y="2571437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439822" y="249148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677037" y="2491488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184666" y="1758884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439821" y="1658635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677037" y="1655009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439821" y="4603386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0033591" y="294158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7078685" y="3184141"/>
            <a:ext cx="207749" cy="20774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435052" y="3466517"/>
            <a:ext cx="989773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" grpId="0" animBg="1"/>
      <p:bldP spid="60" grpId="0" animBg="1"/>
      <p:bldP spid="60" grpId="1" animBg="1"/>
      <p:bldP spid="56" grpId="0" animBg="1"/>
      <p:bldP spid="10" grpId="0"/>
      <p:bldP spid="11" grpId="0"/>
      <p:bldP spid="12" grpId="0"/>
      <p:bldP spid="13" grpId="0"/>
      <p:bldP spid="8" grpId="0"/>
      <p:bldP spid="22" grpId="0"/>
      <p:bldP spid="25" grpId="0" animBg="1"/>
      <p:bldP spid="69" grpId="0"/>
      <p:bldP spid="70" grpId="0"/>
      <p:bldP spid="71" grpId="0"/>
      <p:bldP spid="71" grpId="1"/>
      <p:bldP spid="72" grpId="0"/>
      <p:bldP spid="73" grpId="0"/>
      <p:bldP spid="73" grpId="1"/>
      <p:bldP spid="74" grpId="0"/>
      <p:bldP spid="75" grpId="0"/>
      <p:bldP spid="75" grpId="1"/>
      <p:bldP spid="76" grpId="0"/>
      <p:bldP spid="91" grpId="0"/>
      <p:bldP spid="92" grpId="0"/>
      <p:bldP spid="92" grpId="1"/>
      <p:bldP spid="93" grpId="0"/>
      <p:bldP spid="99" grpId="0"/>
      <p:bldP spid="100" grpId="0"/>
      <p:bldP spid="102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422944"/>
            <a:ext cx="6991350" cy="37719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836" y="1579764"/>
            <a:ext cx="51283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diagrams of the first 18 elements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369" r="90867" b="29811"/>
          <a:stretch/>
        </p:blipFill>
        <p:spPr bwMode="auto">
          <a:xfrm>
            <a:off x="95119" y="1031364"/>
            <a:ext cx="667767" cy="24372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" y="70690"/>
            <a:ext cx="12034044" cy="40894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configuration of elements of the same group</a:t>
            </a:r>
            <a:endParaRPr lang="en-US" dirty="0"/>
          </a:p>
        </p:txBody>
      </p:sp>
      <p:sp>
        <p:nvSpPr>
          <p:cNvPr id="249" name="Rectangle 248"/>
          <p:cNvSpPr/>
          <p:nvPr/>
        </p:nvSpPr>
        <p:spPr>
          <a:xfrm>
            <a:off x="49567" y="558371"/>
            <a:ext cx="1907895" cy="3903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49567" y="477399"/>
            <a:ext cx="1907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 metals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2228395" y="160115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2299925" y="1660822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/>
          </a:p>
        </p:txBody>
      </p:sp>
      <p:sp>
        <p:nvSpPr>
          <p:cNvPr id="353" name="Oval 352"/>
          <p:cNvSpPr/>
          <p:nvPr/>
        </p:nvSpPr>
        <p:spPr>
          <a:xfrm>
            <a:off x="2299925" y="15592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067478" y="161711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/>
          <p:cNvSpPr txBox="1"/>
          <p:nvPr/>
        </p:nvSpPr>
        <p:spPr>
          <a:xfrm>
            <a:off x="3118970" y="1676782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dirty="0"/>
          </a:p>
        </p:txBody>
      </p:sp>
      <p:sp>
        <p:nvSpPr>
          <p:cNvPr id="356" name="Oval 355"/>
          <p:cNvSpPr/>
          <p:nvPr/>
        </p:nvSpPr>
        <p:spPr>
          <a:xfrm>
            <a:off x="3139008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3319506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2851188" y="1400824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3139008" y="1323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392880" y="163827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TextBox 360"/>
          <p:cNvSpPr txBox="1"/>
          <p:nvPr/>
        </p:nvSpPr>
        <p:spPr>
          <a:xfrm>
            <a:off x="4409749" y="1695391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/>
          </a:p>
        </p:txBody>
      </p:sp>
      <p:sp>
        <p:nvSpPr>
          <p:cNvPr id="362" name="Oval 361"/>
          <p:cNvSpPr/>
          <p:nvPr/>
        </p:nvSpPr>
        <p:spPr>
          <a:xfrm>
            <a:off x="4464410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4644908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4176590" y="142198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4464410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084687" y="1724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463766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5004597" y="19050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4084687" y="19070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004281" y="17278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4643948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4643948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3907344" y="115370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4463450" y="10904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6304297" y="1643423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TextBox 375"/>
          <p:cNvSpPr txBox="1"/>
          <p:nvPr/>
        </p:nvSpPr>
        <p:spPr>
          <a:xfrm>
            <a:off x="6372031" y="1704541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377" name="Oval 376"/>
          <p:cNvSpPr/>
          <p:nvPr/>
        </p:nvSpPr>
        <p:spPr>
          <a:xfrm>
            <a:off x="6375827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6556325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6088007" y="1427132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6375827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5996104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6375183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6916014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5996104" y="19122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6915698" y="17329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6555365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6555365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5818761" y="1158846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6374867" y="10966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6374867" y="2560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6555365" y="25634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5734927" y="17353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6552529" y="1093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5734927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7220015" y="19109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7220015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5545912" y="890284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6370428" y="8318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8784934" y="165108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TextBox 399"/>
          <p:cNvSpPr txBox="1"/>
          <p:nvPr/>
        </p:nvSpPr>
        <p:spPr>
          <a:xfrm>
            <a:off x="8797568" y="1712202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endParaRPr lang="en-US" dirty="0"/>
          </a:p>
        </p:txBody>
      </p:sp>
      <p:sp>
        <p:nvSpPr>
          <p:cNvPr id="401" name="Oval 400"/>
          <p:cNvSpPr/>
          <p:nvPr/>
        </p:nvSpPr>
        <p:spPr>
          <a:xfrm>
            <a:off x="8856464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9036962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8568644" y="143479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8856464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8476741" y="1737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9396651" y="19178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8476741" y="19198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9396335" y="17406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9036002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8299398" y="116650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8855504" y="11043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9603332" y="22303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9665252" y="20937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8538815" y="1180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9033166" y="1101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8387186" y="12994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9721025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9680762" y="15934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8026549" y="897945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8851065" y="8395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9028727" y="836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7676839" y="566009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9348698" y="1176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9502008" y="12940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8196833" y="17385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8229765" y="15664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8332855" y="2251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8252959" y="2096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8599833" y="2477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8771543" y="25485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286681" y="24767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9114098" y="25531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7937002" y="17477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7937091" y="19218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9965871" y="17538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9977122" y="19278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8851875" y="28507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9036002" y="285012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8846472" y="4636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7917959" y="474441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TextBox 440"/>
          <p:cNvSpPr txBox="1"/>
          <p:nvPr/>
        </p:nvSpPr>
        <p:spPr>
          <a:xfrm>
            <a:off x="7936617" y="4822176"/>
            <a:ext cx="4411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US" dirty="0"/>
          </a:p>
        </p:txBody>
      </p:sp>
      <p:sp>
        <p:nvSpPr>
          <p:cNvPr id="442" name="Oval 441"/>
          <p:cNvSpPr/>
          <p:nvPr/>
        </p:nvSpPr>
        <p:spPr>
          <a:xfrm>
            <a:off x="7989489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8169987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7701669" y="452812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7989489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7609766" y="4830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8529676" y="50112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7609766" y="50132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8529360" y="48339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8169027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7432423" y="4259835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7988529" y="41976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8736357" y="53236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8798277" y="51870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7671840" y="42739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8166191" y="4194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7520211" y="4392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8854050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8813787" y="4686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7159574" y="3991273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7984090" y="3932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8161752" y="39302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8777007" y="41762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8628490" y="4056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9057049" y="46100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9095092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6809864" y="3659337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8481723" y="42702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8635033" y="43873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7329858" y="4831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7362790" y="4659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7465880" y="53451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7385984" y="51902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7732858" y="55711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7904568" y="56418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8419706" y="55701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8247123" y="56464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7555929" y="40503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7414322" y="41787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7108338" y="46039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7076225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7137521" y="5280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7235267" y="54239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9018545" y="52807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8952070" y="54242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7617151" y="58280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7781121" y="5903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8515933" y="58332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8349018" y="58971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8165401" y="6291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7991816" y="62856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6711539" y="48383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9453409" y="5007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9453409" y="48403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7979904" y="35835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8154812" y="3584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8159306" y="53757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7984090" y="53820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6494906" y="3333354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7976310" y="3229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3729068" y="453491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TextBox 501"/>
          <p:cNvSpPr txBox="1"/>
          <p:nvPr/>
        </p:nvSpPr>
        <p:spPr>
          <a:xfrm>
            <a:off x="3778799" y="4629830"/>
            <a:ext cx="4026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en-US" dirty="0"/>
          </a:p>
        </p:txBody>
      </p:sp>
      <p:sp>
        <p:nvSpPr>
          <p:cNvPr id="503" name="Oval 502"/>
          <p:cNvSpPr/>
          <p:nvPr/>
        </p:nvSpPr>
        <p:spPr>
          <a:xfrm>
            <a:off x="3800598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3981096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3512778" y="431861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3800598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3420875" y="4621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4340785" y="48017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3420875" y="48037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4340469" y="4624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3980136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3243532" y="405033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3799638" y="3988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4547466" y="51141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4609386" y="49775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3482949" y="40644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3977300" y="3985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3331320" y="41832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4665159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4624896" y="44773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2970683" y="3781771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3795199" y="37233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3972861" y="37206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4365537" y="38443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4208425" y="3769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4796416" y="42905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4865938" y="4456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2620973" y="3449835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4292832" y="40607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4446142" y="41778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3140967" y="46224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3173899" y="44502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3276989" y="51356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3197093" y="49807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3543967" y="53616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3715677" y="54323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4230815" y="5360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4058232" y="54369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3563706" y="37638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3407916" y="3847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2989263" y="42851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2916999" y="44507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2888006" y="46823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2896130" y="4868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4906758" y="46861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4896890" y="48677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3144948" y="54026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3267926" y="55157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4845906" y="50696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4755783" y="52341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5117846" y="52735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5052475" y="54088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3105289" y="36237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2732022" y="54112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2651636" y="52647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3791013" y="337400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3965921" y="33750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3970415" y="5166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3795199" y="51725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2306015" y="3123852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3787419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3027148" y="52359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3216259" y="39682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109603" y="40992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4560098" y="39716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4671581" y="40961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2948590" y="50708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4652267" y="53842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4538851" y="5511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3414909" y="56182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3569328" y="5682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4364594" y="56177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4215840" y="56794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3795199" y="57355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3968365" y="57301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2972289" y="37431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4642211" y="36221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4778441" y="37439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2583959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2539524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5185231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5241555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3260519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3414909" y="60091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4298086" y="60073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4465902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965921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2210135" y="46414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2206548" y="47924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3787419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3965921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5561939" y="47955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5556725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1936256" y="2740465"/>
            <a:ext cx="4064898" cy="406489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3795199" y="26741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6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9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0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6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9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0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3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6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9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2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5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3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6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9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2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5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8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1" dur="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4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7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0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3" dur="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6" dur="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9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2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5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8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1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4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7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0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9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2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5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3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6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9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6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9" dur="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2" dur="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5" dur="2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8" dur="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1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4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7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0" dur="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3" dur="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6" dur="2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9" dur="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2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5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8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1"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2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0" dur="25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3" dur="25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6" dur="2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2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1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4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7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0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3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6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9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2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1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4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7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0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3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6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9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2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8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1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4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7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0" dur="2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3" dur="2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6" dur="2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9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2"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5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8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1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4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7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0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3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6" dur="2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9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2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5" dur="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8" dur="2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1" dur="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4" dur="2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7" dur="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0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3"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6" dur="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9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2" dur="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5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8"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1"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4" dur="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7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0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3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6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9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2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7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0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5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6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8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9" dur="1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1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2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4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5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9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0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1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4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5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6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2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4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5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9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0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1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2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4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5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6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1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2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5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0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3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6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8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9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5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1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4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7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0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9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5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8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1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0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3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3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5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8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0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2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8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1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4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0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3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6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9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8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9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9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0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9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8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/>
      <p:bldP spid="350" grpId="0" animBg="1"/>
      <p:bldP spid="352" grpId="0"/>
      <p:bldP spid="353" grpId="0" animBg="1"/>
      <p:bldP spid="353" grpId="1" animBg="1"/>
      <p:bldP spid="354" grpId="0" animBg="1"/>
      <p:bldP spid="355" grpId="0"/>
      <p:bldP spid="356" grpId="0" animBg="1"/>
      <p:bldP spid="357" grpId="0" animBg="1"/>
      <p:bldP spid="358" grpId="0" animBg="1"/>
      <p:bldP spid="359" grpId="0" animBg="1"/>
      <p:bldP spid="359" grpId="1" animBg="1"/>
      <p:bldP spid="360" grpId="0" animBg="1"/>
      <p:bldP spid="361" grpId="0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4" grpId="1" animBg="1"/>
      <p:bldP spid="375" grpId="0" animBg="1"/>
      <p:bldP spid="376" grpId="0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8" grpId="1" animBg="1"/>
      <p:bldP spid="399" grpId="0" animBg="1"/>
      <p:bldP spid="399" grpId="1" animBg="1"/>
      <p:bldP spid="400" grpId="0"/>
      <p:bldP spid="400" grpId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04" grpId="0" animBg="1"/>
      <p:bldP spid="404" grpId="1" animBg="1"/>
      <p:bldP spid="405" grpId="0" animBg="1"/>
      <p:bldP spid="405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09" grpId="0" animBg="1"/>
      <p:bldP spid="409" grpId="1" animBg="1"/>
      <p:bldP spid="410" grpId="0" animBg="1"/>
      <p:bldP spid="410" grpId="1" animBg="1"/>
      <p:bldP spid="411" grpId="0" animBg="1"/>
      <p:bldP spid="411" grpId="1" animBg="1"/>
      <p:bldP spid="412" grpId="0" animBg="1"/>
      <p:bldP spid="412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16" grpId="0" animBg="1"/>
      <p:bldP spid="416" grpId="1" animBg="1"/>
      <p:bldP spid="417" grpId="0" animBg="1"/>
      <p:bldP spid="417" grpId="1" animBg="1"/>
      <p:bldP spid="418" grpId="0" animBg="1"/>
      <p:bldP spid="418" grpId="1" animBg="1"/>
      <p:bldP spid="419" grpId="0" animBg="1"/>
      <p:bldP spid="419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425" grpId="0" animBg="1"/>
      <p:bldP spid="425" grpId="1" animBg="1"/>
      <p:bldP spid="426" grpId="0" animBg="1"/>
      <p:bldP spid="426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0" grpId="0" animBg="1"/>
      <p:bldP spid="430" grpId="1" animBg="1"/>
      <p:bldP spid="431" grpId="0" animBg="1"/>
      <p:bldP spid="431" grpId="1" animBg="1"/>
      <p:bldP spid="432" grpId="0" animBg="1"/>
      <p:bldP spid="432" grpId="1" animBg="1"/>
      <p:bldP spid="433" grpId="0" animBg="1"/>
      <p:bldP spid="433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37" grpId="0" animBg="1"/>
      <p:bldP spid="437" grpId="1" animBg="1"/>
      <p:bldP spid="438" grpId="0" animBg="1"/>
      <p:bldP spid="438" grpId="1" animBg="1"/>
      <p:bldP spid="439" grpId="0" animBg="1"/>
      <p:bldP spid="439" grpId="1" animBg="1"/>
      <p:bldP spid="439" grpId="2" animBg="1"/>
      <p:bldP spid="440" grpId="0" animBg="1"/>
      <p:bldP spid="440" grpId="1" animBg="1"/>
      <p:bldP spid="441" grpId="0"/>
      <p:bldP spid="441" grpId="1"/>
      <p:bldP spid="442" grpId="0" animBg="1"/>
      <p:bldP spid="442" grpId="1" animBg="1"/>
      <p:bldP spid="443" grpId="0" animBg="1"/>
      <p:bldP spid="443" grpId="1" animBg="1"/>
      <p:bldP spid="444" grpId="0" animBg="1"/>
      <p:bldP spid="444" grpId="1" animBg="1"/>
      <p:bldP spid="445" grpId="0" animBg="1"/>
      <p:bldP spid="445" grpId="1" animBg="1"/>
      <p:bldP spid="446" grpId="0" animBg="1"/>
      <p:bldP spid="446" grpId="1" animBg="1"/>
      <p:bldP spid="447" grpId="0" animBg="1"/>
      <p:bldP spid="447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1" grpId="0" animBg="1"/>
      <p:bldP spid="451" grpId="1" animBg="1"/>
      <p:bldP spid="452" grpId="0" animBg="1"/>
      <p:bldP spid="452" grpId="1" animBg="1"/>
      <p:bldP spid="453" grpId="0" animBg="1"/>
      <p:bldP spid="453" grpId="1" animBg="1"/>
      <p:bldP spid="454" grpId="0" animBg="1"/>
      <p:bldP spid="454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58" grpId="0" animBg="1"/>
      <p:bldP spid="458" grpId="1" animBg="1"/>
      <p:bldP spid="459" grpId="0" animBg="1"/>
      <p:bldP spid="459" grpId="1" animBg="1"/>
      <p:bldP spid="460" grpId="0" animBg="1"/>
      <p:bldP spid="460" grpId="1" animBg="1"/>
      <p:bldP spid="461" grpId="0" animBg="1"/>
      <p:bldP spid="461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5" grpId="0" animBg="1"/>
      <p:bldP spid="465" grpId="1" animBg="1"/>
      <p:bldP spid="466" grpId="0" animBg="1"/>
      <p:bldP spid="466" grpId="1" animBg="1"/>
      <p:bldP spid="467" grpId="0" animBg="1"/>
      <p:bldP spid="467" grpId="1" animBg="1"/>
      <p:bldP spid="468" grpId="0" animBg="1"/>
      <p:bldP spid="468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2" grpId="0" animBg="1"/>
      <p:bldP spid="482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86" grpId="0" animBg="1"/>
      <p:bldP spid="486" grpId="1" animBg="1"/>
      <p:bldP spid="487" grpId="0" animBg="1"/>
      <p:bldP spid="487" grpId="1" animBg="1"/>
      <p:bldP spid="488" grpId="0" animBg="1"/>
      <p:bldP spid="488" grpId="1" animBg="1"/>
      <p:bldP spid="489" grpId="0" animBg="1"/>
      <p:bldP spid="489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3" grpId="0" animBg="1"/>
      <p:bldP spid="493" grpId="1" animBg="1"/>
      <p:bldP spid="494" grpId="0" animBg="1"/>
      <p:bldP spid="494" grpId="1" animBg="1"/>
      <p:bldP spid="495" grpId="0" animBg="1"/>
      <p:bldP spid="495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0" grpId="0" animBg="1"/>
      <p:bldP spid="500" grpId="1" animBg="1"/>
      <p:bldP spid="500" grpId="2" animBg="1"/>
      <p:bldP spid="501" grpId="0" animBg="1"/>
      <p:bldP spid="501" grpId="1" animBg="1"/>
      <p:bldP spid="502" grpId="0"/>
      <p:bldP spid="502" grpId="1"/>
      <p:bldP spid="503" grpId="0" animBg="1"/>
      <p:bldP spid="503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07" grpId="0" animBg="1"/>
      <p:bldP spid="507" grpId="1" animBg="1"/>
      <p:bldP spid="508" grpId="0" animBg="1"/>
      <p:bldP spid="508" grpId="1" animBg="1"/>
      <p:bldP spid="509" grpId="0" animBg="1"/>
      <p:bldP spid="509" grpId="1" animBg="1"/>
      <p:bldP spid="510" grpId="0" animBg="1"/>
      <p:bldP spid="510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4" grpId="0" animBg="1"/>
      <p:bldP spid="514" grpId="1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0" grpId="0" animBg="1"/>
      <p:bldP spid="530" grpId="1" animBg="1"/>
      <p:bldP spid="531" grpId="0" animBg="1"/>
      <p:bldP spid="531" grpId="1" animBg="1"/>
      <p:bldP spid="532" grpId="0" animBg="1"/>
      <p:bldP spid="532" grpId="1" animBg="1"/>
      <p:bldP spid="533" grpId="0" animBg="1"/>
      <p:bldP spid="533" grpId="1" animBg="1"/>
      <p:bldP spid="534" grpId="0" animBg="1"/>
      <p:bldP spid="534" grpId="1" animBg="1"/>
      <p:bldP spid="535" grpId="0" animBg="1"/>
      <p:bldP spid="535" grpId="1" animBg="1"/>
      <p:bldP spid="536" grpId="0" animBg="1"/>
      <p:bldP spid="536" grpId="1" animBg="1"/>
      <p:bldP spid="537" grpId="0" animBg="1"/>
      <p:bldP spid="537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2" grpId="0" animBg="1"/>
      <p:bldP spid="542" grpId="1" animBg="1"/>
      <p:bldP spid="543" grpId="0" animBg="1"/>
      <p:bldP spid="543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48" grpId="0" animBg="1"/>
      <p:bldP spid="548" grpId="1" animBg="1"/>
      <p:bldP spid="549" grpId="0" animBg="1"/>
      <p:bldP spid="549" grpId="1" animBg="1"/>
      <p:bldP spid="550" grpId="0" animBg="1"/>
      <p:bldP spid="550" grpId="1" animBg="1"/>
      <p:bldP spid="551" grpId="0" animBg="1"/>
      <p:bldP spid="551" grpId="1" animBg="1"/>
      <p:bldP spid="552" grpId="0" animBg="1"/>
      <p:bldP spid="552" grpId="1" animBg="1"/>
      <p:bldP spid="553" grpId="0" animBg="1"/>
      <p:bldP spid="553" grpId="1" animBg="1"/>
      <p:bldP spid="554" grpId="0" animBg="1"/>
      <p:bldP spid="554" grpId="1" animBg="1"/>
      <p:bldP spid="555" grpId="0" animBg="1"/>
      <p:bldP spid="555" grpId="1" animBg="1"/>
      <p:bldP spid="556" grpId="0" animBg="1"/>
      <p:bldP spid="556" grpId="1" animBg="1"/>
      <p:bldP spid="557" grpId="0" animBg="1"/>
      <p:bldP spid="557" grpId="1" animBg="1"/>
      <p:bldP spid="558" grpId="0" animBg="1"/>
      <p:bldP spid="558" grpId="1" animBg="1"/>
      <p:bldP spid="559" grpId="0" animBg="1"/>
      <p:bldP spid="559" grpId="1" animBg="1"/>
      <p:bldP spid="560" grpId="0" animBg="1"/>
      <p:bldP spid="560" grpId="1" animBg="1"/>
      <p:bldP spid="561" grpId="0" animBg="1"/>
      <p:bldP spid="561" grpId="1" animBg="1"/>
      <p:bldP spid="562" grpId="0" animBg="1"/>
      <p:bldP spid="562" grpId="1" animBg="1"/>
      <p:bldP spid="563" grpId="0" animBg="1"/>
      <p:bldP spid="563" grpId="1" animBg="1"/>
      <p:bldP spid="564" grpId="0" animBg="1"/>
      <p:bldP spid="564" grpId="1" animBg="1"/>
      <p:bldP spid="565" grpId="0" animBg="1"/>
      <p:bldP spid="565" grpId="1" animBg="1"/>
      <p:bldP spid="566" grpId="0" animBg="1"/>
      <p:bldP spid="566" grpId="1" animBg="1"/>
      <p:bldP spid="567" grpId="0" animBg="1"/>
      <p:bldP spid="567" grpId="1" animBg="1"/>
      <p:bldP spid="568" grpId="0" animBg="1"/>
      <p:bldP spid="568" grpId="1" animBg="1"/>
      <p:bldP spid="569" grpId="0" animBg="1"/>
      <p:bldP spid="569" grpId="1" animBg="1"/>
      <p:bldP spid="570" grpId="0" animBg="1"/>
      <p:bldP spid="570" grpId="1" animBg="1"/>
      <p:bldP spid="571" grpId="0" animBg="1"/>
      <p:bldP spid="571" grpId="1" animBg="1"/>
      <p:bldP spid="572" grpId="0" animBg="1"/>
      <p:bldP spid="572" grpId="1" animBg="1"/>
      <p:bldP spid="573" grpId="0" animBg="1"/>
      <p:bldP spid="573" grpId="1" animBg="1"/>
      <p:bldP spid="574" grpId="0" animBg="1"/>
      <p:bldP spid="574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  <p:bldP spid="584" grpId="0" animBg="1"/>
      <p:bldP spid="584" grpId="1" animBg="1"/>
      <p:bldP spid="585" grpId="0" animBg="1"/>
      <p:bldP spid="585" grpId="1" animBg="1"/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0" grpId="0" animBg="1"/>
      <p:bldP spid="590" grpId="1" animBg="1"/>
      <p:bldP spid="591" grpId="0" animBg="1"/>
      <p:bldP spid="591" grpId="1" animBg="1"/>
      <p:bldP spid="592" grpId="0" animBg="1"/>
      <p:bldP spid="592" grpId="1" animBg="1"/>
      <p:bldP spid="593" grpId="0" animBg="1"/>
      <p:bldP spid="593" grpId="1" animBg="1"/>
      <p:bldP spid="594" grpId="0" animBg="1"/>
      <p:bldP spid="594" grpId="1" animBg="1"/>
      <p:bldP spid="595" grpId="0" animBg="1"/>
      <p:bldP spid="595" grpId="1" animBg="1"/>
      <p:bldP spid="595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538" r="86090" b="29811"/>
          <a:stretch/>
        </p:blipFill>
        <p:spPr bwMode="auto">
          <a:xfrm>
            <a:off x="180062" y="1268761"/>
            <a:ext cx="480053" cy="20771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Rectangle 349"/>
          <p:cNvSpPr/>
          <p:nvPr/>
        </p:nvSpPr>
        <p:spPr>
          <a:xfrm>
            <a:off x="41046" y="618714"/>
            <a:ext cx="3214351" cy="42568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70887" y="567615"/>
            <a:ext cx="30139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Alkaline-Earth metals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3783351" y="161711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6"/>
          <p:cNvSpPr txBox="1"/>
          <p:nvPr/>
        </p:nvSpPr>
        <p:spPr>
          <a:xfrm>
            <a:off x="3807947" y="1703089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dirty="0"/>
          </a:p>
        </p:txBody>
      </p:sp>
      <p:sp>
        <p:nvSpPr>
          <p:cNvPr id="359" name="Oval 358"/>
          <p:cNvSpPr/>
          <p:nvPr/>
        </p:nvSpPr>
        <p:spPr>
          <a:xfrm>
            <a:off x="3854881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4035379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3567061" y="1400824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3854881" y="1323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108753" y="163827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TextBox 364"/>
          <p:cNvSpPr txBox="1"/>
          <p:nvPr/>
        </p:nvSpPr>
        <p:spPr>
          <a:xfrm>
            <a:off x="5090508" y="1695426"/>
            <a:ext cx="5229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dirty="0"/>
          </a:p>
        </p:txBody>
      </p:sp>
      <p:sp>
        <p:nvSpPr>
          <p:cNvPr id="366" name="Oval 365"/>
          <p:cNvSpPr/>
          <p:nvPr/>
        </p:nvSpPr>
        <p:spPr>
          <a:xfrm>
            <a:off x="5180283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5360781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4892463" y="142198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180283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4800560" y="1724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179639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5720470" y="19050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4800560" y="19070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720154" y="17278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5359821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359821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4623217" y="115370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5179323" y="10904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7020170" y="1643423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TextBox 379"/>
          <p:cNvSpPr txBox="1"/>
          <p:nvPr/>
        </p:nvSpPr>
        <p:spPr>
          <a:xfrm>
            <a:off x="7036658" y="1740055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/>
          </a:p>
        </p:txBody>
      </p:sp>
      <p:sp>
        <p:nvSpPr>
          <p:cNvPr id="381" name="Oval 380"/>
          <p:cNvSpPr/>
          <p:nvPr/>
        </p:nvSpPr>
        <p:spPr>
          <a:xfrm>
            <a:off x="7091700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7272198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6803880" y="1427132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7091700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6711977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7091056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7631887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6711977" y="19122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7631571" y="17329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7271238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7271238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6534634" y="1158846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7090740" y="10966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7090740" y="2560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7271238" y="25634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6450800" y="17353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7268402" y="1093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6450800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7935888" y="19109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7935888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6261785" y="890284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7086301" y="8318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9500807" y="165108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TextBox 403"/>
          <p:cNvSpPr txBox="1"/>
          <p:nvPr/>
        </p:nvSpPr>
        <p:spPr>
          <a:xfrm>
            <a:off x="9548074" y="1730739"/>
            <a:ext cx="388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dirty="0"/>
          </a:p>
        </p:txBody>
      </p:sp>
      <p:sp>
        <p:nvSpPr>
          <p:cNvPr id="405" name="Oval 404"/>
          <p:cNvSpPr/>
          <p:nvPr/>
        </p:nvSpPr>
        <p:spPr>
          <a:xfrm>
            <a:off x="9572337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9752835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9284517" y="143479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9572337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9192614" y="1737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10112524" y="19178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9192614" y="19198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10112208" y="17406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9751875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9015271" y="116650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9571377" y="11043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10319205" y="22303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10381125" y="20937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9254688" y="1180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9749039" y="1101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9103059" y="12994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10436898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10396635" y="15934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8742422" y="897945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9566938" y="8395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9744600" y="836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8392712" y="566009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10064571" y="1176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10217881" y="12940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8912706" y="17385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8945638" y="15664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9048728" y="2251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8968832" y="2096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9315706" y="2477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9487416" y="25485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10002554" y="24767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9829971" y="25531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8652875" y="17477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8652964" y="19218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10681744" y="17538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10692995" y="19278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9567748" y="28507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9751875" y="285012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9562345" y="4636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8633832" y="474441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TextBox 444"/>
          <p:cNvSpPr txBox="1"/>
          <p:nvPr/>
        </p:nvSpPr>
        <p:spPr>
          <a:xfrm>
            <a:off x="8650639" y="4813015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/>
          </a:p>
        </p:txBody>
      </p:sp>
      <p:sp>
        <p:nvSpPr>
          <p:cNvPr id="446" name="Oval 445"/>
          <p:cNvSpPr/>
          <p:nvPr/>
        </p:nvSpPr>
        <p:spPr>
          <a:xfrm>
            <a:off x="8705362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8885860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8417542" y="452812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8705362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8325639" y="4830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9245549" y="50112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8325639" y="50132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9245233" y="48339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8884900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8148296" y="4259835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8704402" y="41976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9452230" y="53236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9514150" y="51870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8387713" y="42739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8882064" y="4194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8236084" y="4392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9569923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9529660" y="4686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7875447" y="3991273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8699963" y="3932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8877625" y="39302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9492880" y="41762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9344363" y="4056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9772922" y="46100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9810965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7525737" y="3659337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9197596" y="42702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9350906" y="43873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8045731" y="4831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8078663" y="4659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8181753" y="53451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8101857" y="51902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8448731" y="55711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8620441" y="56418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9135579" y="55701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8962996" y="56464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8271802" y="40503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8130195" y="41787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7824211" y="46039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7792098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7853394" y="5280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7951140" y="54239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9734418" y="52807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9667943" y="54242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8333024" y="58280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8496994" y="5903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9231806" y="58332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9064891" y="58971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8881274" y="6291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8707689" y="62856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7427412" y="48383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10169282" y="5007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10169282" y="48403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8695777" y="35835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8870685" y="3584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8875179" y="53757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8699963" y="53820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7210779" y="3333354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8692183" y="3229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4444941" y="453491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TextBox 505"/>
          <p:cNvSpPr txBox="1"/>
          <p:nvPr/>
        </p:nvSpPr>
        <p:spPr>
          <a:xfrm>
            <a:off x="4458992" y="4639034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/>
          </a:p>
        </p:txBody>
      </p:sp>
      <p:sp>
        <p:nvSpPr>
          <p:cNvPr id="507" name="Oval 506"/>
          <p:cNvSpPr/>
          <p:nvPr/>
        </p:nvSpPr>
        <p:spPr>
          <a:xfrm>
            <a:off x="4516471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4696969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4228651" y="431861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4516471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4136748" y="4621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5056658" y="48017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4136748" y="48037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5056342" y="4624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4696009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3959405" y="405033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4515511" y="3988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5263339" y="51141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5325259" y="49775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4198822" y="40644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4693173" y="3985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4047193" y="41832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5381032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5340769" y="44773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3686556" y="3781771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4511072" y="37233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4688734" y="37206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5081410" y="38443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4924298" y="3769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5512289" y="42905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5581811" y="4456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3336846" y="3449835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5008705" y="40607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5162015" y="41778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3856840" y="46224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3889772" y="44502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3992862" y="51356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3912966" y="49807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4259840" y="53616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4431550" y="54323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4946688" y="5360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4774105" y="54369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4279579" y="37638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4123789" y="3847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3705136" y="42851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3632872" y="44507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3603879" y="46823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3612003" y="4868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5622631" y="46861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5612763" y="48677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3860821" y="54026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3983799" y="55157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5561779" y="50696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5471656" y="52341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5833719" y="52735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5768348" y="54088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3821162" y="36237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3447895" y="54112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3367509" y="52647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4506886" y="337400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4681794" y="33750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4686288" y="5166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4511072" y="51725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3021888" y="3123852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4503292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3743021" y="52359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3932132" y="39682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3825476" y="40992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5275971" y="39716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5387454" y="40961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3664463" y="50708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5368140" y="53842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5254724" y="5511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4130782" y="56182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4285201" y="5682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5080467" y="56177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4931713" y="56794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4511072" y="57355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4684238" y="57301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3688162" y="37431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5358084" y="36221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5494314" y="37439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3299832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3255397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5901104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5957428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3976392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4130782" y="60091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5013959" y="60073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5181775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4681794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2926008" y="46414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2922421" y="47924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4503292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4681794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6277812" y="47955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6272598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2652129" y="2740465"/>
            <a:ext cx="4064898" cy="406489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4511072" y="26741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3475353" y="17369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/>
          <p:cNvSpPr/>
          <p:nvPr/>
        </p:nvSpPr>
        <p:spPr>
          <a:xfrm>
            <a:off x="4547584" y="1744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/>
        </p:nvSpPr>
        <p:spPr>
          <a:xfrm>
            <a:off x="6184625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/>
          <p:cNvSpPr/>
          <p:nvPr/>
        </p:nvSpPr>
        <p:spPr>
          <a:xfrm>
            <a:off x="8318123" y="17911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/>
          <p:cNvSpPr/>
          <p:nvPr/>
        </p:nvSpPr>
        <p:spPr>
          <a:xfrm>
            <a:off x="7116499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/>
        </p:nvSpPr>
        <p:spPr>
          <a:xfrm>
            <a:off x="2536328" y="46567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Title 1"/>
          <p:cNvSpPr txBox="1">
            <a:spLocks/>
          </p:cNvSpPr>
          <p:nvPr/>
        </p:nvSpPr>
        <p:spPr>
          <a:xfrm>
            <a:off x="239345" y="126487"/>
            <a:ext cx="12034044" cy="408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configuration of elements of the same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5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5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5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6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9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2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5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8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7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0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3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6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9" dur="2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7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0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6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9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2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5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8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1" dur="2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4" dur="25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7" dur="25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0" dur="2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3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6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9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2" dur="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5" dur="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8" dur="2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1" dur="25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4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7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0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3" dur="25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6" dur="2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9" dur="2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2" dur="25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5" dur="25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8" dur="2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1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4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7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0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3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6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5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8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1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4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7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3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6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5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8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1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4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7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0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3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6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9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2" dur="2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5" dur="2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8" dur="2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1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4"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7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0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3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6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9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2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5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8" dur="2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1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4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7" dur="25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0" dur="25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3" dur="25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6" dur="25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9" dur="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2"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5"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8" dur="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1"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4" dur="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7"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0"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3"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6" dur="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9"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2"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5"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8" dur="25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1" dur="25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4" dur="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7" dur="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0" dur="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3" dur="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6" dur="2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9" dur="2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3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4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6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7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9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0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2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3" dur="1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5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6" dur="1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1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2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6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1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6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7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8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1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2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3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4" dur="5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6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7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8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1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2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3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4" dur="5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6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9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1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2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3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6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7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8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1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2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3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3" grpId="0"/>
      <p:bldP spid="355" grpId="0" animBg="1"/>
      <p:bldP spid="357" grpId="0"/>
      <p:bldP spid="359" grpId="0" animBg="1"/>
      <p:bldP spid="361" grpId="0" animBg="1"/>
      <p:bldP spid="362" grpId="0" animBg="1"/>
      <p:bldP spid="363" grpId="0" animBg="1"/>
      <p:bldP spid="363" grpId="1" animBg="1"/>
      <p:bldP spid="364" grpId="0" animBg="1"/>
      <p:bldP spid="365" grpId="0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8" grpId="1" animBg="1"/>
      <p:bldP spid="379" grpId="0" animBg="1"/>
      <p:bldP spid="380" grpId="0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2" grpId="1" animBg="1"/>
      <p:bldP spid="403" grpId="0" animBg="1"/>
      <p:bldP spid="404" grpId="0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3" grpId="1" animBg="1"/>
      <p:bldP spid="444" grpId="0" animBg="1"/>
      <p:bldP spid="445" grpId="0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4" grpId="1" animBg="1"/>
      <p:bldP spid="505" grpId="0" animBg="1"/>
      <p:bldP spid="506" grpId="0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2" grpId="0" animBg="1"/>
      <p:bldP spid="602" grpId="1" animBg="1"/>
      <p:bldP spid="603" grpId="0" animBg="1"/>
      <p:bldP spid="603" grpId="1" animBg="1"/>
      <p:bldP spid="604" grpId="0" animBg="1"/>
      <p:bldP spid="604" grpId="1" animBg="1"/>
      <p:bldP spid="605" grpId="0" animBg="1"/>
      <p:bldP spid="60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556" y="107594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fr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tomic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2327" y="3403279"/>
            <a:ext cx="5839676" cy="414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Outermost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6724" y="341609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1780" y="262115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34985" y="3770707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308996" y="33624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0263" y="33624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8996" y="2521353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0263" y="252357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64377" y="3819308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08996" y="544345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95443" y="382295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590170" y="3091141"/>
            <a:ext cx="1779865" cy="19878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2327" y="2893153"/>
            <a:ext cx="2364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shell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95443" y="40059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80263" y="544345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64377" y="40059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929816" y="3984370"/>
            <a:ext cx="1440213" cy="19878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52331" y="3789412"/>
            <a:ext cx="3071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370029" y="4317358"/>
            <a:ext cx="4615963" cy="392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valence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336606" y="4851049"/>
            <a:ext cx="4094599" cy="460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370036" y="4706416"/>
            <a:ext cx="5208049" cy="11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C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3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 animBg="1"/>
      <p:bldP spid="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/>
      <p:bldP spid="22" grpId="0" build="p"/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remember from Grade 9?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64917" y="1923691"/>
            <a:ext cx="1023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971" y="6097850"/>
            <a:ext cx="12202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371" y="3965276"/>
            <a:ext cx="1165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959" y="2041585"/>
            <a:ext cx="17828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tomic mass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2467" y="4479847"/>
            <a:ext cx="5950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2667" y="2932980"/>
            <a:ext cx="19591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onic bonding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833" y="4241320"/>
            <a:ext cx="24048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bonding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0615" y="3519714"/>
            <a:ext cx="19591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diagram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4324" y="5699185"/>
            <a:ext cx="24064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alence electrons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075" y="6140913"/>
            <a:ext cx="2121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tomic number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16839" y="5859323"/>
            <a:ext cx="11657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3916" y="2553145"/>
            <a:ext cx="23342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hemical change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6878" y="1821932"/>
            <a:ext cx="22445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change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7" t="1369" r="4150" b="39063"/>
          <a:stretch/>
        </p:blipFill>
        <p:spPr bwMode="auto">
          <a:xfrm>
            <a:off x="639076" y="1714702"/>
            <a:ext cx="480053" cy="21096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789" y="4176994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Octet rule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293639" y="2439501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311363" y="2532916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65171" y="23975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132723" y="2455461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139708" y="2535201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204255" y="24135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384751" y="24135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916435" y="2239170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204255" y="21616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458124" y="247662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81050" y="2540383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529655" y="24347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4710155" y="24347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4241835" y="226033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4529655" y="21828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4149931" y="25631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4529011" y="31252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5069843" y="27434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4149931" y="27454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5069527" y="25661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709195" y="31252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4709195" y="21828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3972588" y="199204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528695" y="19288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556831" y="23994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3376455" y="21572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843227" y="25712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847495" y="27562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197991" y="31051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370195" y="310131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757519" y="25749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3753547" y="27530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3922039" y="25806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3926191" y="2765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528695" y="33868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4709195" y="34017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706359" y="19267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348711" y="25683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5346807" y="27582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369787" y="247613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389102" y="2551080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441319" y="24342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621815" y="24342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153499" y="225984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441319" y="2182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061595" y="25626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6981507" y="27429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061595" y="27449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981191" y="256570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6620855" y="2182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884251" y="199156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6440359" y="19293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188187" y="30554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250107" y="29187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23671" y="20056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6618019" y="19266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5972039" y="21244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7305879" y="258686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7265615" y="24185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5611401" y="1722999"/>
            <a:ext cx="2013235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435919" y="1664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6613583" y="16619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933551" y="20019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086863" y="21190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5781687" y="25636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5814619" y="23914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5917711" y="30768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5837815" y="2921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184687" y="3302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356399" y="337358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6871535" y="33018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6698951" y="337818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5521855" y="25728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5521947" y="27468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550727" y="2578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7561975" y="27529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6440359" y="3657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6618019" y="3657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961719" y="2502679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980376" y="2580455"/>
            <a:ext cx="4411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9033251" y="2460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9213747" y="2460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8745431" y="2286388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9033251" y="2208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8653527" y="2589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9573435" y="27694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8653527" y="2771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9573119" y="2592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9212787" y="2208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8476183" y="2018102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9032291" y="19559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9780119" y="30819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9842039" y="29453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715599" y="203218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9209951" y="1953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8563971" y="21510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897811" y="26134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9857547" y="24450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03332" y="1749540"/>
            <a:ext cx="2013235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9027851" y="16911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9205511" y="16884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9820767" y="19345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672251" y="1814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10100811" y="23683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10138851" y="25362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7853631" y="1417616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9525483" y="20284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9678795" y="21456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8373619" y="25901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8406551" y="24180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8509639" y="31034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8429743" y="2948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776619" y="33294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8948327" y="34001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9463467" y="33283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9290883" y="34047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8599691" y="1808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8458083" y="19369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8152099" y="23622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8119987" y="25362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8181283" y="3038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8279027" y="31822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10062307" y="30390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9995831" y="31824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8660911" y="35863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8824883" y="36620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9559695" y="359150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9392778" y="3655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9209163" y="40496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9035575" y="40439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7755299" y="2596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10497171" y="2765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10497171" y="25986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9023663" y="13417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9198571" y="13428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9203067" y="31340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9027851" y="31403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7755299" y="27728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3" name="Title 1"/>
          <p:cNvSpPr>
            <a:spLocks noGrp="1"/>
          </p:cNvSpPr>
          <p:nvPr>
            <p:ph type="title"/>
          </p:nvPr>
        </p:nvSpPr>
        <p:spPr>
          <a:xfrm>
            <a:off x="1615120" y="122029"/>
            <a:ext cx="9025533" cy="609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Stable Octet</a:t>
            </a:r>
            <a:endParaRPr lang="en-US" dirty="0"/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164131" y="4884881"/>
            <a:ext cx="11822727" cy="197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 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full valence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non-noble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must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have a full valence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thereby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fr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ions.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360099" y="540170"/>
            <a:ext cx="119361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Noble gases are particularly non-reactive, or stable, because their atoms have valence shells that are already full in their neutral state.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6621815" y="31247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6442015" y="31247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48287" y="1319372"/>
            <a:ext cx="1714724" cy="36396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8284" y="1272486"/>
            <a:ext cx="17443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Noble gases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" grpId="0" animBg="1"/>
      <p:bldP spid="144" grpId="0"/>
      <p:bldP spid="145" grpId="0" animBg="1"/>
      <p:bldP spid="145" grpId="1" animBg="1"/>
      <p:bldP spid="146" grpId="0" animBg="1"/>
      <p:bldP spid="147" grpId="0"/>
      <p:bldP spid="148" grpId="0" animBg="1"/>
      <p:bldP spid="149" grpId="0" animBg="1"/>
      <p:bldP spid="150" grpId="0" animBg="1"/>
      <p:bldP spid="151" grpId="0" animBg="1"/>
      <p:bldP spid="151" grpId="1" animBg="1"/>
      <p:bldP spid="152" grpId="0" animBg="1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3" grpId="0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2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1" grpId="0" animBg="1"/>
      <p:bldP spid="282" grpId="0" animBg="1"/>
      <p:bldP spid="282" grpId="1" animBg="1"/>
      <p:bldP spid="284" grpId="0" build="p"/>
      <p:bldP spid="285" grpId="0"/>
      <p:bldP spid="286" grpId="0" animBg="1"/>
      <p:bldP spid="287" grpId="0" animBg="1"/>
      <p:bldP spid="249" grpId="0" animBg="1"/>
      <p:bldP spid="2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5318"/>
            <a:ext cx="8382000" cy="7157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5" y="733124"/>
            <a:ext cx="11974748" cy="198566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gain or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lose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or more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protons in the nucleus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equal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nucleus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 carry a positive charge (cations) or a </a:t>
            </a:r>
            <a:r>
              <a:rPr lang="fr-C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(anions).</a:t>
            </a: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7718" y="4465809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2773" y="3670869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6156" y="4725733"/>
            <a:ext cx="46198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F</a:t>
            </a:r>
          </a:p>
          <a:p>
            <a:r>
              <a:rPr lang="en-US" sz="2100" dirty="0" smtClean="0">
                <a:solidFill>
                  <a:prstClr val="black"/>
                </a:solidFill>
              </a:rPr>
              <a:t>9p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99988" y="44121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71256" y="44121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99988" y="357105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71256" y="3573272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92352" y="4869326"/>
            <a:ext cx="151744" cy="15174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1732" y="650057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125197" y="3278046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 flipH="1">
            <a:off x="3064232" y="3278046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3408" y="335700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Oval 19"/>
          <p:cNvSpPr/>
          <p:nvPr/>
        </p:nvSpPr>
        <p:spPr>
          <a:xfrm>
            <a:off x="190964" y="486659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61120" y="650057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4646" y="3218506"/>
            <a:ext cx="7126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Fluorine adds an electron in order to fill its valence shell thereby becoming an anion.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3854330" y="3330602"/>
            <a:ext cx="478539" cy="622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92352" y="510935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2749" y="510935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821" y="2625066"/>
            <a:ext cx="75200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Fluorine is often found in its ionic state, the </a:t>
            </a:r>
            <a:r>
              <a:rPr lang="en-CA" sz="25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fluoride ion</a:t>
            </a:r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54330" y="4502364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4746" y="440081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4746" y="6133305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4756" y="478441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4746" y="5715440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1918" y="4397797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7081" y="4646323"/>
            <a:ext cx="25872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charge of the ion commonly formed for each element is indicated in the top right-hand corner of the element’s box.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14863" y="4520878"/>
            <a:ext cx="507873" cy="507873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985" name="Right Arrow 41984"/>
          <p:cNvSpPr/>
          <p:nvPr/>
        </p:nvSpPr>
        <p:spPr>
          <a:xfrm>
            <a:off x="5522734" y="4713280"/>
            <a:ext cx="199523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8324336" y="4511127"/>
            <a:ext cx="1567990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4336" y="6205559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24346" y="4856669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24336" y="5787694"/>
            <a:ext cx="127951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07208" y="4450396"/>
            <a:ext cx="6623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09460" y="4934921"/>
            <a:ext cx="18678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with more that one possible ionic charge are called </a:t>
            </a:r>
            <a:r>
              <a:rPr lang="en-CA" sz="1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multivalent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elements.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272087" y="4511127"/>
            <a:ext cx="697482" cy="1038744"/>
          </a:xfrm>
          <a:prstGeom prst="ellipse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ight Arrow 39"/>
          <p:cNvSpPr/>
          <p:nvPr/>
        </p:nvSpPr>
        <p:spPr>
          <a:xfrm>
            <a:off x="9986794" y="4961414"/>
            <a:ext cx="188941" cy="1596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/>
          <p:cNvSpPr txBox="1"/>
          <p:nvPr/>
        </p:nvSpPr>
        <p:spPr>
          <a:xfrm>
            <a:off x="8393264" y="45296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 animBg="1"/>
      <p:bldP spid="16" grpId="0" animBg="1"/>
      <p:bldP spid="4" grpId="0" animBg="1"/>
      <p:bldP spid="5" grpId="0" animBg="1"/>
      <p:bldP spid="23" grpId="0" animBg="1"/>
      <p:bldP spid="27" grpId="0"/>
      <p:bldP spid="28" grpId="0"/>
      <p:bldP spid="29" grpId="0"/>
      <p:bldP spid="30" grpId="0"/>
      <p:bldP spid="31" grpId="0"/>
      <p:bldP spid="3" grpId="0"/>
      <p:bldP spid="6" grpId="0" animBg="1"/>
      <p:bldP spid="41985" grpId="0" animBg="1"/>
      <p:bldP spid="32" grpId="0" animBg="1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compound is formed when two or more atoms connect together via an exchange or sharing of electrons.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types of compounds,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Ionic compounds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Covalent compounds or molecules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3"/>
            <a:ext cx="10515600" cy="65210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 Formation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25" y="687961"/>
            <a:ext cx="11970749" cy="52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fill their valence shell, atoms will exchange one or more electrons.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763" y="152856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8999" y="468262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879380" y="442868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146808" y="442868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46807" y="54358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82320" y="462872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331735" y="493267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79380" y="54358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92049" y="493267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46808" y="403077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79380" y="403077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40964" y="462680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11862" y="454797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451020" y="418713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/>
          <p:cNvSpPr/>
          <p:nvPr/>
        </p:nvSpPr>
        <p:spPr>
          <a:xfrm>
            <a:off x="4939669" y="3304103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 flipH="1">
            <a:off x="7008409" y="3304103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338520" y="303797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33832" y="153205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4908" y="206892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33832" y="2068926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525143" y="4664817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9453846" y="44019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721274" y="440194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9721273" y="359924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721273" y="540910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256786" y="46019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906201" y="490592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453846" y="540910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266515" y="490592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721274" y="400402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453846" y="400402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915430" y="460006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386328" y="452123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025486" y="4160390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/>
          <p:cNvSpPr/>
          <p:nvPr/>
        </p:nvSpPr>
        <p:spPr>
          <a:xfrm>
            <a:off x="8416004" y="3276336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Bracket 100"/>
          <p:cNvSpPr/>
          <p:nvPr/>
        </p:nvSpPr>
        <p:spPr>
          <a:xfrm flipH="1">
            <a:off x="10674357" y="3276336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1039819" y="303824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4" name="Oval 103"/>
          <p:cNvSpPr/>
          <p:nvPr/>
        </p:nvSpPr>
        <p:spPr>
          <a:xfrm>
            <a:off x="9453571" y="579705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0728685" y="490592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726999" y="460006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465577" y="460342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471299" y="490592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9721273" y="579799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584477" y="3719381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146807" y="363845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010011" y="3746126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9458391" y="35987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90486" y="3100944"/>
            <a:ext cx="7156174" cy="35515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4489" y="2564593"/>
            <a:ext cx="2908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chloride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88481" y="2634577"/>
            <a:ext cx="4342841" cy="334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etals will typically lose electrons, becoming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on-metals typically add electrons to be come anions,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onic compounds typically contain a metal and a non-metal.</a:t>
            </a:r>
          </a:p>
        </p:txBody>
      </p:sp>
    </p:spTree>
    <p:extLst>
      <p:ext uri="{BB962C8B-B14F-4D97-AF65-F5344CB8AC3E}">
        <p14:creationId xmlns:p14="http://schemas.microsoft.com/office/powerpoint/2010/main" val="29697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07252 -0.10324 C 0.08763 -0.12593 0.11042 -0.13773 0.13437 -0.13773 C 0.16159 -0.13773 0.18346 -0.12593 0.19857 -0.10324 L 0.27187 2.96296E-6 " pathEditMode="relative" rAng="0" ptsTypes="AAAAA">
                                      <p:cBhvr>
                                        <p:cTn id="36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/>
      <p:bldP spid="66" grpId="0" build="allAtOnce"/>
      <p:bldP spid="70" grpId="0" build="allAtOnce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build="allAtOnce"/>
      <p:bldP spid="102" grpId="1" build="allAtOnce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85" grpId="0" animBg="1"/>
      <p:bldP spid="119" grpId="0" animBg="1"/>
      <p:bldP spid="119" grpId="1" animBg="1"/>
      <p:bldP spid="119" grpId="2" animBg="1"/>
      <p:bldP spid="57" grpId="0" animBg="1"/>
      <p:bldP spid="120" grpId="0" animBg="1"/>
      <p:bldP spid="120" grpId="1" animBg="1"/>
      <p:bldP spid="120" grpId="2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3"/>
            <a:ext cx="10515600" cy="65210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7" y="937342"/>
            <a:ext cx="11970749" cy="1404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by the attraction between oppositely charged ions.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charges attract and like charges repel one another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2247" y="4530753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152628" y="427681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420056" y="427681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420055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955568" y="447685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4983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52628" y="528397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65297" y="47808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420056" y="387890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52628" y="387890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14212" y="44749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085110" y="439610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24268" y="4035264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/>
          <p:cNvSpPr/>
          <p:nvPr/>
        </p:nvSpPr>
        <p:spPr>
          <a:xfrm>
            <a:off x="21291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Bracket 58"/>
          <p:cNvSpPr/>
          <p:nvPr/>
        </p:nvSpPr>
        <p:spPr>
          <a:xfrm flipH="1">
            <a:off x="2281657" y="3152232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569046" y="302326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6374" y="627322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91585" y="6273224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75880" y="467803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4104583" y="441515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372011" y="441515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372010" y="36124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372010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07523" y="461518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556938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104583" y="542231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917252" y="491913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372011" y="401724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4583" y="401724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566167" y="461327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037065" y="45344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676223" y="41736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/>
          <p:cNvSpPr/>
          <p:nvPr/>
        </p:nvSpPr>
        <p:spPr>
          <a:xfrm>
            <a:off x="3067536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Bracket 100"/>
          <p:cNvSpPr/>
          <p:nvPr/>
        </p:nvSpPr>
        <p:spPr>
          <a:xfrm flipH="1">
            <a:off x="5307603" y="3161599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645220" y="30232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4" name="Oval 103"/>
          <p:cNvSpPr/>
          <p:nvPr/>
        </p:nvSpPr>
        <p:spPr>
          <a:xfrm>
            <a:off x="4104308" y="581026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379422" y="49191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377736" y="461327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116314" y="461663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122036" y="491913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372010" y="581120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235214" y="3732594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3259" y="3594255"/>
            <a:ext cx="2242328" cy="22423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5996440" y="4330191"/>
            <a:ext cx="368874" cy="74553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23733" y="4079711"/>
            <a:ext cx="543450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formula, 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name,	sodium chloride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equation,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Cl</a:t>
            </a:r>
            <a:r>
              <a:rPr lang="en-US" sz="2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104308" y="36116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76374" y="2545291"/>
            <a:ext cx="5694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diagram of the ionic compound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6" y="112878"/>
            <a:ext cx="11966026" cy="8330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drawing the ionic compound with the following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947" y="1032773"/>
            <a:ext cx="10515600" cy="678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0797" y="326676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875871" y="299235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43299" y="299235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78811" y="319238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08353" y="31116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47511" y="27508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ket 30"/>
          <p:cNvSpPr/>
          <p:nvPr/>
        </p:nvSpPr>
        <p:spPr>
          <a:xfrm>
            <a:off x="3936160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/>
          <p:cNvSpPr/>
          <p:nvPr/>
        </p:nvSpPr>
        <p:spPr>
          <a:xfrm flipH="1">
            <a:off x="6004900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289861" y="152424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33657" y="326676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37" name="Oval 36"/>
          <p:cNvSpPr/>
          <p:nvPr/>
        </p:nvSpPr>
        <p:spPr>
          <a:xfrm>
            <a:off x="8450337" y="296561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17765" y="2965611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717764" y="397276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253277" y="316564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02692" y="34695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450337" y="397276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263006" y="34695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717765" y="256769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382819" y="3084900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21977" y="2724058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Bracket 62"/>
          <p:cNvSpPr/>
          <p:nvPr/>
        </p:nvSpPr>
        <p:spPr>
          <a:xfrm>
            <a:off x="7412495" y="1840004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ket 63"/>
          <p:cNvSpPr/>
          <p:nvPr/>
        </p:nvSpPr>
        <p:spPr>
          <a:xfrm flipH="1">
            <a:off x="9670848" y="1840004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973852" y="151824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88677"/>
            <a:ext cx="92287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writing the chemical equation for the formation of this compound,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9828" y="5484372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2Li</a:t>
            </a:r>
            <a:r>
              <a:rPr lang="en-US" sz="3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en-US" sz="3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9050" y="3266763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34124" y="299235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01552" y="299235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837064" y="319238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66606" y="311164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605764" y="275080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Bracket 51"/>
          <p:cNvSpPr/>
          <p:nvPr/>
        </p:nvSpPr>
        <p:spPr>
          <a:xfrm>
            <a:off x="1094413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Bracket 52"/>
          <p:cNvSpPr/>
          <p:nvPr/>
        </p:nvSpPr>
        <p:spPr>
          <a:xfrm flipH="1">
            <a:off x="3163153" y="1867771"/>
            <a:ext cx="326914" cy="32004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62954" y="1524242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85" y="5989514"/>
            <a:ext cx="66495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writing the chemical name for this compound,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14440" y="6360082"/>
            <a:ext cx="20136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Lithium oxide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0.0918 -0.10602 C 0.13281 -0.15324 0.19518 -0.1787 0.20508 -0.15139 L 0.22708 -0.09143 " pathEditMode="relative" rAng="19620000" ptsTypes="AA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458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39 L 0.14481 -0.16917 C 0.21005 -0.24508 0.32504 -0.24716 0.35213 -0.16848 L 0.41503 0.00301 " pathEditMode="relative" rAng="19620000" ptsTypes="AAAA">
                                      <p:cBhvr>
                                        <p:cTn id="1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2" grpId="0" animBg="1"/>
      <p:bldP spid="22" grpId="1" animBg="1"/>
      <p:bldP spid="29" grpId="0" animBg="1"/>
      <p:bldP spid="30" grpId="0" animBg="1"/>
      <p:bldP spid="31" grpId="0" animBg="1"/>
      <p:bldP spid="32" grpId="0" animBg="1"/>
      <p:bldP spid="36" grpId="0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63" grpId="0" animBg="1"/>
      <p:bldP spid="64" grpId="0" animBg="1"/>
      <p:bldP spid="5" grpId="0"/>
      <p:bldP spid="34" grpId="0"/>
      <p:bldP spid="35" grpId="0" animBg="1"/>
      <p:bldP spid="39" grpId="0" animBg="1"/>
      <p:bldP spid="46" grpId="0" animBg="1"/>
      <p:bldP spid="46" grpId="1" animBg="1"/>
      <p:bldP spid="50" grpId="0" animBg="1"/>
      <p:bldP spid="51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86827" y="3081084"/>
            <a:ext cx="2107399" cy="95215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5010" y="1759816"/>
            <a:ext cx="3731518" cy="96625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572" y="253218"/>
            <a:ext cx="10515600" cy="6776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compounds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Molecules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8926" y="1217757"/>
            <a:ext cx="1196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compounds, or molecules, involve a sharing of electrons.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5107" y="377778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0" name="Oval 39"/>
          <p:cNvSpPr/>
          <p:nvPr/>
        </p:nvSpPr>
        <p:spPr>
          <a:xfrm>
            <a:off x="4629118" y="359478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705819" y="305330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54" name="Oval 53"/>
          <p:cNvSpPr/>
          <p:nvPr/>
        </p:nvSpPr>
        <p:spPr>
          <a:xfrm>
            <a:off x="5622499" y="279937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89927" y="279937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15881" y="350338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94139" y="350338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381918" y="28785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54981" y="2918661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244197" y="264002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24912" y="287859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262633" y="264002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16922" y="377778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5" name="Oval 64"/>
          <p:cNvSpPr/>
          <p:nvPr/>
        </p:nvSpPr>
        <p:spPr>
          <a:xfrm>
            <a:off x="6778353" y="361639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12663" y="3622670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854478" y="3622670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94139" y="2557819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748629" y="4686057"/>
            <a:ext cx="83375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in a water molecule are covalently bonded</a:t>
            </a:r>
          </a:p>
          <a:p>
            <a:pPr algn="ctr"/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equation, 2H + O → H</a:t>
            </a:r>
            <a:r>
              <a:rPr lang="en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9776" y="2591006"/>
            <a:ext cx="668293" cy="57517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94757" y="3196801"/>
            <a:ext cx="668293" cy="575173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0790" y="3106841"/>
            <a:ext cx="215848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 electrons are sometimes called a </a:t>
            </a:r>
            <a:r>
              <a:rPr lang="en-US" sz="1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 pair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24" idx="1"/>
          </p:cNvCxnSpPr>
          <p:nvPr/>
        </p:nvCxnSpPr>
        <p:spPr>
          <a:xfrm flipV="1">
            <a:off x="3179276" y="3484388"/>
            <a:ext cx="1715481" cy="10720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4550" y="1769385"/>
            <a:ext cx="37886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pairs not involved in the bond electrons are sometimes called a </a:t>
            </a:r>
            <a:r>
              <a:rPr lang="en-US" sz="1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 pair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9" idx="3"/>
            <a:endCxn id="23" idx="0"/>
          </p:cNvCxnSpPr>
          <p:nvPr/>
        </p:nvCxnSpPr>
        <p:spPr>
          <a:xfrm>
            <a:off x="4913152" y="2254133"/>
            <a:ext cx="360771" cy="33687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3124E-6 L 0.03425 -0.037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87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4387E-6 L 0.03854 -0.044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22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66451E-6 L 0.03672 -0.041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20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3281 -0.0525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263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5826E-6 L -0.02969 -0.0481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24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2995 -0.046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39" grpId="0"/>
      <p:bldP spid="39" grpId="1"/>
      <p:bldP spid="40" grpId="0" animBg="1"/>
      <p:bldP spid="40" grpId="1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/>
      <p:bldP spid="64" grpId="1"/>
      <p:bldP spid="65" grpId="0" animBg="1"/>
      <p:bldP spid="65" grpId="1" animBg="1"/>
      <p:bldP spid="43" grpId="0" animBg="1"/>
      <p:bldP spid="43" grpId="1" animBg="1"/>
      <p:bldP spid="66" grpId="0" animBg="1"/>
      <p:bldP spid="66" grpId="1" animBg="1"/>
      <p:bldP spid="60" grpId="0" animBg="1"/>
      <p:bldP spid="23" grpId="0" animBg="1"/>
      <p:bldP spid="24" grpId="0" animBg="1"/>
      <p:bldP spid="4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drawing the molecule with the following chemical formula,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321" y="1547331"/>
            <a:ext cx="1136374" cy="79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CA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0522" y="277198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1" name="Oval 20"/>
          <p:cNvSpPr/>
          <p:nvPr/>
        </p:nvSpPr>
        <p:spPr>
          <a:xfrm>
            <a:off x="5819500" y="313262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35394" y="40260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5552074" y="377209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19502" y="377209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19501" y="477156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64740" y="395719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84556" y="389138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52074" y="341125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04429" y="429144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966886" y="403071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3" name="Oval 32"/>
          <p:cNvSpPr/>
          <p:nvPr/>
        </p:nvSpPr>
        <p:spPr>
          <a:xfrm>
            <a:off x="6685157" y="419406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08078" y="261686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04442" y="3875596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32572" y="5292380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4" name="Oval 43"/>
          <p:cNvSpPr/>
          <p:nvPr/>
        </p:nvSpPr>
        <p:spPr>
          <a:xfrm>
            <a:off x="5575650" y="501797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203458" y="409184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7" name="Oval 46"/>
          <p:cNvSpPr/>
          <p:nvPr/>
        </p:nvSpPr>
        <p:spPr>
          <a:xfrm>
            <a:off x="4560358" y="403793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041014" y="3957193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23714" y="353054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70128" y="513726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83825" y="2691051"/>
            <a:ext cx="38240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you indicate that electrons that are shared between atoms are placed on the valence shells of the atoms involved.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should overlap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748" y="6169543"/>
            <a:ext cx="89579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CA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equation for the formation of this compound is</a:t>
            </a:r>
            <a:endParaRPr lang="en-CA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9163" y="6169542"/>
            <a:ext cx="2558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CA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+ 4H → </a:t>
            </a:r>
            <a:r>
              <a:rPr lang="en-CA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CA" sz="30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CA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4557" y="2616866"/>
            <a:ext cx="3763617" cy="252039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6086" y="4767380"/>
            <a:ext cx="4342841" cy="135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covalent compounds often contain only non-metals.</a:t>
            </a:r>
          </a:p>
        </p:txBody>
      </p:sp>
    </p:spTree>
    <p:extLst>
      <p:ext uri="{BB962C8B-B14F-4D97-AF65-F5344CB8AC3E}">
        <p14:creationId xmlns:p14="http://schemas.microsoft.com/office/powerpoint/2010/main" val="26496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85 L -0.02643 -0.001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813E-6 4.81481E-6 L -0.0267 4.8148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5114E-7 -4.07407E-6 L -0.02552 -0.0002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59E-6 3.70053E-6 L -2.30759E-6 -0.0335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172E-6 -4.88544E-6 L -0.00013 -0.032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2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508E-6 -7.03541E-7 L -0.00039 -0.036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5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384E-6 3.20991E-6 L 0.0350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477E-6 3.03171E-7 L 0.03595 0.0002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767E-6 -2.54339E-6 L 0.03659 0.00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781E-6 4.81481E-6 L -2.1781E-6 0.0365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244E-6 -4.07407E-6 L 4.04244E-6 0.0405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244E-6 -4.81481E-6 L 4.04244E-6 0.0405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0" grpId="1"/>
      <p:bldP spid="21" grpId="0" animBg="1"/>
      <p:bldP spid="21" grpId="1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3" grpId="0"/>
      <p:bldP spid="43" grpId="1"/>
      <p:bldP spid="44" grpId="0" animBg="1"/>
      <p:bldP spid="44" grpId="1" animBg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36" grpId="0" animBg="1"/>
      <p:bldP spid="45" grpId="0" animBg="1"/>
      <p:bldP spid="45" grpId="1" animBg="1"/>
      <p:bldP spid="6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764424"/>
          </a:xfrm>
        </p:spPr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Diagrams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2291"/>
            <a:ext cx="1199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 </a:t>
            </a:r>
            <a:r>
              <a:rPr lang="fr-CA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a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structure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an </a:t>
            </a:r>
            <a:r>
              <a:rPr lang="fr-CA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dot </a:t>
            </a:r>
            <a:r>
              <a:rPr lang="fr-CA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illusrates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atom’s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valence </a:t>
            </a:r>
            <a:r>
              <a:rPr lang="fr-C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lone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pairs and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pairs) and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6340" y="5113226"/>
            <a:ext cx="3786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Oval 7"/>
          <p:cNvSpPr/>
          <p:nvPr/>
        </p:nvSpPr>
        <p:spPr>
          <a:xfrm>
            <a:off x="1576777" y="4607401"/>
            <a:ext cx="1342195" cy="13421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01042" y="452745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38257" y="452745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5886" y="3794848"/>
            <a:ext cx="2967299" cy="2967299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01041" y="369459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38257" y="369097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01041" y="663935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94811" y="49775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9905" y="522010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515" y="3379349"/>
            <a:ext cx="38011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</a:t>
            </a:r>
            <a:r>
              <a:rPr lang="fr-CA" sz="2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fr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endParaRPr lang="en-CA" sz="21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9581" y="4939495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9647" y="3379349"/>
            <a:ext cx="38509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</a:t>
            </a:r>
            <a:r>
              <a:rPr lang="fr-CA" sz="2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C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fr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r>
              <a:rPr lang="fr-CA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</a:t>
            </a:r>
            <a:endParaRPr lang="en-CA" sz="2100" dirty="0"/>
          </a:p>
        </p:txBody>
      </p:sp>
      <p:sp>
        <p:nvSpPr>
          <p:cNvPr id="20" name="Oval 19"/>
          <p:cNvSpPr/>
          <p:nvPr/>
        </p:nvSpPr>
        <p:spPr>
          <a:xfrm>
            <a:off x="5651507" y="473174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1508" y="550888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91185" y="51203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11832" y="524725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11832" y="500202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5120" y="3738929"/>
            <a:ext cx="5619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Dots represent electrons and are placed around the chemical symbol at the points of a compass.</a:t>
            </a:r>
          </a:p>
          <a:p>
            <a:pPr>
              <a:buClr>
                <a:srgbClr val="C00000"/>
              </a:buClr>
            </a:pP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dots are placed singly until the fifth electron is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reached, then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paired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is a bit of an exception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34" y="4208099"/>
            <a:ext cx="885416" cy="873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236547" y="6208023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780606" y="65157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780606" y="627055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diagrams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0"/>
          <a:stretch/>
        </p:blipFill>
        <p:spPr bwMode="auto">
          <a:xfrm>
            <a:off x="1745257" y="2526135"/>
            <a:ext cx="8701486" cy="368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976" y="1587267"/>
            <a:ext cx="52684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diagrams of the first 18 elements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9131668" y="2102386"/>
            <a:ext cx="1754405" cy="46560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468109" y="2107406"/>
            <a:ext cx="1052283" cy="46056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3" y="126614"/>
            <a:ext cx="1198257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Links between Kinetic Molecular Theory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Atomic Theory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452149"/>
            <a:ext cx="5674544" cy="51980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molecular theory</a:t>
            </a:r>
            <a:endParaRPr lang="fr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 up of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colliding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container.</a:t>
            </a:r>
          </a:p>
          <a:p>
            <a:pPr marL="514350" indent="-514350">
              <a:buAutoNum type="arabicPeriod"/>
            </a:pP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move.  The more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have,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move and the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farther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2156" y="2074815"/>
            <a:ext cx="35076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toms and compounds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456" y="2341446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3456" y="3151693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0984" y="3616397"/>
            <a:ext cx="126515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36125" y="5119723"/>
            <a:ext cx="139930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54063" y="2107435"/>
            <a:ext cx="3485284" cy="468143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702791" y="4696629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7" name="Oval 46"/>
          <p:cNvSpPr/>
          <p:nvPr/>
        </p:nvSpPr>
        <p:spPr>
          <a:xfrm>
            <a:off x="6956818" y="451364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336284" y="37860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9" name="Oval 48"/>
          <p:cNvSpPr/>
          <p:nvPr/>
        </p:nvSpPr>
        <p:spPr>
          <a:xfrm>
            <a:off x="8252982" y="353212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520410" y="353212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946365" y="423616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824611" y="423616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012402" y="361134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85448" y="3651418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31674" y="33727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2390" y="361134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898857" y="337277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907843" y="466752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59" name="Oval 58"/>
          <p:cNvSpPr/>
          <p:nvPr/>
        </p:nvSpPr>
        <p:spPr>
          <a:xfrm>
            <a:off x="9669293" y="450616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40345" y="4541539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745400" y="451243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824623" y="3290577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endCxn id="95" idx="0"/>
          </p:cNvCxnSpPr>
          <p:nvPr/>
        </p:nvCxnSpPr>
        <p:spPr>
          <a:xfrm flipH="1">
            <a:off x="6895104" y="2605462"/>
            <a:ext cx="931909" cy="187067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98" idx="0"/>
          </p:cNvCxnSpPr>
          <p:nvPr/>
        </p:nvCxnSpPr>
        <p:spPr>
          <a:xfrm>
            <a:off x="8063173" y="2621965"/>
            <a:ext cx="434491" cy="60876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94" idx="0"/>
          </p:cNvCxnSpPr>
          <p:nvPr/>
        </p:nvCxnSpPr>
        <p:spPr>
          <a:xfrm>
            <a:off x="8491535" y="2604827"/>
            <a:ext cx="1542044" cy="187203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9567659" y="4476887"/>
            <a:ext cx="931871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429183" y="4476159"/>
            <a:ext cx="931871" cy="7395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702333" y="3230731"/>
            <a:ext cx="1590667" cy="144400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70984" y="3616397"/>
            <a:ext cx="1265159" cy="31865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 flipV="1">
            <a:off x="2022765" y="2356461"/>
            <a:ext cx="5445347" cy="144315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endCxn id="12" idx="1"/>
          </p:cNvCxnSpPr>
          <p:nvPr/>
        </p:nvCxnSpPr>
        <p:spPr>
          <a:xfrm flipV="1">
            <a:off x="2022765" y="2341479"/>
            <a:ext cx="5431299" cy="969516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36" idx="0"/>
            <a:endCxn id="9" idx="2"/>
          </p:cNvCxnSpPr>
          <p:nvPr/>
        </p:nvCxnSpPr>
        <p:spPr>
          <a:xfrm rot="5400000" flipH="1" flipV="1">
            <a:off x="5018297" y="-601308"/>
            <a:ext cx="1002973" cy="7432438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2" idx="3"/>
            <a:endCxn id="12" idx="2"/>
          </p:cNvCxnSpPr>
          <p:nvPr/>
        </p:nvCxnSpPr>
        <p:spPr>
          <a:xfrm flipV="1">
            <a:off x="3835453" y="2575555"/>
            <a:ext cx="5361271" cy="2703473"/>
          </a:xfrm>
          <a:prstGeom prst="curved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29165" y="3230753"/>
            <a:ext cx="4070347" cy="19494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673239" y="2575549"/>
            <a:ext cx="1360340" cy="65517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06094 -0.06829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3426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06198 -0.06944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347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6146 -0.0652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3264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5377 -0.0699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3495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4973 -0.0685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-342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5325 -0.066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3356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6829 L -2.08333E-6 4.44444E-6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340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06944 L 1.04167E-6 7.56773E-17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3449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-0.06528 L 1.04167E-6 2.22222E-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3264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7 -0.06991 L -6.25E-7 2.22222E-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565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73 -0.06852 L -1.66667E-6 4.81481E-6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33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-0.0669 L -6.25E-7 -2.59259E-6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3380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/>
      <p:bldP spid="63" grpId="2" animBg="1"/>
      <p:bldP spid="111" grpId="1" animBg="1"/>
      <p:bldP spid="111" grpId="2" animBg="1"/>
      <p:bldP spid="111" grpId="3" animBg="1"/>
      <p:bldP spid="3" grpId="0" uiExpand="1" build="p"/>
      <p:bldP spid="9" grpId="0"/>
      <p:bldP spid="11" grpId="0" animBg="1"/>
      <p:bldP spid="19" grpId="0" animBg="1"/>
      <p:bldP spid="20" grpId="0" animBg="1"/>
      <p:bldP spid="22" grpId="0" animBg="1"/>
      <p:bldP spid="12" grpId="0" animBg="1"/>
      <p:bldP spid="46" grpId="0"/>
      <p:bldP spid="46" grpId="1"/>
      <p:bldP spid="46" grpId="2"/>
      <p:bldP spid="47" grpId="0" animBg="1"/>
      <p:bldP spid="47" grpId="1" animBg="1"/>
      <p:bldP spid="47" grpId="2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8" grpId="1"/>
      <p:bldP spid="58" grpId="2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94" grpId="0" animBg="1"/>
      <p:bldP spid="94" grpId="1" animBg="1"/>
      <p:bldP spid="95" grpId="0" animBg="1"/>
      <p:bldP spid="95" grpId="1" animBg="1"/>
      <p:bldP spid="98" grpId="0" animBg="1"/>
      <p:bldP spid="98" grpId="1" animBg="1"/>
      <p:bldP spid="36" grpId="0" animBg="1"/>
      <p:bldP spid="16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Diagrams for Atoms, Ions, and Compounds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6601" y="2386217"/>
            <a:ext cx="202972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828" y="3369046"/>
            <a:ext cx="14430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xygen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601" y="3361788"/>
            <a:ext cx="176362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Oxide 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28" y="2386217"/>
            <a:ext cx="142218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596" y="4865058"/>
            <a:ext cx="34868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 oxide, Na</a:t>
            </a:r>
            <a:r>
              <a:rPr lang="en-US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488" y="2492770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7580" y="22850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8989" y="380871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28989" y="358366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98695" y="329897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59442" y="329897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3713" y="2489910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5208" y="2205216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9442" y="3506723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Oval 20"/>
          <p:cNvSpPr/>
          <p:nvPr/>
        </p:nvSpPr>
        <p:spPr>
          <a:xfrm>
            <a:off x="2082877" y="403872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01419" y="368754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19975" y="411699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19975" y="38919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89681" y="360725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50428" y="3607252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50428" y="3815002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1" name="Oval 30"/>
          <p:cNvSpPr/>
          <p:nvPr/>
        </p:nvSpPr>
        <p:spPr>
          <a:xfrm>
            <a:off x="5300088" y="412325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00088" y="3898205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87018" y="438438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47765" y="438438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ket 35"/>
          <p:cNvSpPr/>
          <p:nvPr/>
        </p:nvSpPr>
        <p:spPr>
          <a:xfrm>
            <a:off x="5253617" y="360360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227724" y="3504717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Bracket 38"/>
          <p:cNvSpPr/>
          <p:nvPr/>
        </p:nvSpPr>
        <p:spPr>
          <a:xfrm flipH="1">
            <a:off x="6066561" y="360360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/>
          <p:cNvSpPr/>
          <p:nvPr/>
        </p:nvSpPr>
        <p:spPr>
          <a:xfrm>
            <a:off x="5309694" y="230100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ket 50"/>
          <p:cNvSpPr/>
          <p:nvPr/>
        </p:nvSpPr>
        <p:spPr>
          <a:xfrm flipH="1">
            <a:off x="6122638" y="2301004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898282" y="5814811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118374" y="5607062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013337" y="607833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13337" y="585327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83043" y="556858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543790" y="5776336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1" name="Oval 60"/>
          <p:cNvSpPr/>
          <p:nvPr/>
        </p:nvSpPr>
        <p:spPr>
          <a:xfrm>
            <a:off x="3293450" y="608459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80380" y="634572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41127" y="634572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ket 64"/>
          <p:cNvSpPr/>
          <p:nvPr/>
        </p:nvSpPr>
        <p:spPr>
          <a:xfrm>
            <a:off x="3246979" y="5564939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221086" y="5466051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Left Bracket 66"/>
          <p:cNvSpPr/>
          <p:nvPr/>
        </p:nvSpPr>
        <p:spPr>
          <a:xfrm flipH="1">
            <a:off x="4059923" y="5564939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602906" y="5434445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eft Bracket 73"/>
          <p:cNvSpPr/>
          <p:nvPr/>
        </p:nvSpPr>
        <p:spPr>
          <a:xfrm>
            <a:off x="1637392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ket 74"/>
          <p:cNvSpPr/>
          <p:nvPr/>
        </p:nvSpPr>
        <p:spPr>
          <a:xfrm flipH="1">
            <a:off x="2450336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10522" y="5814811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30614" y="5607062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215146" y="5434445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Left Bracket 78"/>
          <p:cNvSpPr/>
          <p:nvPr/>
        </p:nvSpPr>
        <p:spPr>
          <a:xfrm>
            <a:off x="249632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ket 79"/>
          <p:cNvSpPr/>
          <p:nvPr/>
        </p:nvSpPr>
        <p:spPr>
          <a:xfrm flipH="1">
            <a:off x="1062576" y="5530233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56452" y="1554774"/>
            <a:ext cx="13484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02263" y="1554775"/>
            <a:ext cx="9364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7607" y="4331006"/>
            <a:ext cx="32031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compounds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59571" y="1554775"/>
            <a:ext cx="38811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compounds</a:t>
            </a:r>
          </a:p>
          <a:p>
            <a:pPr algn="ctr"/>
            <a:r>
              <a:rPr lang="en-US" sz="3400" u="sng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(molecules)</a:t>
            </a:r>
            <a:endParaRPr lang="en-US" sz="3400" u="sng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31094" y="2792684"/>
            <a:ext cx="201407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sz="3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60118" y="362417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831722" y="3874074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341028" y="4601030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580281" y="4393281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810575" y="388075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810575" y="365570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580281" y="337101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341028" y="337101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341028" y="3578760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8133279" y="365570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341028" y="408850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743805" y="23546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0372229" y="3757229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051582" y="4485536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1521129" y="407671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1521129" y="385166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1290835" y="356697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1051582" y="356697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1051582" y="3774724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768122" y="4041923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6200000" flipV="1">
            <a:off x="11131572" y="4421962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23032" y="3928813"/>
            <a:ext cx="5325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30040" y="5636445"/>
            <a:ext cx="2985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line represents two shared electrons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109" idx="0"/>
          </p:cNvCxnSpPr>
          <p:nvPr/>
        </p:nvCxnSpPr>
        <p:spPr>
          <a:xfrm flipV="1">
            <a:off x="9423032" y="4099694"/>
            <a:ext cx="1457526" cy="15367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9" idx="0"/>
          </p:cNvCxnSpPr>
          <p:nvPr/>
        </p:nvCxnSpPr>
        <p:spPr>
          <a:xfrm flipV="1">
            <a:off x="9423032" y="4384389"/>
            <a:ext cx="1817730" cy="1252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752E-6 1.11111E-6 L 0.04778 1.11111E-6 C 0.06926 1.11111E-6 0.09582 0.01018 0.09582 0.01852 L 0.09582 0.03773 " pathEditMode="relative" rAng="0" ptsTypes="FfFF">
                                      <p:cBhvr>
                                        <p:cTn id="17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" y="187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199E-7 1.11111E-6 L 0.1147 1.11111E-6 C 0.16639 1.11111E-6 0.23005 -0.00162 0.23005 -0.00301 L 0.23005 -0.00625 " pathEditMode="relative" rAng="0" ptsTypes="FfFF">
                                      <p:cBhvr>
                                        <p:cTn id="1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1.875E-6 -0.04629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5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4.375E-6 -0.04629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5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362E-6 -2.40454E-6 L 0.02708 0.0007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3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02435 0.0007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1" grpId="0" animBg="1"/>
      <p:bldP spid="32" grpId="0" animBg="1"/>
      <p:bldP spid="33" grpId="0" animBg="1"/>
      <p:bldP spid="34" grpId="0" animBg="1"/>
      <p:bldP spid="36" grpId="0" animBg="1"/>
      <p:bldP spid="38" grpId="0"/>
      <p:bldP spid="39" grpId="0" animBg="1"/>
      <p:bldP spid="49" grpId="0" animBg="1"/>
      <p:bldP spid="51" grpId="0" animBg="1"/>
      <p:bldP spid="52" grpId="0"/>
      <p:bldP spid="53" grpId="0" animBg="1"/>
      <p:bldP spid="53" grpId="1" animBg="1"/>
      <p:bldP spid="56" grpId="0" animBg="1"/>
      <p:bldP spid="57" grpId="0" animBg="1"/>
      <p:bldP spid="58" grpId="0" animBg="1"/>
      <p:bldP spid="60" grpId="0"/>
      <p:bldP spid="61" grpId="0" animBg="1"/>
      <p:bldP spid="63" grpId="0" animBg="1"/>
      <p:bldP spid="64" grpId="0" animBg="1"/>
      <p:bldP spid="65" grpId="0" animBg="1"/>
      <p:bldP spid="66" grpId="0"/>
      <p:bldP spid="67" grpId="0" animBg="1"/>
      <p:bldP spid="73" grpId="0"/>
      <p:bldP spid="74" grpId="0" animBg="1"/>
      <p:bldP spid="75" grpId="0" animBg="1"/>
      <p:bldP spid="76" grpId="0"/>
      <p:bldP spid="77" grpId="0" animBg="1"/>
      <p:bldP spid="77" grpId="1" animBg="1"/>
      <p:bldP spid="78" grpId="0"/>
      <p:bldP spid="79" grpId="0" animBg="1"/>
      <p:bldP spid="80" grpId="0" animBg="1"/>
      <p:bldP spid="54" grpId="0"/>
      <p:bldP spid="55" grpId="0"/>
      <p:bldP spid="59" grpId="0"/>
      <p:bldP spid="62" grpId="0"/>
      <p:bldP spid="70" grpId="0"/>
      <p:bldP spid="71" grpId="0"/>
      <p:bldP spid="71" grpId="1"/>
      <p:bldP spid="72" grpId="0" animBg="1"/>
      <p:bldP spid="72" grpId="1" animBg="1"/>
      <p:bldP spid="81" grpId="0"/>
      <p:bldP spid="81" grpId="1"/>
      <p:bldP spid="82" grpId="0" animBg="1"/>
      <p:bldP spid="82" grpId="1" animBg="1"/>
      <p:bldP spid="83" grpId="0" animBg="1"/>
      <p:bldP spid="84" grpId="0" animBg="1"/>
      <p:bldP spid="85" grpId="0" animBg="1"/>
      <p:bldP spid="86" grpId="0" animBg="1"/>
      <p:bldP spid="87" grpId="0"/>
      <p:bldP spid="91" grpId="0" animBg="1"/>
      <p:bldP spid="95" grpId="0" animBg="1"/>
      <p:bldP spid="96" grpId="0" animBg="1"/>
      <p:bldP spid="96" grpId="1" animBg="1"/>
      <p:bldP spid="97" grpId="0"/>
      <p:bldP spid="99" grpId="0"/>
      <p:bldP spid="101" grpId="0" animBg="1"/>
      <p:bldP spid="102" grpId="0" animBg="1"/>
      <p:bldP spid="103" grpId="0" animBg="1"/>
      <p:bldP spid="104" grpId="0" animBg="1"/>
      <p:bldP spid="105" grpId="0"/>
      <p:bldP spid="109" grpId="0"/>
      <p:bldP spid="10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2104730" y="5699663"/>
            <a:ext cx="548544" cy="2675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64692" y="5446129"/>
            <a:ext cx="352823" cy="1697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10910" y="6401146"/>
            <a:ext cx="1432290" cy="38807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Lewis Diagrams of Diatomic 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olecules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16830"/>
            <a:ext cx="1188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elements exist naturally as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diatomic molecules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are more stable together than as individuals.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12666"/>
            <a:ext cx="56746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pair of atoms joined by a covalent bond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1588" y="1816830"/>
            <a:ext cx="3200400" cy="523220"/>
          </a:xfrm>
          <a:prstGeom prst="rect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5876495" y="1949954"/>
            <a:ext cx="1250315" cy="2030506"/>
          </a:xfrm>
          <a:prstGeom prst="bentUpArrow">
            <a:avLst>
              <a:gd name="adj1" fmla="val 14279"/>
              <a:gd name="adj2" fmla="val 25000"/>
              <a:gd name="adj3" fmla="val 2500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3012667"/>
            <a:ext cx="5486400" cy="45624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8210" y="3923764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169" y="524406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744" y="5244066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42081" y="5528760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1306" y="5245465"/>
            <a:ext cx="4058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6736" y="5245466"/>
            <a:ext cx="4058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888663" y="5531926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74489" y="3923764"/>
            <a:ext cx="12731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2868" y="3934030"/>
            <a:ext cx="1199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18136" y="503501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86496" y="50317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78748" y="527247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8748" y="552875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18135" y="573650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86846" y="573650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77153" y="52724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7153" y="552875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9404" y="503502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38115" y="50350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94389" y="573650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63100" y="573650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41305" y="523437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36665" y="523437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266741" y="5490502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096214" y="50738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864574" y="50705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96213" y="577534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864924" y="577534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747482" y="507386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516193" y="50738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772467" y="577534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41178" y="57753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9266741" y="5585749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241574" y="3934030"/>
            <a:ext cx="1326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354444" y="5278312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049804" y="5278312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0773960" y="5474277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776865" y="5563004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776864" y="5658416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234058" y="533396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234058" y="559024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417533" y="532947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17533" y="558574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343432" y="3923764"/>
            <a:ext cx="13083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56877" y="3923764"/>
            <a:ext cx="13083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Bromine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28497" y="3923764"/>
            <a:ext cx="10054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93504" y="5241678"/>
            <a:ext cx="5597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0108" y="5239848"/>
            <a:ext cx="5597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3841807" y="5531929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3697280" y="503502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65640" y="503172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257892" y="527248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257892" y="552875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697279" y="573650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65990" y="573650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56297" y="527248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556297" y="552875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348548" y="503502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117259" y="503502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373533" y="5736507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142244" y="573650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222174" y="5278312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36330" y="5289304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5717419" y="5585748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539962" y="508447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308322" y="50811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100574" y="532193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00574" y="557821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539961" y="57859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308672" y="578596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422519" y="532193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422519" y="55782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214770" y="508448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983481" y="5084480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239755" y="57859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008466" y="578596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283515" y="5291632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916184" y="5287140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7601231" y="5575131"/>
            <a:ext cx="311623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7423774" y="50738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192134" y="50705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984386" y="531132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984386" y="556759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423773" y="577534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7192484" y="577534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306331" y="531132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8306331" y="556759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098582" y="507386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867293" y="507386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123567" y="5775346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892278" y="577534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13344" y="6401146"/>
            <a:ext cx="14622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 pair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53312" y="5537224"/>
            <a:ext cx="0" cy="863922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2904968" y="6402960"/>
            <a:ext cx="1126460" cy="38290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907402" y="6402960"/>
            <a:ext cx="11240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pair</a:t>
            </a:r>
            <a:endParaRPr lang="en-US" dirty="0"/>
          </a:p>
        </p:txBody>
      </p:sp>
      <p:cxnSp>
        <p:nvCxnSpPr>
          <p:cNvPr id="118" name="Straight Arrow Connector 117"/>
          <p:cNvCxnSpPr>
            <a:stCxn id="116" idx="0"/>
          </p:cNvCxnSpPr>
          <p:nvPr/>
        </p:nvCxnSpPr>
        <p:spPr>
          <a:xfrm flipH="1" flipV="1">
            <a:off x="2473279" y="5993709"/>
            <a:ext cx="994919" cy="40925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40" grpId="0" animBg="1"/>
      <p:bldP spid="30" grpId="0" animBg="1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/>
      <p:bldP spid="35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3" grpId="0"/>
      <p:bldP spid="116" grpId="0" animBg="1"/>
      <p:bldP spid="1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6559762" y="1213749"/>
            <a:ext cx="5151152" cy="2611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88"/>
            <a:ext cx="10515600" cy="80555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2469" y="313577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4" name="TextBox 13"/>
          <p:cNvSpPr txBox="1"/>
          <p:nvPr/>
        </p:nvSpPr>
        <p:spPr>
          <a:xfrm>
            <a:off x="673961" y="3195441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1900" dirty="0"/>
          </a:p>
        </p:txBody>
      </p:sp>
      <p:sp>
        <p:nvSpPr>
          <p:cNvPr id="15" name="Oval 14"/>
          <p:cNvSpPr/>
          <p:nvPr/>
        </p:nvSpPr>
        <p:spPr>
          <a:xfrm>
            <a:off x="693999" y="30938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6" name="Oval 15"/>
          <p:cNvSpPr/>
          <p:nvPr/>
        </p:nvSpPr>
        <p:spPr>
          <a:xfrm>
            <a:off x="874497" y="30938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7" name="Oval 16"/>
          <p:cNvSpPr/>
          <p:nvPr/>
        </p:nvSpPr>
        <p:spPr>
          <a:xfrm>
            <a:off x="406179" y="291948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18" name="Oval 17"/>
          <p:cNvSpPr/>
          <p:nvPr/>
        </p:nvSpPr>
        <p:spPr>
          <a:xfrm>
            <a:off x="693999" y="28419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43" name="TextBox 42"/>
          <p:cNvSpPr txBox="1"/>
          <p:nvPr/>
        </p:nvSpPr>
        <p:spPr>
          <a:xfrm>
            <a:off x="145289" y="1036024"/>
            <a:ext cx="48013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Subatomic Particle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		nucleus	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1+	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		shells	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1-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		nucleus	1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0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807" y="2408626"/>
            <a:ext cx="15213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 diagram</a:t>
            </a:r>
            <a:endParaRPr lang="en-CA" sz="19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00257" y="2408626"/>
            <a:ext cx="16369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Lewis diagram</a:t>
            </a:r>
            <a:endParaRPr lang="en-CA" sz="19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8214" y="3255109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sz="1900" dirty="0"/>
          </a:p>
        </p:txBody>
      </p:sp>
      <p:sp>
        <p:nvSpPr>
          <p:cNvPr id="46" name="Oval 45"/>
          <p:cNvSpPr/>
          <p:nvPr/>
        </p:nvSpPr>
        <p:spPr>
          <a:xfrm>
            <a:off x="2347008" y="31116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47" name="Rectangle 46"/>
          <p:cNvSpPr/>
          <p:nvPr/>
        </p:nvSpPr>
        <p:spPr>
          <a:xfrm>
            <a:off x="9294353" y="4532775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94769" y="44312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94769" y="6163716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394779" y="4814826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94769" y="5745851"/>
            <a:ext cx="14013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41941" y="4428208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86256" y="4592812"/>
            <a:ext cx="171874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number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86256" y="5382978"/>
            <a:ext cx="177163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lement symbol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86256" y="5727738"/>
            <a:ext cx="15808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lement name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5558" y="6240659"/>
            <a:ext cx="14606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mass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94353" y="4043487"/>
            <a:ext cx="13889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charge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Arrow Connector 59"/>
          <p:cNvCxnSpPr>
            <a:stCxn id="54" idx="3"/>
            <a:endCxn id="48" idx="1"/>
          </p:cNvCxnSpPr>
          <p:nvPr/>
        </p:nvCxnSpPr>
        <p:spPr>
          <a:xfrm>
            <a:off x="8404996" y="4785173"/>
            <a:ext cx="989773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50" idx="1"/>
          </p:cNvCxnSpPr>
          <p:nvPr/>
        </p:nvCxnSpPr>
        <p:spPr>
          <a:xfrm flipV="1">
            <a:off x="8457895" y="5414991"/>
            <a:ext cx="936884" cy="16034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6" idx="3"/>
            <a:endCxn id="51" idx="1"/>
          </p:cNvCxnSpPr>
          <p:nvPr/>
        </p:nvCxnSpPr>
        <p:spPr>
          <a:xfrm>
            <a:off x="8267138" y="5920099"/>
            <a:ext cx="1127631" cy="95057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7" idx="3"/>
            <a:endCxn id="49" idx="1"/>
          </p:cNvCxnSpPr>
          <p:nvPr/>
        </p:nvCxnSpPr>
        <p:spPr>
          <a:xfrm>
            <a:off x="8146214" y="6433020"/>
            <a:ext cx="1248555" cy="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2"/>
            <a:endCxn id="52" idx="1"/>
          </p:cNvCxnSpPr>
          <p:nvPr/>
        </p:nvCxnSpPr>
        <p:spPr>
          <a:xfrm>
            <a:off x="9988806" y="4428208"/>
            <a:ext cx="553135" cy="31547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19504" y="3796428"/>
            <a:ext cx="177324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Ionic compound</a:t>
            </a:r>
            <a:endParaRPr lang="en-CA" sz="19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35920" y="5320676"/>
            <a:ext cx="21499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Covalent compound</a:t>
            </a:r>
            <a:endParaRPr lang="en-CA" sz="1900" dirty="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77430" y="5856647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73636" y="6366393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643183" y="6158644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643183" y="5933592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412889" y="564889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73636" y="5648899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3173636" y="5856649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3411215" y="6330568"/>
            <a:ext cx="0" cy="1414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574791" y="4514493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94883" y="4306744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689846" y="477801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689846" y="4552961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459552" y="4268268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4220299" y="4476018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3969959" y="4784273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56889" y="504540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217636" y="5045405"/>
            <a:ext cx="207749" cy="207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ket 93"/>
          <p:cNvSpPr/>
          <p:nvPr/>
        </p:nvSpPr>
        <p:spPr>
          <a:xfrm>
            <a:off x="3923488" y="4264621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999407" y="4087448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eft Bracket 95"/>
          <p:cNvSpPr/>
          <p:nvPr/>
        </p:nvSpPr>
        <p:spPr>
          <a:xfrm flipH="1">
            <a:off x="4736432" y="4264621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279415" y="4134127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Left Bracket 97"/>
          <p:cNvSpPr/>
          <p:nvPr/>
        </p:nvSpPr>
        <p:spPr>
          <a:xfrm>
            <a:off x="2313901" y="422991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ket 98"/>
          <p:cNvSpPr/>
          <p:nvPr/>
        </p:nvSpPr>
        <p:spPr>
          <a:xfrm flipH="1">
            <a:off x="3126845" y="422991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187031" y="4514493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407123" y="4306744"/>
            <a:ext cx="207749" cy="207749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891655" y="4134127"/>
            <a:ext cx="4090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Left Bracket 102"/>
          <p:cNvSpPr/>
          <p:nvPr/>
        </p:nvSpPr>
        <p:spPr>
          <a:xfrm>
            <a:off x="926141" y="422991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Left Bracket 103"/>
          <p:cNvSpPr/>
          <p:nvPr/>
        </p:nvSpPr>
        <p:spPr>
          <a:xfrm flipH="1">
            <a:off x="1739085" y="4229915"/>
            <a:ext cx="210171" cy="1069130"/>
          </a:xfrm>
          <a:prstGeom prst="leftBracke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16200000" flipV="1">
            <a:off x="3143234" y="6087931"/>
            <a:ext cx="0" cy="1414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56889" y="2645923"/>
            <a:ext cx="192725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electrons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5" idx="1"/>
            <a:endCxn id="18" idx="6"/>
          </p:cNvCxnSpPr>
          <p:nvPr/>
        </p:nvCxnSpPr>
        <p:spPr>
          <a:xfrm flipH="1">
            <a:off x="837483" y="2838284"/>
            <a:ext cx="3619406" cy="75429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" idx="1"/>
            <a:endCxn id="46" idx="6"/>
          </p:cNvCxnSpPr>
          <p:nvPr/>
        </p:nvCxnSpPr>
        <p:spPr>
          <a:xfrm flipH="1">
            <a:off x="2490492" y="2838284"/>
            <a:ext cx="1966397" cy="345083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4879" y="5548138"/>
            <a:ext cx="11240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 pair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5395" y="6248076"/>
            <a:ext cx="14622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9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onding pair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2" idx="3"/>
            <a:endCxn id="82" idx="2"/>
          </p:cNvCxnSpPr>
          <p:nvPr/>
        </p:nvCxnSpPr>
        <p:spPr>
          <a:xfrm flipV="1">
            <a:off x="1857655" y="6426036"/>
            <a:ext cx="1551783" cy="1440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1" idx="3"/>
            <a:endCxn id="81" idx="2"/>
          </p:cNvCxnSpPr>
          <p:nvPr/>
        </p:nvCxnSpPr>
        <p:spPr>
          <a:xfrm>
            <a:off x="1678905" y="5740499"/>
            <a:ext cx="1494731" cy="12275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04779 4.44444E-6 C 0.06927 4.44444E-6 0.09583 0.01018 0.09583 0.01851 L 0.09583 0.03773 " pathEditMode="relative" rAng="0" ptsTypes="AAAA">
                                      <p:cBhvr>
                                        <p:cTn id="1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7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5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11471 4.44444E-6 C 0.1664 4.44444E-6 0.23008 -0.00162 0.23008 -0.00301 L 0.23008 -0.00625 " pathEditMode="relative" rAng="0" ptsTypes="AAAA">
                                      <p:cBhvr>
                                        <p:cTn id="16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 animBg="1"/>
      <p:bldP spid="17" grpId="0" animBg="1"/>
      <p:bldP spid="18" grpId="0" animBg="1"/>
      <p:bldP spid="10" grpId="0"/>
      <p:bldP spid="44" grpId="0"/>
      <p:bldP spid="45" grpId="0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/>
      <p:bldP spid="85" grpId="0"/>
      <p:bldP spid="86" grpId="0" animBg="1"/>
      <p:bldP spid="86" grpId="1" animBg="1"/>
      <p:bldP spid="87" grpId="0" animBg="1"/>
      <p:bldP spid="88" grpId="0" animBg="1"/>
      <p:bldP spid="89" grpId="0" animBg="1"/>
      <p:bldP spid="90" grpId="0"/>
      <p:bldP spid="91" grpId="0" animBg="1"/>
      <p:bldP spid="92" grpId="0" animBg="1"/>
      <p:bldP spid="93" grpId="0" animBg="1"/>
      <p:bldP spid="94" grpId="0" animBg="1"/>
      <p:bldP spid="95" grpId="0"/>
      <p:bldP spid="96" grpId="0" animBg="1"/>
      <p:bldP spid="97" grpId="0"/>
      <p:bldP spid="98" grpId="0" animBg="1"/>
      <p:bldP spid="99" grpId="0" animBg="1"/>
      <p:bldP spid="100" grpId="0"/>
      <p:bldP spid="101" grpId="0" animBg="1"/>
      <p:bldP spid="101" grpId="1" animBg="1"/>
      <p:bldP spid="102" grpId="0"/>
      <p:bldP spid="103" grpId="0" animBg="1"/>
      <p:bldP spid="104" grpId="0" animBg="1"/>
      <p:bldP spid="5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14347"/>
          <p:cNvSpPr/>
          <p:nvPr/>
        </p:nvSpPr>
        <p:spPr>
          <a:xfrm>
            <a:off x="7894083" y="2965131"/>
            <a:ext cx="4031116" cy="3336696"/>
          </a:xfrm>
          <a:prstGeom prst="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81170"/>
          <a:stretch/>
        </p:blipFill>
        <p:spPr bwMode="auto">
          <a:xfrm>
            <a:off x="8056137" y="3098403"/>
            <a:ext cx="3223025" cy="3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 b="54583"/>
          <a:stretch/>
        </p:blipFill>
        <p:spPr bwMode="auto">
          <a:xfrm>
            <a:off x="8056136" y="3462833"/>
            <a:ext cx="3223025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9" b="27423"/>
          <a:stretch/>
        </p:blipFill>
        <p:spPr bwMode="auto">
          <a:xfrm>
            <a:off x="8056136" y="3858692"/>
            <a:ext cx="3223025" cy="38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ilri.org/InfoServ/Webpub/fulldocs/ilca_manual4/images/FIG%204%20P10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18" b="767"/>
          <a:stretch/>
        </p:blipFill>
        <p:spPr bwMode="auto">
          <a:xfrm>
            <a:off x="8056134" y="4276813"/>
            <a:ext cx="3223025" cy="37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f/fc/Punto_de_cor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75" y="4673237"/>
            <a:ext cx="569695" cy="5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ta-D-Lactos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27" y="4672862"/>
            <a:ext cx="1631528" cy="5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252063" y="4584906"/>
            <a:ext cx="6960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fr-CA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fr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86546" y="4898518"/>
            <a:ext cx="6270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fr-CA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fr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Citrate-2D-skelet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35" y="5224886"/>
            <a:ext cx="901071" cy="5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e/ec/3blg.png/300px-3bl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457" y="5794582"/>
            <a:ext cx="557619" cy="4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DB 1ao6 EB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2245" r="12815" b="13349"/>
          <a:stretch/>
        </p:blipFill>
        <p:spPr bwMode="auto">
          <a:xfrm>
            <a:off x="10600468" y="5781467"/>
            <a:ext cx="576064" cy="4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893014" y="5583284"/>
            <a:ext cx="17940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phosphoproteins</a:t>
            </a:r>
            <a:endParaRPr lang="fr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92999" y="5238459"/>
            <a:ext cx="7248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endParaRPr lang="fr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93014" y="5866414"/>
            <a:ext cx="9685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fr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9336801">
            <a:off x="8707622" y="4550741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CA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fr-C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C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Beta-D-Galactopyranose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745" y="4672921"/>
            <a:ext cx="634331" cy="6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lpha-D-Glucopyranose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280" y="5382474"/>
            <a:ext cx="643173" cy="69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/>
          <p:cNvSpPr/>
          <p:nvPr/>
        </p:nvSpPr>
        <p:spPr>
          <a:xfrm>
            <a:off x="3357579" y="5340137"/>
            <a:ext cx="304207" cy="404319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2" name="Rectangle 14351"/>
          <p:cNvSpPr/>
          <p:nvPr/>
        </p:nvSpPr>
        <p:spPr>
          <a:xfrm>
            <a:off x="2921506" y="5340137"/>
            <a:ext cx="304207" cy="40431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Rectangle 14350"/>
          <p:cNvSpPr/>
          <p:nvPr/>
        </p:nvSpPr>
        <p:spPr>
          <a:xfrm>
            <a:off x="2924180" y="3598063"/>
            <a:ext cx="686407" cy="51883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99346" y="4728053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5497" y="3100582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endParaRPr lang="fr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3.bp.blogspot.com/_SJqxBMpkTAs/TGITUyg_HtI/AAAAAAAAAHc/bCGjqR5195U/s1600/GoldBal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" t="2585" r="6312" b="44226"/>
          <a:stretch/>
        </p:blipFill>
        <p:spPr bwMode="auto">
          <a:xfrm>
            <a:off x="2871285" y="2738675"/>
            <a:ext cx="837691" cy="83769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4" y="109505"/>
            <a:ext cx="7772400" cy="931188"/>
          </a:xfrm>
        </p:spPr>
        <p:txBody>
          <a:bodyPr/>
          <a:lstStyle/>
          <a:p>
            <a:pPr algn="ctr" eaLnBrk="1" hangingPunct="1"/>
            <a:r>
              <a:rPr lang="fr-CA" sz="4000" dirty="0" smtClean="0">
                <a:latin typeface="Times New Roman" charset="0"/>
                <a:ea typeface="ＭＳ Ｐゴシック" charset="0"/>
                <a:cs typeface="ＭＳ Ｐゴシック" charset="0"/>
              </a:rPr>
              <a:t>Pure Substances</a:t>
            </a:r>
            <a:endParaRPr lang="fr-CA" sz="4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2" descr="http://www.abhayawellness.com/wp-content/uploads/2014/02/water-poured-into-glas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2" y="4359832"/>
            <a:ext cx="1461805" cy="11299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commentcamarche.net/droit-finances.commentcamarche.net/pictures/xVXPRXrj-istock-000002533412smal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0" y="2743967"/>
            <a:ext cx="1153745" cy="115374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784" y="989508"/>
            <a:ext cx="100494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substance composed of only one type of particle.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31" y="1869519"/>
            <a:ext cx="1033316" cy="103331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28" name="Picture 4" descr="http://upload.wikimedia.org/wikipedia/commons/thumb/4/4a/United_States_-_California_-_Sequoia_National_Park_-_General_Sherman_Tree_-_Panorama.jpg/320px-United_States_-_California_-_Sequoia_National_Park_-_General_Sherman_Tree_-_Panorama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30" y="2901687"/>
            <a:ext cx="792329" cy="22666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48439" y="5249796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CA" sz="3200" baseline="-25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A" sz="3200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4492" y="3559455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pic>
        <p:nvPicPr>
          <p:cNvPr id="19" name="Picture 18" descr="http://www.medicalsciencenavigator.com/wp-content/uploads/2012/03/Polarity-of-water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738" r="6242" b="23101"/>
          <a:stretch/>
        </p:blipFill>
        <p:spPr bwMode="auto">
          <a:xfrm flipV="1">
            <a:off x="2857596" y="4407024"/>
            <a:ext cx="878989" cy="63966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44027" y="2965159"/>
            <a:ext cx="4828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9233" y="6488383"/>
            <a:ext cx="3137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Particules</a:t>
            </a:r>
            <a:r>
              <a:rPr lang="en-US" sz="700" dirty="0"/>
              <a:t> du </a:t>
            </a:r>
            <a:r>
              <a:rPr lang="en-US" sz="700" dirty="0" err="1"/>
              <a:t>lait</a:t>
            </a:r>
            <a:r>
              <a:rPr lang="en-US" sz="700" dirty="0"/>
              <a:t>,</a:t>
            </a:r>
          </a:p>
          <a:p>
            <a:r>
              <a:rPr lang="en-US" sz="700" dirty="0"/>
              <a:t>http://www.ilri.org/InfoServ/Webpub/fulldocs/ilca_manual4/Milkchemistry.htm</a:t>
            </a:r>
          </a:p>
        </p:txBody>
      </p:sp>
      <p:pic>
        <p:nvPicPr>
          <p:cNvPr id="1042" name="Picture 18" descr="icon of Au crystal structure (space filling)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18" y="2846195"/>
            <a:ext cx="942239" cy="942238"/>
          </a:xfrm>
          <a:prstGeom prst="flowChartProcess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upload.wikimedia.org/wikipedia/commons/thumb/0/03/Liquid-water-and-ice.png/800px-Liquid-water-and-ice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0469" r="54156" b="8692"/>
          <a:stretch/>
        </p:blipFill>
        <p:spPr bwMode="auto">
          <a:xfrm>
            <a:off x="1753339" y="4418928"/>
            <a:ext cx="942239" cy="99934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" name="Oval 14336"/>
          <p:cNvSpPr/>
          <p:nvPr/>
        </p:nvSpPr>
        <p:spPr>
          <a:xfrm>
            <a:off x="742741" y="4748865"/>
            <a:ext cx="81407" cy="81407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40" name="Straight Arrow Connector 14339"/>
          <p:cNvCxnSpPr/>
          <p:nvPr/>
        </p:nvCxnSpPr>
        <p:spPr>
          <a:xfrm>
            <a:off x="805214" y="4813078"/>
            <a:ext cx="1073889" cy="190351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2401787" y="4839984"/>
            <a:ext cx="287463" cy="287463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6"/>
            <a:endCxn id="19" idx="1"/>
          </p:cNvCxnSpPr>
          <p:nvPr/>
        </p:nvCxnSpPr>
        <p:spPr>
          <a:xfrm flipV="1">
            <a:off x="2689233" y="4726854"/>
            <a:ext cx="168363" cy="256834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98350" y="3427874"/>
            <a:ext cx="81407" cy="81407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61" idx="6"/>
            <a:endCxn id="1042" idx="1"/>
          </p:cNvCxnSpPr>
          <p:nvPr/>
        </p:nvCxnSpPr>
        <p:spPr>
          <a:xfrm flipV="1">
            <a:off x="979741" y="3317314"/>
            <a:ext cx="723163" cy="151256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305159" y="2982459"/>
            <a:ext cx="218004" cy="218004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4" idx="6"/>
            <a:endCxn id="25" idx="1"/>
          </p:cNvCxnSpPr>
          <p:nvPr/>
        </p:nvCxnSpPr>
        <p:spPr>
          <a:xfrm>
            <a:off x="2523163" y="3091461"/>
            <a:ext cx="348124" cy="66032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Right Arrow Callout 14348"/>
          <p:cNvSpPr/>
          <p:nvPr/>
        </p:nvSpPr>
        <p:spPr>
          <a:xfrm>
            <a:off x="2861868" y="2676925"/>
            <a:ext cx="2737461" cy="1495473"/>
          </a:xfrm>
          <a:prstGeom prst="rightArrowCallout">
            <a:avLst>
              <a:gd name="adj1" fmla="val 39186"/>
              <a:gd name="adj2" fmla="val 40402"/>
              <a:gd name="adj3" fmla="val 121160"/>
              <a:gd name="adj4" fmla="val 32199"/>
            </a:avLst>
          </a:prstGeom>
          <a:noFill/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Callout 73"/>
          <p:cNvSpPr/>
          <p:nvPr/>
        </p:nvSpPr>
        <p:spPr>
          <a:xfrm>
            <a:off x="2857595" y="4266462"/>
            <a:ext cx="2755920" cy="1623888"/>
          </a:xfrm>
          <a:prstGeom prst="rightArrowCallout">
            <a:avLst>
              <a:gd name="adj1" fmla="val 29929"/>
              <a:gd name="adj2" fmla="val 33625"/>
              <a:gd name="adj3" fmla="val 113097"/>
              <a:gd name="adj4" fmla="val 32321"/>
            </a:avLst>
          </a:prstGeom>
          <a:noFill/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89781" y="1456193"/>
            <a:ext cx="10115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</a:t>
            </a:r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C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CA" sz="33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a </a:t>
            </a:r>
            <a:r>
              <a:rPr lang="fr-CA" sz="33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r>
              <a:rPr lang="fr-C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0" name="Picture 26" descr="EscherichiaColi NIAID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0"/>
          <a:stretch/>
        </p:blipFill>
        <p:spPr bwMode="auto">
          <a:xfrm>
            <a:off x="8867627" y="3434545"/>
            <a:ext cx="2000251" cy="1355655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fmtaccess.com/wp-content/uploads/2011/06/BREAKING-BAD-CAS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16" y="5090878"/>
            <a:ext cx="2509937" cy="1678520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0" name="Multiply 14349"/>
          <p:cNvSpPr/>
          <p:nvPr/>
        </p:nvSpPr>
        <p:spPr>
          <a:xfrm>
            <a:off x="8804791" y="1636149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Multiply 78"/>
          <p:cNvSpPr/>
          <p:nvPr/>
        </p:nvSpPr>
        <p:spPr>
          <a:xfrm>
            <a:off x="7222795" y="3261266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y 79"/>
          <p:cNvSpPr/>
          <p:nvPr/>
        </p:nvSpPr>
        <p:spPr>
          <a:xfrm>
            <a:off x="8969063" y="3362376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ultiply 80"/>
          <p:cNvSpPr/>
          <p:nvPr/>
        </p:nvSpPr>
        <p:spPr>
          <a:xfrm>
            <a:off x="8920031" y="5177642"/>
            <a:ext cx="1689308" cy="1543697"/>
          </a:xfrm>
          <a:prstGeom prst="mathMultiply">
            <a:avLst>
              <a:gd name="adj1" fmla="val 130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9363697" y="2888602"/>
            <a:ext cx="504056" cy="96412"/>
          </a:xfrm>
          <a:prstGeom prst="down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8" grpId="1" animBg="1"/>
      <p:bldP spid="38" grpId="0"/>
      <p:bldP spid="38" grpId="1"/>
      <p:bldP spid="39" grpId="0"/>
      <p:bldP spid="39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84" grpId="0" animBg="1"/>
      <p:bldP spid="14352" grpId="0" animBg="1"/>
      <p:bldP spid="14351" grpId="0" animBg="1"/>
      <p:bldP spid="2" grpId="0"/>
      <p:bldP spid="31" grpId="0"/>
      <p:bldP spid="15" grpId="0"/>
      <p:bldP spid="16" grpId="0"/>
      <p:bldP spid="18" grpId="0"/>
      <p:bldP spid="30" grpId="0"/>
      <p:bldP spid="14337" grpId="0" animBg="1"/>
      <p:bldP spid="56" grpId="0" animBg="1"/>
      <p:bldP spid="61" grpId="0" animBg="1"/>
      <p:bldP spid="64" grpId="0" animBg="1"/>
      <p:bldP spid="14349" grpId="0" animBg="1"/>
      <p:bldP spid="74" grpId="0" animBg="1"/>
      <p:bldP spid="75" grpId="0"/>
      <p:bldP spid="14350" grpId="0" animBg="1"/>
      <p:bldP spid="14350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>
            <a:off x="8863380" y="1637815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16518" y="1637815"/>
            <a:ext cx="8786289" cy="4454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8487793" y="1997855"/>
            <a:ext cx="0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7581459" y="3192268"/>
            <a:ext cx="2913854" cy="1788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023517" y="2801644"/>
            <a:ext cx="41236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44568" y="3192268"/>
            <a:ext cx="4102608" cy="17678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81898" y="6410451"/>
            <a:ext cx="892097" cy="3770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9" y="28614"/>
            <a:ext cx="12048661" cy="1040239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Periodic Table of Elements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57192" y="2378899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23337" y="2811578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41233" y="2830613"/>
            <a:ext cx="0" cy="391407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4409" y="3221991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4461" y="3654039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64517" y="4014079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7741" y="4446127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21288" y="3224160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44568" y="4014079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01340" y="3582031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07741" y="1997855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23517" y="196648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7192" y="2398536"/>
            <a:ext cx="1787376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7137" y="239853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06536" y="4014079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75940" y="358203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23336" y="2802477"/>
            <a:ext cx="0" cy="77958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77156" y="2802448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75959" y="4014079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23354" y="3582031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91732" y="2834064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38269" y="3221991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01407" y="3663994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81459" y="4037936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1288" y="4446127"/>
            <a:ext cx="92328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07740" y="403793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61536" y="363795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101388" y="3221991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48820" y="282530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12836" y="240201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57256" y="2429903"/>
            <a:ext cx="44619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57639" y="6360438"/>
            <a:ext cx="26212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are metals</a:t>
            </a:r>
            <a:endParaRPr lang="en-CA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57314" y="18410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3532" y="18410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3481" y="1841028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7317" y="2252072"/>
            <a:ext cx="480053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0785" y="1637815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6516" y="1637815"/>
            <a:ext cx="8917343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160" y="6231137"/>
            <a:ext cx="8917343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7603" y="1565806"/>
            <a:ext cx="2402625" cy="3289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7165" y="1507094"/>
            <a:ext cx="16834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Non-metals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 flipH="1">
            <a:off x="6757328" y="1577980"/>
            <a:ext cx="802426" cy="778081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03532" y="1205767"/>
            <a:ext cx="7444236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247768" y="1187441"/>
            <a:ext cx="0" cy="31965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803532" y="1205767"/>
            <a:ext cx="0" cy="7410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152374" y="5627225"/>
            <a:ext cx="207816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11424" y="5573364"/>
            <a:ext cx="15600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Metalloids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8792" y="766955"/>
            <a:ext cx="3798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side, not shiny, poor conductors, brittle, not ductile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78869" y="6498957"/>
            <a:ext cx="127656" cy="19236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796434" y="6402768"/>
            <a:ext cx="6096000" cy="3847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side, </a:t>
            </a: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shiny, conductive, malleable</a:t>
            </a:r>
            <a:r>
              <a:rPr lang="en-US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ductile</a:t>
            </a:r>
          </a:p>
        </p:txBody>
      </p:sp>
      <p:sp>
        <p:nvSpPr>
          <p:cNvPr id="19" name="Down Arrow 18"/>
          <p:cNvSpPr/>
          <p:nvPr/>
        </p:nvSpPr>
        <p:spPr>
          <a:xfrm flipV="1">
            <a:off x="9332121" y="1418632"/>
            <a:ext cx="308977" cy="133729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9072165" y="5977005"/>
            <a:ext cx="2997915" cy="96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some properties with metals and some with nonmetals</a:t>
            </a:r>
            <a:endParaRPr lang="en-US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10745653" y="5996577"/>
            <a:ext cx="308977" cy="129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10487061" y="2748476"/>
            <a:ext cx="166840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87477" y="264693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587477" y="4379417"/>
            <a:ext cx="8354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587487" y="3030527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87477" y="3961552"/>
            <a:ext cx="14013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734649" y="2643909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63318" y="2401564"/>
            <a:ext cx="9749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</a:t>
            </a:r>
          </a:p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959475" y="3250302"/>
            <a:ext cx="10550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lement </a:t>
            </a:r>
          </a:p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941588" y="4014619"/>
            <a:ext cx="10550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lement </a:t>
            </a:r>
          </a:p>
          <a:p>
            <a:pPr algn="ctr"/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942494" y="4767790"/>
            <a:ext cx="14606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mass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604220" y="2182673"/>
            <a:ext cx="13889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Ionic charge</a:t>
            </a:r>
            <a:endParaRPr lang="en-C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/>
          <p:cNvCxnSpPr>
            <a:stCxn id="75" idx="3"/>
            <a:endCxn id="71" idx="1"/>
          </p:cNvCxnSpPr>
          <p:nvPr/>
        </p:nvCxnSpPr>
        <p:spPr>
          <a:xfrm>
            <a:off x="10014572" y="3588856"/>
            <a:ext cx="572915" cy="4183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6" idx="3"/>
            <a:endCxn id="72" idx="1"/>
          </p:cNvCxnSpPr>
          <p:nvPr/>
        </p:nvCxnSpPr>
        <p:spPr>
          <a:xfrm flipV="1">
            <a:off x="9996685" y="4230857"/>
            <a:ext cx="590792" cy="12231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7" idx="3"/>
            <a:endCxn id="70" idx="1"/>
          </p:cNvCxnSpPr>
          <p:nvPr/>
        </p:nvCxnSpPr>
        <p:spPr>
          <a:xfrm flipV="1">
            <a:off x="10403150" y="4648722"/>
            <a:ext cx="184327" cy="31142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73" idx="1"/>
          </p:cNvCxnSpPr>
          <p:nvPr/>
        </p:nvCxnSpPr>
        <p:spPr>
          <a:xfrm>
            <a:off x="11181514" y="2643909"/>
            <a:ext cx="553135" cy="31547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ent-Up Arrow 48"/>
          <p:cNvSpPr/>
          <p:nvPr/>
        </p:nvSpPr>
        <p:spPr>
          <a:xfrm rot="5400000">
            <a:off x="7499197" y="4237214"/>
            <a:ext cx="1396977" cy="1862544"/>
          </a:xfrm>
          <a:prstGeom prst="bentUpArrow">
            <a:avLst>
              <a:gd name="adj1" fmla="val 14437"/>
              <a:gd name="adj2" fmla="val 12305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7589188" y="2766280"/>
            <a:ext cx="2897873" cy="81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1027"/>
          <p:cNvSpPr/>
          <p:nvPr/>
        </p:nvSpPr>
        <p:spPr>
          <a:xfrm>
            <a:off x="7573168" y="2774445"/>
            <a:ext cx="471399" cy="417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>
            <a:stCxn id="74" idx="3"/>
            <a:endCxn id="69" idx="1"/>
          </p:cNvCxnSpPr>
          <p:nvPr/>
        </p:nvCxnSpPr>
        <p:spPr>
          <a:xfrm>
            <a:off x="9938265" y="2740118"/>
            <a:ext cx="649212" cy="26075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xit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9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2" presetClass="exit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2" presetClass="exit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2" presetClass="exit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6" grpId="0" animBg="1"/>
      <p:bldP spid="3" grpId="0" animBg="1"/>
      <p:bldP spid="51" grpId="0" animBg="1"/>
      <p:bldP spid="7" grpId="1"/>
      <p:bldP spid="9" grpId="0" animBg="1"/>
      <p:bldP spid="16" grpId="0"/>
      <p:bldP spid="19" grpId="0" animBg="1"/>
      <p:bldP spid="62" grpId="0"/>
      <p:bldP spid="66" grpId="0" animBg="1"/>
      <p:bldP spid="63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49" grpId="0" animBg="1"/>
      <p:bldP spid="1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2917652" y="1949217"/>
            <a:ext cx="8546965" cy="4454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251" y="4674865"/>
            <a:ext cx="2813188" cy="127443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44" y="4649411"/>
            <a:ext cx="27833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the same group or the same period have similar chemical and physical properties.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87" y="686650"/>
            <a:ext cx="11996871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CA" sz="2400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Rows</a:t>
            </a:r>
            <a:r>
              <a:rPr lang="fr-CA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in the </a:t>
            </a:r>
            <a:r>
              <a:rPr lang="fr-CA" sz="2400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Periodic</a:t>
            </a:r>
            <a:r>
              <a:rPr lang="fr-CA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Table are </a:t>
            </a:r>
            <a:r>
              <a:rPr lang="fr-CA" sz="2400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called</a:t>
            </a:r>
            <a:r>
              <a:rPr lang="fr-CA" sz="24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400" u="sng" dirty="0" err="1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periods</a:t>
            </a:r>
            <a:r>
              <a:rPr lang="fr-CA" sz="2400" dirty="0">
                <a:solidFill>
                  <a:srgbClr val="000000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endParaRPr lang="fr-CA" sz="40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869959" y="3317937"/>
            <a:ext cx="8642349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968282" y="3675269"/>
            <a:ext cx="854498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2968282" y="4105336"/>
            <a:ext cx="854498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2982378" y="4485375"/>
            <a:ext cx="854498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2887128" y="4866503"/>
            <a:ext cx="864023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982379" y="2495275"/>
            <a:ext cx="854498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2968282" y="2901150"/>
            <a:ext cx="854498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8572" y="2376499"/>
            <a:ext cx="34657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</a:rPr>
              <a:t>1</a:t>
            </a:r>
          </a:p>
          <a:p>
            <a:r>
              <a:rPr lang="en-CA" sz="25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CA" sz="2500" dirty="0" smtClean="0">
                <a:solidFill>
                  <a:prstClr val="black"/>
                </a:solidFill>
              </a:rPr>
              <a:t>3</a:t>
            </a:r>
          </a:p>
          <a:p>
            <a:r>
              <a:rPr lang="en-CA" sz="2500" dirty="0" smtClean="0">
                <a:solidFill>
                  <a:prstClr val="black"/>
                </a:solidFill>
              </a:rPr>
              <a:t>4</a:t>
            </a:r>
          </a:p>
          <a:p>
            <a:r>
              <a:rPr lang="en-CA" sz="2500" dirty="0" smtClean="0">
                <a:solidFill>
                  <a:prstClr val="black"/>
                </a:solidFill>
              </a:rPr>
              <a:t>5</a:t>
            </a:r>
          </a:p>
          <a:p>
            <a:r>
              <a:rPr lang="en-CA" sz="2500" dirty="0" smtClean="0">
                <a:solidFill>
                  <a:prstClr val="black"/>
                </a:solidFill>
              </a:rPr>
              <a:t>6</a:t>
            </a:r>
          </a:p>
          <a:p>
            <a:r>
              <a:rPr lang="en-CA" sz="2500" dirty="0" smtClean="0">
                <a:solidFill>
                  <a:prstClr val="black"/>
                </a:solidFill>
              </a:rPr>
              <a:t>7</a:t>
            </a:r>
          </a:p>
          <a:p>
            <a:endParaRPr lang="en-CA" sz="2500" dirty="0">
              <a:solidFill>
                <a:prstClr val="black"/>
              </a:solidFill>
            </a:endParaRPr>
          </a:p>
          <a:p>
            <a:r>
              <a:rPr lang="en-CA" sz="2500" dirty="0" smtClean="0">
                <a:solidFill>
                  <a:prstClr val="black"/>
                </a:solidFill>
              </a:rPr>
              <a:t>6</a:t>
            </a:r>
          </a:p>
          <a:p>
            <a:r>
              <a:rPr lang="en-CA" sz="25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48319" y="2376499"/>
            <a:ext cx="0" cy="27853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8372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728905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0895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593001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073055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57097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937151" y="2376499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1241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92468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17651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56564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40607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20660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00713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84756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64809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248852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7252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56564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136617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520660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00712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97760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86480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48852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8905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20895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59300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073055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479895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93715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48319" y="6473304"/>
            <a:ext cx="78508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1    2      3     4     5      6     7    8      9    10    11   12   13   14    15   16   17    18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3325" y="2603062"/>
            <a:ext cx="2784267" cy="174321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615" y="2697533"/>
            <a:ext cx="27724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the period in which an element is located is equal to the number of energy shells in its neutral form.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-9644" y="1299012"/>
            <a:ext cx="119968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Columns</a:t>
            </a:r>
            <a:r>
              <a:rPr lang="fr-C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in the </a:t>
            </a:r>
            <a:r>
              <a:rPr lang="fr-CA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Periodic</a:t>
            </a:r>
            <a:r>
              <a:rPr lang="fr-C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Table are </a:t>
            </a:r>
            <a:r>
              <a:rPr lang="fr-CA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called</a:t>
            </a:r>
            <a:r>
              <a:rPr lang="fr-C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2400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groups</a:t>
            </a:r>
            <a:r>
              <a:rPr lang="fr-C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 </a:t>
            </a:r>
            <a:r>
              <a:rPr lang="fr-CA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families</a:t>
            </a:r>
            <a:r>
              <a:rPr lang="fr-CA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  <a:endParaRPr lang="fr-CA" sz="4000" b="1" i="1" u="sng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089" y="16299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and Periods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2917662" y="5589240"/>
            <a:ext cx="864023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2917662" y="5949280"/>
            <a:ext cx="8640233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9347167" y="995525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9458979" y="95208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596481" y="95377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160342" y="810474"/>
            <a:ext cx="818215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458979" y="75502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591755" y="75758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116885" y="108927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935099" y="108664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9115633" y="121648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9932355" y="121345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458979" y="15926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9588819" y="159725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943993" y="595930"/>
            <a:ext cx="1250891" cy="125089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894627" y="109438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894627" y="121728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9458979" y="179161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10151437" y="12207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458979" y="55803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9124769" y="103062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904821" y="103448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575657" y="103062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/>
      <p:bldP spid="13314" grpId="0"/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  <p:bldP spid="21513" grpId="0" animBg="1"/>
      <p:bldP spid="21513" grpId="1" animBg="1"/>
      <p:bldP spid="21514" grpId="0" animBg="1"/>
      <p:bldP spid="21514" grpId="1" animBg="1"/>
      <p:bldP spid="2" grpId="0" build="allAtOnce"/>
      <p:bldP spid="17" grpId="0"/>
      <p:bldP spid="58" grpId="0" animBg="1"/>
      <p:bldP spid="59" grpId="0"/>
      <p:bldP spid="60" grpId="0"/>
      <p:bldP spid="55" grpId="0" animBg="1"/>
      <p:bldP spid="55" grpId="1" animBg="1"/>
      <p:bldP spid="57" grpId="0" animBg="1"/>
      <p:bldP spid="57" grpId="1" animBg="1"/>
      <p:bldP spid="84" grpId="0" animBg="1"/>
      <p:bldP spid="84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6" grpId="1"/>
      <p:bldP spid="107" grpId="0"/>
      <p:bldP spid="107" grpId="1"/>
      <p:bldP spid="108" grpId="0"/>
      <p:bldP spid="10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b="4191"/>
          <a:stretch/>
        </p:blipFill>
        <p:spPr bwMode="auto">
          <a:xfrm>
            <a:off x="1053557" y="2338213"/>
            <a:ext cx="10336695" cy="40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395864" y="1683608"/>
            <a:ext cx="2122745" cy="3722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2102" y="1683607"/>
            <a:ext cx="3047775" cy="42836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71017" y="803068"/>
            <a:ext cx="2432811" cy="36396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379" y="1239878"/>
            <a:ext cx="1907896" cy="37051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71401"/>
            <a:ext cx="11713301" cy="72373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Important Groups and Sections</a:t>
            </a:r>
            <a:endParaRPr lang="fr-CA" sz="40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159563" y="2111975"/>
            <a:ext cx="0" cy="792162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10224459" y="2055874"/>
            <a:ext cx="0" cy="792163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386" y="1196495"/>
            <a:ext cx="190789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 metals</a:t>
            </a:r>
            <a:endParaRPr lang="en-CA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1943" y="1632506"/>
            <a:ext cx="30492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Alkaline-Earth Metals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2748" y="1610381"/>
            <a:ext cx="13965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2319" y="721338"/>
            <a:ext cx="17443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Noble gases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9509" y="1603669"/>
            <a:ext cx="0" cy="904393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704512" y="1167036"/>
            <a:ext cx="0" cy="134102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464905" y="3602348"/>
            <a:ext cx="5383051" cy="1649896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Bent-Up Arrow 6"/>
          <p:cNvSpPr/>
          <p:nvPr/>
        </p:nvSpPr>
        <p:spPr>
          <a:xfrm rot="5400000">
            <a:off x="4985670" y="5186465"/>
            <a:ext cx="1548127" cy="1679713"/>
          </a:xfrm>
          <a:prstGeom prst="bentUpArrow">
            <a:avLst>
              <a:gd name="adj1" fmla="val 8907"/>
              <a:gd name="adj2" fmla="val 13858"/>
              <a:gd name="adj3" fmla="val 48762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6800372" y="6428130"/>
            <a:ext cx="2670645" cy="37225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8511" y="6375718"/>
            <a:ext cx="24143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metals</a:t>
            </a:r>
            <a:endParaRPr lang="en-US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2" grpId="0" animBg="1"/>
      <p:bldP spid="23567" grpId="0" animBg="1"/>
      <p:bldP spid="23572" grpId="0" animBg="1"/>
      <p:bldP spid="3" grpId="0"/>
      <p:bldP spid="2" grpId="0"/>
      <p:bldP spid="4" grpId="0"/>
      <p:bldP spid="5" grpId="0"/>
      <p:bldP spid="6" grpId="0" animBg="1"/>
      <p:bldP spid="7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5018653" y="5517906"/>
            <a:ext cx="1242971" cy="128293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Cross 2069"/>
          <p:cNvSpPr/>
          <p:nvPr/>
        </p:nvSpPr>
        <p:spPr>
          <a:xfrm>
            <a:off x="5137272" y="5652052"/>
            <a:ext cx="998301" cy="998301"/>
          </a:xfrm>
          <a:prstGeom prst="plus">
            <a:avLst>
              <a:gd name="adj" fmla="val 40838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2278"/>
            <a:ext cx="11353800" cy="11028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and development of the Atomic Theory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413094" y="821770"/>
            <a:ext cx="171665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62540" y="-139110"/>
            <a:ext cx="1300356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41" y="5080281"/>
            <a:ext cx="13805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Democritus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91854" y="1882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6180" y="1828291"/>
            <a:ext cx="11338560" cy="0"/>
          </a:xfrm>
          <a:prstGeom prst="straightConnector1">
            <a:avLst/>
          </a:prstGeom>
          <a:ln w="889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3508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thumb/b/b9/Democritus2.jpg/200px-Democrit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3" y="3000217"/>
            <a:ext cx="1537723" cy="212205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8843" y="6540181"/>
            <a:ext cx="93474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i="1" dirty="0" err="1" smtClean="0"/>
              <a:t>Atomos</a:t>
            </a:r>
            <a:endParaRPr lang="en-US" sz="1900" i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80251" y="1523491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upload.wikimedia.org/wikipedia/commons/thumb/d/d4/John_Dalton_by_Charles_Turner.jpg/200px-John_Dalton_by_Charles_Tur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50" y="3000217"/>
            <a:ext cx="1718025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85157" y="5036652"/>
            <a:ext cx="136768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Dalton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J.J Thom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71" y="2948607"/>
            <a:ext cx="1387951" cy="21721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10015403" y="1567133"/>
            <a:ext cx="0" cy="609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74512" y="5080281"/>
            <a:ext cx="16550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Thompson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772244" y="1523491"/>
            <a:ext cx="0" cy="6096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726287" y="30613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6571" y="1163120"/>
            <a:ext cx="1189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≈433 B.C.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Oval 2049"/>
          <p:cNvSpPr/>
          <p:nvPr/>
        </p:nvSpPr>
        <p:spPr>
          <a:xfrm>
            <a:off x="454774" y="5675364"/>
            <a:ext cx="966643" cy="96664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844279" y="1218720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333409" y="5675364"/>
            <a:ext cx="966643" cy="96664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TextBox 2052"/>
          <p:cNvSpPr txBox="1"/>
          <p:nvPr/>
        </p:nvSpPr>
        <p:spPr>
          <a:xfrm>
            <a:off x="3629819" y="5889380"/>
            <a:ext cx="37061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67363" y="894137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Ernest Rutherford LO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85" y="3021529"/>
            <a:ext cx="1583403" cy="212176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456534" y="5068023"/>
            <a:ext cx="193674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Ernest Rutherford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9903335" y="1254492"/>
            <a:ext cx="0" cy="9271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829962" y="1157639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1909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8" name="Straight Connector 2057"/>
          <p:cNvCxnSpPr>
            <a:endCxn id="1028" idx="0"/>
          </p:cNvCxnSpPr>
          <p:nvPr/>
        </p:nvCxnSpPr>
        <p:spPr>
          <a:xfrm>
            <a:off x="693509" y="2133119"/>
            <a:ext cx="244587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1030" idx="0"/>
          </p:cNvCxnSpPr>
          <p:nvPr/>
        </p:nvCxnSpPr>
        <p:spPr>
          <a:xfrm flipH="1">
            <a:off x="3875856" y="2133119"/>
            <a:ext cx="5304407" cy="8671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endCxn id="1032" idx="0"/>
          </p:cNvCxnSpPr>
          <p:nvPr/>
        </p:nvCxnSpPr>
        <p:spPr>
          <a:xfrm flipH="1">
            <a:off x="5712648" y="2165725"/>
            <a:ext cx="4190705" cy="782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>
            <a:endCxn id="1036" idx="0"/>
          </p:cNvCxnSpPr>
          <p:nvPr/>
        </p:nvCxnSpPr>
        <p:spPr>
          <a:xfrm flipH="1">
            <a:off x="7445087" y="2181631"/>
            <a:ext cx="2570316" cy="8399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Oval 2065"/>
          <p:cNvSpPr/>
          <p:nvPr/>
        </p:nvSpPr>
        <p:spPr>
          <a:xfrm>
            <a:off x="6800461" y="5517906"/>
            <a:ext cx="1242971" cy="128293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/>
        </p:nvSpPr>
        <p:spPr>
          <a:xfrm>
            <a:off x="7314115" y="6047662"/>
            <a:ext cx="215656" cy="2156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807234" y="6416390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10167803" y="1719533"/>
            <a:ext cx="0" cy="455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976746" y="1377018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Photograph showing the head and shoulders of a man in a suit and 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18" y="3000192"/>
            <a:ext cx="1502743" cy="21278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13680" y="5080281"/>
            <a:ext cx="124585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Bohr</a:t>
            </a:r>
          </a:p>
        </p:txBody>
      </p:sp>
      <p:sp>
        <p:nvSpPr>
          <p:cNvPr id="33" name="Oval 32"/>
          <p:cNvSpPr/>
          <p:nvPr/>
        </p:nvSpPr>
        <p:spPr>
          <a:xfrm>
            <a:off x="8878247" y="5659699"/>
            <a:ext cx="836012" cy="8360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178859" y="6007946"/>
            <a:ext cx="125615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ross 35"/>
          <p:cNvSpPr/>
          <p:nvPr/>
        </p:nvSpPr>
        <p:spPr>
          <a:xfrm>
            <a:off x="7366457" y="6102127"/>
            <a:ext cx="115923" cy="115922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/>
          <p:cNvSpPr/>
          <p:nvPr/>
        </p:nvSpPr>
        <p:spPr>
          <a:xfrm>
            <a:off x="9199500" y="6026887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599737" y="5371581"/>
            <a:ext cx="1393027" cy="13930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304473" y="6050096"/>
            <a:ext cx="125615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Cross 126"/>
          <p:cNvSpPr/>
          <p:nvPr/>
        </p:nvSpPr>
        <p:spPr>
          <a:xfrm>
            <a:off x="9325112" y="6069037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210682" y="6123099"/>
            <a:ext cx="125615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Cross 128"/>
          <p:cNvSpPr/>
          <p:nvPr/>
        </p:nvSpPr>
        <p:spPr>
          <a:xfrm>
            <a:off x="9231320" y="6142040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9272994" y="5924482"/>
            <a:ext cx="125615" cy="1256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ross 130"/>
          <p:cNvSpPr/>
          <p:nvPr/>
        </p:nvSpPr>
        <p:spPr>
          <a:xfrm>
            <a:off x="9293632" y="5943423"/>
            <a:ext cx="84301" cy="84301"/>
          </a:xfrm>
          <a:prstGeom prst="plus">
            <a:avLst>
              <a:gd name="adj" fmla="val 49066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2" name="Picture 18" descr="Schroding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46" y="3112618"/>
            <a:ext cx="750047" cy="106029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ames Chadwick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t="1818" r="46597" b="67161"/>
          <a:stretch/>
        </p:blipFill>
        <p:spPr bwMode="auto">
          <a:xfrm>
            <a:off x="10189029" y="4292667"/>
            <a:ext cx="751115" cy="8273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Murray Gell-Mann - World Economic Forum Annual Meeting 201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" r="11689" b="22596"/>
          <a:stretch/>
        </p:blipFill>
        <p:spPr bwMode="auto">
          <a:xfrm>
            <a:off x="11104971" y="3108662"/>
            <a:ext cx="773732" cy="10450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x Planck 19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597" y="4291843"/>
            <a:ext cx="668475" cy="8289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Straight Connector 151"/>
          <p:cNvCxnSpPr/>
          <p:nvPr/>
        </p:nvCxnSpPr>
        <p:spPr>
          <a:xfrm>
            <a:off x="5854367" y="647919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5961327" y="5922048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008459" y="5984855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/>
          <p:cNvSpPr/>
          <p:nvPr/>
        </p:nvSpPr>
        <p:spPr>
          <a:xfrm>
            <a:off x="5300577" y="6200511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/>
          <p:nvPr/>
        </p:nvCxnSpPr>
        <p:spPr>
          <a:xfrm>
            <a:off x="5347710" y="626331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5679673" y="6045919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5726806" y="610872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5743558" y="5795209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Connector 169"/>
          <p:cNvCxnSpPr/>
          <p:nvPr/>
        </p:nvCxnSpPr>
        <p:spPr>
          <a:xfrm>
            <a:off x="5790691" y="585801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5386329" y="5653522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2" name="Straight Connector 171"/>
          <p:cNvCxnSpPr/>
          <p:nvPr/>
        </p:nvCxnSpPr>
        <p:spPr>
          <a:xfrm>
            <a:off x="5433462" y="5716329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5572033" y="6242844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5619166" y="6305651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7356783" y="6479197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7403915" y="6542004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7356783" y="5705483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7403915" y="576829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753338" y="6088069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7800452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6966476" y="6088069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013615" y="6150876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7622413" y="5838330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7669540" y="590113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/>
          <p:cNvSpPr/>
          <p:nvPr/>
        </p:nvSpPr>
        <p:spPr>
          <a:xfrm>
            <a:off x="7112753" y="5839500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7159884" y="5902307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22413" y="6321493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7669540" y="6384300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7116788" y="6320171"/>
            <a:ext cx="125615" cy="1256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7163927" y="6382978"/>
            <a:ext cx="4458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255080" y="5663332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9325112" y="5607556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9356095" y="5651095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9948780" y="5963991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/>
          <p:nvPr/>
        </p:nvCxnSpPr>
        <p:spPr>
          <a:xfrm>
            <a:off x="9979763" y="6007530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/>
          <p:cNvSpPr/>
          <p:nvPr/>
        </p:nvSpPr>
        <p:spPr>
          <a:xfrm>
            <a:off x="9210664" y="5608460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8" name="Straight Connector 197"/>
          <p:cNvCxnSpPr/>
          <p:nvPr/>
        </p:nvCxnSpPr>
        <p:spPr>
          <a:xfrm>
            <a:off x="9241647" y="5651999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9325112" y="6712905"/>
            <a:ext cx="87965" cy="879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0" name="Straight Connector 199"/>
          <p:cNvCxnSpPr/>
          <p:nvPr/>
        </p:nvCxnSpPr>
        <p:spPr>
          <a:xfrm>
            <a:off x="9356095" y="6756444"/>
            <a:ext cx="416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Left Brace 51"/>
          <p:cNvSpPr/>
          <p:nvPr/>
        </p:nvSpPr>
        <p:spPr>
          <a:xfrm rot="5400000">
            <a:off x="10921199" y="1846272"/>
            <a:ext cx="230247" cy="1826780"/>
          </a:xfrm>
          <a:prstGeom prst="leftBrace">
            <a:avLst>
              <a:gd name="adj1" fmla="val 8333"/>
              <a:gd name="adj2" fmla="val 4928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0558378" y="2161420"/>
            <a:ext cx="495527" cy="417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eft Brace 61"/>
          <p:cNvSpPr/>
          <p:nvPr/>
        </p:nvSpPr>
        <p:spPr>
          <a:xfrm rot="16200000">
            <a:off x="10359073" y="1761701"/>
            <a:ext cx="195435" cy="466311"/>
          </a:xfrm>
          <a:prstGeom prst="leftBrace">
            <a:avLst>
              <a:gd name="adj1" fmla="val 8333"/>
              <a:gd name="adj2" fmla="val 7327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1040" idx="0"/>
          </p:cNvCxnSpPr>
          <p:nvPr/>
        </p:nvCxnSpPr>
        <p:spPr>
          <a:xfrm flipH="1">
            <a:off x="9275271" y="2161420"/>
            <a:ext cx="892532" cy="8387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Helium atom ground state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 bwMode="auto">
          <a:xfrm>
            <a:off x="10122917" y="5143471"/>
            <a:ext cx="1952659" cy="17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8418800" y="2911799"/>
            <a:ext cx="1714325" cy="3923636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217783" y="1714151"/>
            <a:ext cx="2377679" cy="1594168"/>
          </a:xfrm>
          <a:prstGeom prst="wedgeEllipseCallout">
            <a:avLst>
              <a:gd name="adj1" fmla="val 116381"/>
              <a:gd name="adj2" fmla="val 10852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welcome.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2070" grpId="0" animBg="1"/>
      <p:bldP spid="9" grpId="0"/>
      <p:bldP spid="9" grpId="1"/>
      <p:bldP spid="3" grpId="0"/>
      <p:bldP spid="11" grpId="0"/>
      <p:bldP spid="18" grpId="0"/>
      <p:bldP spid="19" grpId="0"/>
      <p:bldP spid="39" grpId="0"/>
      <p:bldP spid="2049" grpId="0"/>
      <p:bldP spid="43" grpId="0"/>
      <p:bldP spid="2050" grpId="0" animBg="1"/>
      <p:bldP spid="46" grpId="0"/>
      <p:bldP spid="49" grpId="0" animBg="1"/>
      <p:bldP spid="2053" grpId="0"/>
      <p:bldP spid="51" grpId="0"/>
      <p:bldP spid="53" grpId="0"/>
      <p:bldP spid="57" grpId="0"/>
      <p:bldP spid="2066" grpId="0" animBg="1"/>
      <p:bldP spid="2067" grpId="0" animBg="1"/>
      <p:bldP spid="81" grpId="0" animBg="1"/>
      <p:bldP spid="95" grpId="0"/>
      <p:bldP spid="99" grpId="0"/>
      <p:bldP spid="33" grpId="0" animBg="1"/>
      <p:bldP spid="35" grpId="0" animBg="1"/>
      <p:bldP spid="36" grpId="0" animBg="1"/>
      <p:bldP spid="120" grpId="0" animBg="1"/>
      <p:bldP spid="38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63" grpId="0" animBg="1"/>
      <p:bldP spid="165" grpId="0" animBg="1"/>
      <p:bldP spid="167" grpId="0" animBg="1"/>
      <p:bldP spid="169" grpId="0" animBg="1"/>
      <p:bldP spid="171" grpId="0" animBg="1"/>
      <p:bldP spid="173" grpId="0" animBg="1"/>
      <p:bldP spid="175" grpId="0" animBg="1"/>
      <p:bldP spid="177" grpId="0" animBg="1"/>
      <p:bldP spid="179" grpId="0" animBg="1"/>
      <p:bldP spid="181" grpId="0" animBg="1"/>
      <p:bldP spid="183" grpId="0" animBg="1"/>
      <p:bldP spid="185" grpId="0" animBg="1"/>
      <p:bldP spid="187" grpId="0" animBg="1"/>
      <p:bldP spid="189" grpId="0" animBg="1"/>
      <p:bldP spid="193" grpId="0" animBg="1"/>
      <p:bldP spid="195" grpId="0" animBg="1"/>
      <p:bldP spid="197" grpId="0" animBg="1"/>
      <p:bldP spid="199" grpId="0" animBg="1"/>
      <p:bldP spid="52" grpId="0" animBg="1"/>
      <p:bldP spid="62" grpId="0" animBg="1"/>
      <p:bldP spid="6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b="3311"/>
          <a:stretch/>
        </p:blipFill>
        <p:spPr>
          <a:xfrm>
            <a:off x="1697410" y="178261"/>
            <a:ext cx="3213041" cy="223736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sz="4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fr-CA" sz="4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atom</a:t>
            </a: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 </a:t>
            </a:r>
            <a:b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fr-CA" sz="40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5900" y="3424539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0944" y="2629599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8161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29428" y="33708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58161" y="252979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428" y="253201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0524" y="382806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17009" y="5444848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44607" y="3831394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58688" y="4009780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3074437" y="3755583"/>
            <a:ext cx="613595" cy="631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81190" y="4161552"/>
            <a:ext cx="5877159" cy="1621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48499" y="5490443"/>
            <a:ext cx="117532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46447" y="6126730"/>
            <a:ext cx="140294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32" idx="2"/>
          </p:cNvCxnSpPr>
          <p:nvPr/>
        </p:nvCxnSpPr>
        <p:spPr>
          <a:xfrm flipH="1" flipV="1">
            <a:off x="3409905" y="4185166"/>
            <a:ext cx="6076995" cy="2286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486900" y="5706909"/>
            <a:ext cx="151744" cy="15174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86900" y="6396007"/>
            <a:ext cx="151744" cy="1517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58856" y="4311332"/>
            <a:ext cx="405431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subatomiques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48499" y="4854156"/>
            <a:ext cx="144302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lectron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910450" y="3917096"/>
            <a:ext cx="4396855" cy="1230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9486551" y="5100812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420543" y="2144576"/>
            <a:ext cx="2622834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</a:p>
          <a:p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shells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orbitals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667975" y="2629627"/>
            <a:ext cx="4166372" cy="1187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789433" y="3406322"/>
            <a:ext cx="2836191" cy="274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http://ndstudies.gov/energy/level2/files/level2/img/module01/iStock_000027030332Medium_oxygen_atom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t="35982" r="36834" b="37084"/>
          <a:stretch/>
        </p:blipFill>
        <p:spPr bwMode="auto">
          <a:xfrm>
            <a:off x="7928911" y="2221610"/>
            <a:ext cx="471876" cy="4859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7834347" y="2992738"/>
            <a:ext cx="661000" cy="66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33169" y="5956912"/>
            <a:ext cx="563327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 diagram for an atom of oxygen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0859" y="541295"/>
            <a:ext cx="188687" cy="23222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5039169" y="1077478"/>
            <a:ext cx="6723235" cy="13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mtClean="0">
                <a:latin typeface="Times New Roman" charset="0"/>
                <a:ea typeface="ＭＳ Ｐゴシック" charset="0"/>
                <a:cs typeface="ＭＳ Ｐゴシック" charset="0"/>
              </a:rPr>
              <a:t>The smallest particle of any elements that still retains the properties of that element.</a:t>
            </a:r>
            <a:endParaRPr lang="fr-CA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31" grpId="0" animBg="1"/>
      <p:bldP spid="32" grpId="0" animBg="1"/>
      <p:bldP spid="27" grpId="0"/>
      <p:bldP spid="40" grpId="0"/>
      <p:bldP spid="43" grpId="0" animBg="1"/>
      <p:bldP spid="60" grpId="1" animBg="1"/>
      <p:bldP spid="55" grpId="0"/>
      <p:bldP spid="33" grpId="0" animBg="1"/>
      <p:bldP spid="3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1421</Words>
  <Application>Microsoft Office PowerPoint</Application>
  <PresentationFormat>Widescreen</PresentationFormat>
  <Paragraphs>443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Cambria Math</vt:lpstr>
      <vt:lpstr>ＭＳ Ｐゴシック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Atomic Theory</vt:lpstr>
      <vt:lpstr>What do you remember from Grade 9?</vt:lpstr>
      <vt:lpstr>Links between Kinetic Molecular Theory  and Atomic Theory</vt:lpstr>
      <vt:lpstr>Pure Substances</vt:lpstr>
      <vt:lpstr>The Periodic Table of Elements</vt:lpstr>
      <vt:lpstr>Rows in the Periodic Table are called periods.</vt:lpstr>
      <vt:lpstr>Important Groups and Sections</vt:lpstr>
      <vt:lpstr>History and development of the Atomic Theory</vt:lpstr>
      <vt:lpstr>The atom  </vt:lpstr>
      <vt:lpstr>Subatomic particles</vt:lpstr>
      <vt:lpstr>Are you kidding me?</vt:lpstr>
      <vt:lpstr>But…Why?</vt:lpstr>
      <vt:lpstr>Bohr diagram of the atom</vt:lpstr>
      <vt:lpstr>Drawing a Bohr Diagram of an atom</vt:lpstr>
      <vt:lpstr>Try drawing one yourself</vt:lpstr>
      <vt:lpstr>Bohr diagrams</vt:lpstr>
      <vt:lpstr>Electronic configuration of elements of the same group</vt:lpstr>
      <vt:lpstr>PowerPoint Presentation</vt:lpstr>
      <vt:lpstr>More Atomic Terminology</vt:lpstr>
      <vt:lpstr>Stable Octet</vt:lpstr>
      <vt:lpstr>Ions</vt:lpstr>
      <vt:lpstr>Compounds</vt:lpstr>
      <vt:lpstr>Ionic Compound Formation </vt:lpstr>
      <vt:lpstr>Ionic Compounds </vt:lpstr>
      <vt:lpstr>Try drawing the ionic compound with the following  chemical formula</vt:lpstr>
      <vt:lpstr>Covalent compounds  or Molecules</vt:lpstr>
      <vt:lpstr>Try drawing the molecule with the following chemical formula,</vt:lpstr>
      <vt:lpstr>Lewis Diagrams</vt:lpstr>
      <vt:lpstr>Lewis diagrams</vt:lpstr>
      <vt:lpstr>Lewis Diagrams for Atoms, Ions, and Compounds</vt:lpstr>
      <vt:lpstr>Lewis Diagrams of Diatomic Molecules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atomique</dc:title>
  <dc:creator>Jeff O'Keefe</dc:creator>
  <cp:lastModifiedBy>Jeff O'Keefe</cp:lastModifiedBy>
  <cp:revision>170</cp:revision>
  <dcterms:created xsi:type="dcterms:W3CDTF">2014-09-20T16:52:34Z</dcterms:created>
  <dcterms:modified xsi:type="dcterms:W3CDTF">2015-10-20T14:40:20Z</dcterms:modified>
</cp:coreProperties>
</file>