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84" r:id="rId6"/>
    <p:sldId id="312" r:id="rId7"/>
    <p:sldId id="285" r:id="rId8"/>
    <p:sldId id="288" r:id="rId9"/>
    <p:sldId id="289" r:id="rId10"/>
    <p:sldId id="318" r:id="rId11"/>
    <p:sldId id="290" r:id="rId12"/>
    <p:sldId id="313" r:id="rId13"/>
    <p:sldId id="275" r:id="rId14"/>
    <p:sldId id="314" r:id="rId15"/>
    <p:sldId id="280" r:id="rId16"/>
    <p:sldId id="281" r:id="rId17"/>
    <p:sldId id="315" r:id="rId18"/>
    <p:sldId id="317" r:id="rId19"/>
    <p:sldId id="3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4360-7CDA-4FC3-A40D-53ACD41BF1EE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A84B-D7AB-464D-A399-AF20C717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8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1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82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0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7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2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83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54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1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8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5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75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9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07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61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7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7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1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23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6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1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21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10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2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7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DA4D-D0F3-4F86-9D1C-31A4DE8AFC02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2016-08-23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7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gif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liaisons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4.1a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7665" r="7633" b="9983"/>
          <a:stretch/>
        </p:blipFill>
        <p:spPr bwMode="auto">
          <a:xfrm rot="5400000">
            <a:off x="1779178" y="-745522"/>
            <a:ext cx="2286370" cy="413904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L’atome</a:t>
            </a:r>
            <a: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  <a:b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CA" sz="40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5900" y="3424539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0944" y="2629599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8161" y="33708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428" y="33708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58161" y="252979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428" y="2532014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0524" y="38280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17009" y="544484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44607" y="3831394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58688" y="4009780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3074437" y="3755583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81190" y="4161552"/>
            <a:ext cx="5877159" cy="1621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48499" y="5490443"/>
            <a:ext cx="117532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46447" y="6126730"/>
            <a:ext cx="14029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32" idx="2"/>
          </p:cNvCxnSpPr>
          <p:nvPr/>
        </p:nvCxnSpPr>
        <p:spPr>
          <a:xfrm flipH="1" flipV="1">
            <a:off x="3409905" y="4185166"/>
            <a:ext cx="6076995" cy="2286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486900" y="5706909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86900" y="6396007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58856" y="4311332"/>
            <a:ext cx="40543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48499" y="4854156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910450" y="3917096"/>
            <a:ext cx="4396855" cy="1230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9486551" y="5100812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420543" y="2144576"/>
            <a:ext cx="353814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667975" y="2629627"/>
            <a:ext cx="4166372" cy="1187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789433" y="3406322"/>
            <a:ext cx="2836191" cy="274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7928911" y="2221610"/>
            <a:ext cx="471876" cy="485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7834347" y="2992738"/>
            <a:ext cx="661000" cy="66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67621" y="5956909"/>
            <a:ext cx="597471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d’oxygène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0859" y="541295"/>
            <a:ext cx="188687" cy="2322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5039169" y="1077478"/>
            <a:ext cx="6723235" cy="951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>
                <a:latin typeface="Times New Roman" charset="0"/>
                <a:ea typeface="ＭＳ Ｐゴシック" charset="0"/>
                <a:cs typeface="ＭＳ Ｐゴシック" charset="0"/>
              </a:rPr>
              <a:t>La plus petite particule d’un élément possédant toutes les propriétés de cet élément.</a:t>
            </a:r>
            <a:endParaRPr lang="fr-CA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1" grpId="0" animBg="1"/>
      <p:bldP spid="32" grpId="0" animBg="1"/>
      <p:bldP spid="27" grpId="0"/>
      <p:bldP spid="40" grpId="0"/>
      <p:bldP spid="43" grpId="0" animBg="1"/>
      <p:bldP spid="60" grpId="1" animBg="1"/>
      <p:bldP spid="55" grpId="0"/>
      <p:bldP spid="33" grpId="0" animBg="1"/>
      <p:bldP spid="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404"/>
            <a:ext cx="11134344" cy="222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800166" y="1902836"/>
                <a:ext cx="2967479" cy="638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1837</m:t>
                        </m:r>
                      </m:den>
                    </m:f>
                  </m:oMath>
                </a14:m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u.m.a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0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u.m.a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66" y="1902836"/>
                <a:ext cx="2967479" cy="638252"/>
              </a:xfrm>
              <a:prstGeom prst="rect">
                <a:avLst/>
              </a:prstGeom>
              <a:blipFill rotWithShape="0">
                <a:blip r:embed="rId2"/>
                <a:stretch>
                  <a:fillRect r="-2469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7506" y="1522818"/>
            <a:ext cx="5261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5044" y="1430736"/>
            <a:ext cx="1218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454" y="1443530"/>
            <a:ext cx="13869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9454" y="2602863"/>
            <a:ext cx="13869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5044" y="2574715"/>
            <a:ext cx="1218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454" y="2015519"/>
            <a:ext cx="30828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4375" y="2107020"/>
            <a:ext cx="4523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08076" y="2690729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1976127" y="4182168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1187" y="3387228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88405" y="41284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59672" y="41284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88405" y="328742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59672" y="328964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80768" y="45856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47253" y="620247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4851" y="458902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88932" y="4767409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2304679" y="4513211"/>
            <a:ext cx="613595" cy="6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1654" y="1761030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1654" y="230309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61654" y="2845162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36628" y="4041139"/>
            <a:ext cx="6669454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protons et les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Chargé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positivement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99.99% du masse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xtrêmement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dense et minuscule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noyaux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larges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subissent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repulsion 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les protons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54586" y="1039128"/>
            <a:ext cx="12519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8372" y="986984"/>
            <a:ext cx="113364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3073" y="988066"/>
            <a:ext cx="86594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60202" y="1415165"/>
            <a:ext cx="935139" cy="50787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61606" y="2559478"/>
            <a:ext cx="935139" cy="50787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C 0.02969 -0.00556 0.05652 0.03056 0.05964 0.08218 C 0.06264 0.1331 0.04063 0.17893 0.01094 0.18449 C -0.01862 0.19005 -0.04467 0.15301 -0.04766 0.10208 C -0.05066 0.05069 -0.02956 0.00532 5E-6 3.7037E-7 Z " pathEditMode="relative" rAng="21240000" ptsTypes="AAA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1928" y="3334054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33" y="97496"/>
            <a:ext cx="10515600" cy="62733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fait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incroyable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e2.365dm.com/14/01/768x576/Winter-Classic-Michigan-Stadium-2014-NHL_3060308.jpg?20140102080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65" y="964580"/>
            <a:ext cx="7315200" cy="54864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130162">
            <a:off x="3245001" y="2532234"/>
            <a:ext cx="4906371" cy="308304"/>
          </a:xfrm>
          <a:prstGeom prst="rightArrow">
            <a:avLst>
              <a:gd name="adj1" fmla="val 23958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732357" y="1513535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>
          <a:xfrm>
            <a:off x="1621201" y="1748451"/>
            <a:ext cx="457200" cy="22531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8" name="Picture 10" descr="http://www.ebingersplace.com/ccdata/images/imageMain_142_3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88" y="1201328"/>
            <a:ext cx="1319561" cy="13195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1111825" y="1075062"/>
            <a:ext cx="323211" cy="3232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226719" y="1240630"/>
            <a:ext cx="1351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9735713">
            <a:off x="11338097" y="1472810"/>
            <a:ext cx="266099" cy="55128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Callout 14"/>
          <p:cNvSpPr/>
          <p:nvPr/>
        </p:nvSpPr>
        <p:spPr>
          <a:xfrm>
            <a:off x="3769315" y="1996694"/>
            <a:ext cx="7665735" cy="3875048"/>
          </a:xfrm>
          <a:prstGeom prst="leftArrowCallout">
            <a:avLst>
              <a:gd name="adj1" fmla="val 36418"/>
              <a:gd name="adj2" fmla="val 25000"/>
              <a:gd name="adj3" fmla="val 13962"/>
              <a:gd name="adj4" fmla="val 89022"/>
            </a:avLst>
          </a:prstGeom>
          <a:noFill/>
          <a:ln w="889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6" grpId="0" animBg="1"/>
      <p:bldP spid="7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https://upload.wikimedia.org/wikipedia/commons/thumb/c/ce/Visualisation_diamond_cubic.svg/320px-Visualisation_diamond_cub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12" y="527022"/>
            <a:ext cx="2219325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fitnyc.edu/technology/files/2013/04/moble-phone-lamppost-of-death-inj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04" y="1690689"/>
            <a:ext cx="4590197" cy="440659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7293" y="2320040"/>
          <a:ext cx="8128000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Emplacement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aucune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noyau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US" sz="31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US" sz="31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noyau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hors</a:t>
                      </a:r>
                      <a:r>
                        <a:rPr lang="en-US" sz="31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31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noyau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3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négative</a:t>
                      </a:r>
                      <a:endParaRPr lang="en-US" sz="31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hors du</a:t>
                      </a:r>
                      <a:r>
                        <a:rPr lang="en-US" sz="31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noyau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82" y="2875659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40" y="3458726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2" y="4041793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2" y="4624860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3600"/>
            <a:ext cx="840569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Quels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sont la charge et l’emplacement d’un proton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5341248"/>
            <a:ext cx="156645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éponse</a:t>
            </a:r>
            <a:endParaRPr lang="fr-FR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22321"/>
              </p:ext>
            </p:extLst>
          </p:nvPr>
        </p:nvGraphicFramePr>
        <p:xfrm>
          <a:off x="642911" y="2937353"/>
          <a:ext cx="5404321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7697"/>
                <a:gridCol w="27066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Nid</a:t>
                      </a:r>
                      <a:r>
                        <a:rPr lang="en-US" sz="31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d’abeilles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Abeilles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noyau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électrons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noyau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protons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protons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neutrons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électrons</a:t>
                      </a:r>
                      <a:endParaRPr lang="en-US" sz="31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protons</a:t>
                      </a:r>
                      <a:endParaRPr lang="en-US" sz="3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492972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8" y="4076039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59106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42173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3599"/>
            <a:ext cx="1183843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modèle atomique représente un atome par un nid d’abeilles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entouré par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abeilles. Dans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modèle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représentent le nid et les abeilles?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11560"/>
            <a:ext cx="156645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éponse</a:t>
            </a:r>
            <a:endParaRPr lang="fr-FR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xamen provincial 2011.2012 type B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0" t="22365" r="15500" b="11274"/>
          <a:stretch/>
        </p:blipFill>
        <p:spPr>
          <a:xfrm>
            <a:off x="6582995" y="2937353"/>
            <a:ext cx="4490389" cy="325576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9519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98714"/>
          </a:xfrm>
        </p:spPr>
        <p:txBody>
          <a:bodyPr>
            <a:normAutofit/>
          </a:bodyPr>
          <a:lstStyle/>
          <a:p>
            <a:pPr lvl="0"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99075"/>
            <a:ext cx="1067311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Emplacement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</a:p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    1+	</a:t>
            </a:r>
          </a:p>
          <a:p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	couches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0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1-</a:t>
            </a:r>
          </a:p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2626" y="4174047"/>
            <a:ext cx="166840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3042" y="40725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3042" y="5804988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35.5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3052" y="4456098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3042" y="5387123"/>
            <a:ext cx="111280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0214" y="4069480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8884" y="3827135"/>
            <a:ext cx="1232058" cy="69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uméro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5041" y="4675873"/>
            <a:ext cx="1435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ymbol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8059" y="6193361"/>
            <a:ext cx="20822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</a:p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tomique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9785" y="3608244"/>
            <a:ext cx="16181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harge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endCxn id="8" idx="1"/>
          </p:cNvCxnSpPr>
          <p:nvPr/>
        </p:nvCxnSpPr>
        <p:spPr>
          <a:xfrm flipV="1">
            <a:off x="8607999" y="5056263"/>
            <a:ext cx="695053" cy="428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 flipV="1">
            <a:off x="8665793" y="5656428"/>
            <a:ext cx="637249" cy="191393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 flipV="1">
            <a:off x="8607999" y="6074293"/>
            <a:ext cx="695043" cy="35824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10" idx="1"/>
          </p:cNvCxnSpPr>
          <p:nvPr/>
        </p:nvCxnSpPr>
        <p:spPr>
          <a:xfrm>
            <a:off x="10128853" y="3992965"/>
            <a:ext cx="321361" cy="39198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1"/>
          </p:cNvCxnSpPr>
          <p:nvPr/>
        </p:nvCxnSpPr>
        <p:spPr>
          <a:xfrm>
            <a:off x="8665793" y="4227215"/>
            <a:ext cx="637249" cy="19923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26776" y="5513047"/>
            <a:ext cx="17760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 de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l’élément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1"/>
          <a:stretch/>
        </p:blipFill>
        <p:spPr bwMode="auto">
          <a:xfrm>
            <a:off x="1671920" y="4246721"/>
            <a:ext cx="5151152" cy="2611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1964925" y="4130618"/>
            <a:ext cx="0" cy="1932767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1560700" y="5240518"/>
            <a:ext cx="5057651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821" y="5004731"/>
            <a:ext cx="11219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6821" y="3725930"/>
            <a:ext cx="25340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famille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085965"/>
            <a:ext cx="108710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pure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type de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6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0" grpId="0"/>
      <p:bldP spid="36" grpId="0" animBg="1"/>
      <p:bldP spid="36" grpId="1" animBg="1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rappelez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9e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64917" y="1923691"/>
            <a:ext cx="10230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971" y="6097850"/>
            <a:ext cx="12202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71" y="3965276"/>
            <a:ext cx="1165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959" y="2041585"/>
            <a:ext cx="22461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52467" y="4479847"/>
            <a:ext cx="5950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2667" y="2932980"/>
            <a:ext cx="23695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omposé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833" y="4241320"/>
            <a:ext cx="24945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covalent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0615" y="3519714"/>
            <a:ext cx="22525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4324" y="5699185"/>
            <a:ext cx="27895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1075" y="6140913"/>
            <a:ext cx="27542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numéro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6839" y="5859323"/>
            <a:ext cx="9685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3916" y="2553145"/>
            <a:ext cx="34131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6878" y="1821932"/>
            <a:ext cx="33762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physique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9499" y="1452149"/>
            <a:ext cx="5674544" cy="54058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 la matière est faite de très petites particules.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espaces vides entre les particules.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sont en mouvement constant et les particules entrent en collision les unes avec les autres ainsi qu’avec les parois du contenant.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fait bouger les particules, plus il y a d’énergie, dans les particules, plus vites elles se déplacent et plus elles s’éloignent les unes des autres.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456" y="2341446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3456" y="3151693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0984" y="3616397"/>
            <a:ext cx="126515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96120" y="5151066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70984" y="3616397"/>
            <a:ext cx="126515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 flipV="1">
            <a:off x="2022765" y="2356461"/>
            <a:ext cx="5445347" cy="144315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2022765" y="2341479"/>
            <a:ext cx="5431299" cy="969516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6" idx="0"/>
            <a:endCxn id="64" idx="2"/>
          </p:cNvCxnSpPr>
          <p:nvPr/>
        </p:nvCxnSpPr>
        <p:spPr>
          <a:xfrm rot="5400000" flipH="1" flipV="1">
            <a:off x="5205052" y="-825937"/>
            <a:ext cx="1040847" cy="7843823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2" idx="0"/>
            <a:endCxn id="64" idx="2"/>
          </p:cNvCxnSpPr>
          <p:nvPr/>
        </p:nvCxnSpPr>
        <p:spPr>
          <a:xfrm rot="5400000" flipH="1" flipV="1">
            <a:off x="5733823" y="1237502"/>
            <a:ext cx="2575516" cy="5251612"/>
          </a:xfrm>
          <a:prstGeom prst="curvedConnector3">
            <a:avLst>
              <a:gd name="adj1" fmla="val 72441"/>
            </a:avLst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68110" y="2066849"/>
            <a:ext cx="43829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12103" y="5233141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54062" y="2107407"/>
            <a:ext cx="4386649" cy="46814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467250" y="5233141"/>
            <a:ext cx="14353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7197884" y="2660073"/>
            <a:ext cx="504447" cy="162996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8497664" y="2605458"/>
            <a:ext cx="22728" cy="62526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250952" y="2605458"/>
            <a:ext cx="522169" cy="171441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702791" y="469662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3" name="Oval 92"/>
          <p:cNvSpPr/>
          <p:nvPr/>
        </p:nvSpPr>
        <p:spPr>
          <a:xfrm>
            <a:off x="6956818" y="451364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336284" y="378605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97" name="Oval 96"/>
          <p:cNvSpPr/>
          <p:nvPr/>
        </p:nvSpPr>
        <p:spPr>
          <a:xfrm>
            <a:off x="8252982" y="353212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520410" y="353212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946365" y="423616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824611" y="423616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9012402" y="361134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185448" y="365141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831674" y="33727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712390" y="361134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898857" y="33727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9907843" y="466752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08" name="Oval 107"/>
          <p:cNvSpPr/>
          <p:nvPr/>
        </p:nvSpPr>
        <p:spPr>
          <a:xfrm>
            <a:off x="9669293" y="450616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540345" y="4541539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745400" y="451243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824623" y="3290577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9567659" y="4476887"/>
            <a:ext cx="931871" cy="7395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429183" y="4476159"/>
            <a:ext cx="931871" cy="7395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702333" y="3230731"/>
            <a:ext cx="1590667" cy="144400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429165" y="3230753"/>
            <a:ext cx="4070347" cy="19494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6094 -0.06829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3426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6198 -0.0694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347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6146 -0.0652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326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5377 -0.06991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-3495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4973 -0.0685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3426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5325 -0.066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335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06829 L -2.08333E-6 4.44444E-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3403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-0.06944 L 1.04167E-6 7.56773E-1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34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-0.06528 L 1.04167E-6 2.22222E-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3264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7 -0.06991 L -6.25E-7 2.22222E-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3565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3 -0.06852 L -1.66667E-6 4.81481E-6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333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-0.0669 L -6.25E-7 -2.59259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338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11" grpId="0" animBg="1"/>
      <p:bldP spid="19" grpId="0" animBg="1"/>
      <p:bldP spid="20" grpId="0" animBg="1"/>
      <p:bldP spid="22" grpId="0" animBg="1"/>
      <p:bldP spid="36" grpId="0" animBg="1"/>
      <p:bldP spid="44" grpId="0"/>
      <p:bldP spid="45" grpId="0"/>
      <p:bldP spid="64" grpId="0" animBg="1"/>
      <p:bldP spid="64" grpId="1" animBg="1"/>
      <p:bldP spid="65" grpId="0"/>
      <p:bldP spid="92" grpId="1"/>
      <p:bldP spid="92" grpId="2"/>
      <p:bldP spid="92" grpId="3"/>
      <p:bldP spid="93" grpId="1" animBg="1"/>
      <p:bldP spid="93" grpId="2" animBg="1"/>
      <p:bldP spid="93" grpId="3" animBg="1"/>
      <p:bldP spid="96" grpId="1"/>
      <p:bldP spid="97" grpId="1" animBg="1"/>
      <p:bldP spid="99" grpId="1" animBg="1"/>
      <p:bldP spid="100" grpId="1" animBg="1"/>
      <p:bldP spid="101" grpId="1" animBg="1"/>
      <p:bldP spid="102" grpId="1" animBg="1"/>
      <p:bldP spid="103" grpId="1" animBg="1"/>
      <p:bldP spid="104" grpId="1" animBg="1"/>
      <p:bldP spid="105" grpId="1" animBg="1"/>
      <p:bldP spid="106" grpId="1" animBg="1"/>
      <p:bldP spid="107" grpId="1"/>
      <p:bldP spid="107" grpId="2"/>
      <p:bldP spid="107" grpId="3"/>
      <p:bldP spid="108" grpId="1" animBg="1"/>
      <p:bldP spid="108" grpId="2" animBg="1"/>
      <p:bldP spid="108" grpId="3" animBg="1"/>
      <p:bldP spid="109" grpId="1" animBg="1"/>
      <p:bldP spid="109" grpId="2" animBg="1"/>
      <p:bldP spid="109" grpId="3" animBg="1"/>
      <p:bldP spid="110" grpId="1" animBg="1"/>
      <p:bldP spid="110" grpId="2" animBg="1"/>
      <p:bldP spid="110" grpId="3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3357579" y="5340137"/>
            <a:ext cx="304207" cy="40431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2" name="Rectangle 14351"/>
          <p:cNvSpPr/>
          <p:nvPr/>
        </p:nvSpPr>
        <p:spPr>
          <a:xfrm>
            <a:off x="2921506" y="5340137"/>
            <a:ext cx="304207" cy="40431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1" name="Rectangle 14350"/>
          <p:cNvSpPr/>
          <p:nvPr/>
        </p:nvSpPr>
        <p:spPr>
          <a:xfrm>
            <a:off x="2924180" y="3598063"/>
            <a:ext cx="686407" cy="518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99346" y="4728053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composé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5497" y="310058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élément</a:t>
            </a:r>
            <a:endParaRPr lang="fr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3.bp.blogspot.com/_SJqxBMpkTAs/TGITUyg_HtI/AAAAAAAAAHc/bCGjqR5195U/s1600/GoldBa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2585" r="6312" b="44226"/>
          <a:stretch/>
        </p:blipFill>
        <p:spPr bwMode="auto">
          <a:xfrm>
            <a:off x="2871285" y="2738675"/>
            <a:ext cx="837691" cy="83769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624" y="109505"/>
            <a:ext cx="7772400" cy="931188"/>
          </a:xfrm>
        </p:spPr>
        <p:txBody>
          <a:bodyPr/>
          <a:lstStyle/>
          <a:p>
            <a:pPr algn="ctr" eaLnBrk="1" hangingPunct="1"/>
            <a:r>
              <a:rPr lang="fr-CA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Les substances pures</a:t>
            </a:r>
            <a:endParaRPr lang="fr-CA" sz="40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2" descr="http://www.abhayawellness.com/wp-content/uploads/2014/02/water-poured-into-gl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2" y="4359832"/>
            <a:ext cx="1461805" cy="11299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commentcamarche.net/droit-finances.commentcamarche.net/pictures/xVXPRXrj-istock-000002533412sm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0" y="2743967"/>
            <a:ext cx="1153745" cy="115374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2618" y="925886"/>
            <a:ext cx="10049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qui ne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de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8439" y="5249796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3200" baseline="-25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4492" y="3559455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pic>
        <p:nvPicPr>
          <p:cNvPr id="19" name="Picture 18" descr="http://www.medicalsciencenavigator.com/wp-content/uploads/2012/03/Polarity-of-wat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9738" r="6242" b="23101"/>
          <a:stretch/>
        </p:blipFill>
        <p:spPr bwMode="auto">
          <a:xfrm flipV="1">
            <a:off x="2857596" y="4407024"/>
            <a:ext cx="878989" cy="6396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44027" y="2965159"/>
            <a:ext cx="4828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9233" y="6488383"/>
            <a:ext cx="313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Particules</a:t>
            </a:r>
            <a:r>
              <a:rPr lang="en-US" sz="700" dirty="0"/>
              <a:t> du </a:t>
            </a:r>
            <a:r>
              <a:rPr lang="en-US" sz="700" dirty="0" err="1"/>
              <a:t>lait</a:t>
            </a:r>
            <a:r>
              <a:rPr lang="en-US" sz="700" dirty="0"/>
              <a:t>,</a:t>
            </a:r>
          </a:p>
          <a:p>
            <a:r>
              <a:rPr lang="en-US" sz="700" dirty="0"/>
              <a:t>http://www.ilri.org/InfoServ/Webpub/fulldocs/ilca_manual4/Milkchemistry.htm</a:t>
            </a:r>
          </a:p>
        </p:txBody>
      </p:sp>
      <p:pic>
        <p:nvPicPr>
          <p:cNvPr id="1042" name="Picture 18" descr="icon of Au crystal structure (space filling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18" y="2846195"/>
            <a:ext cx="942239" cy="942238"/>
          </a:xfrm>
          <a:prstGeom prst="flowChartProcess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upload.wikimedia.org/wikipedia/commons/thumb/0/03/Liquid-water-and-ice.png/800px-Liquid-water-and-ice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0469" r="54156" b="8692"/>
          <a:stretch/>
        </p:blipFill>
        <p:spPr bwMode="auto">
          <a:xfrm>
            <a:off x="1753339" y="4418928"/>
            <a:ext cx="942239" cy="999343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Oval 14336"/>
          <p:cNvSpPr/>
          <p:nvPr/>
        </p:nvSpPr>
        <p:spPr>
          <a:xfrm>
            <a:off x="742741" y="4748865"/>
            <a:ext cx="81407" cy="81407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40" name="Straight Arrow Connector 14339"/>
          <p:cNvCxnSpPr/>
          <p:nvPr/>
        </p:nvCxnSpPr>
        <p:spPr>
          <a:xfrm>
            <a:off x="805214" y="4813078"/>
            <a:ext cx="1073889" cy="190351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401787" y="4839984"/>
            <a:ext cx="287463" cy="287463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6" idx="6"/>
            <a:endCxn id="19" idx="1"/>
          </p:cNvCxnSpPr>
          <p:nvPr/>
        </p:nvCxnSpPr>
        <p:spPr>
          <a:xfrm flipV="1">
            <a:off x="2689233" y="4726854"/>
            <a:ext cx="168363" cy="256834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98350" y="3427874"/>
            <a:ext cx="81407" cy="81407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61" idx="6"/>
            <a:endCxn id="1042" idx="1"/>
          </p:cNvCxnSpPr>
          <p:nvPr/>
        </p:nvCxnSpPr>
        <p:spPr>
          <a:xfrm flipV="1">
            <a:off x="979741" y="3317314"/>
            <a:ext cx="723163" cy="151256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305159" y="2982459"/>
            <a:ext cx="218004" cy="218004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4" idx="6"/>
            <a:endCxn id="25" idx="1"/>
          </p:cNvCxnSpPr>
          <p:nvPr/>
        </p:nvCxnSpPr>
        <p:spPr>
          <a:xfrm>
            <a:off x="2523163" y="3091461"/>
            <a:ext cx="348124" cy="66032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Right Arrow Callout 14348"/>
          <p:cNvSpPr/>
          <p:nvPr/>
        </p:nvSpPr>
        <p:spPr>
          <a:xfrm>
            <a:off x="2861868" y="2676925"/>
            <a:ext cx="2737461" cy="1495473"/>
          </a:xfrm>
          <a:prstGeom prst="rightArrowCallout">
            <a:avLst>
              <a:gd name="adj1" fmla="val 39186"/>
              <a:gd name="adj2" fmla="val 40402"/>
              <a:gd name="adj3" fmla="val 121160"/>
              <a:gd name="adj4" fmla="val 32199"/>
            </a:avLst>
          </a:prstGeom>
          <a:noFill/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Callout 73"/>
          <p:cNvSpPr/>
          <p:nvPr/>
        </p:nvSpPr>
        <p:spPr>
          <a:xfrm>
            <a:off x="2857595" y="4266462"/>
            <a:ext cx="2755920" cy="1623888"/>
          </a:xfrm>
          <a:prstGeom prst="rightArrowCallout">
            <a:avLst>
              <a:gd name="adj1" fmla="val 29929"/>
              <a:gd name="adj2" fmla="val 33625"/>
              <a:gd name="adj3" fmla="val 113097"/>
              <a:gd name="adj4" fmla="val 32321"/>
            </a:avLst>
          </a:prstGeom>
          <a:noFill/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89781" y="1456193"/>
            <a:ext cx="10115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Classifiée comme soit un </a:t>
            </a:r>
            <a:r>
              <a:rPr lang="fr-CA" sz="3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sz="33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lément</a:t>
            </a:r>
            <a:r>
              <a:rPr lang="fr-C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un </a:t>
            </a:r>
            <a:r>
              <a:rPr lang="fr-CA" sz="33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fr-C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97402" y="2836605"/>
            <a:ext cx="4031116" cy="3336696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4" descr="http://www.ilri.org/InfoServ/Webpub/fulldocs/ilca_manual4/images/FIG%204%20P10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81170"/>
          <a:stretch/>
        </p:blipFill>
        <p:spPr bwMode="auto">
          <a:xfrm>
            <a:off x="7959439" y="2969877"/>
            <a:ext cx="3223025" cy="3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www.ilri.org/InfoServ/Webpub/fulldocs/ilca_manual4/images/FIG%204%20P10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4" b="54583"/>
          <a:stretch/>
        </p:blipFill>
        <p:spPr bwMode="auto">
          <a:xfrm>
            <a:off x="7959438" y="3334307"/>
            <a:ext cx="3223025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ilri.org/InfoServ/Webpub/fulldocs/ilca_manual4/images/FIG%204%20P10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9" b="27423"/>
          <a:stretch/>
        </p:blipFill>
        <p:spPr bwMode="auto">
          <a:xfrm>
            <a:off x="7959438" y="3730166"/>
            <a:ext cx="3223025" cy="3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www.ilri.org/InfoServ/Webpub/fulldocs/ilca_manual4/images/FIG%204%20P10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8" b="767"/>
          <a:stretch/>
        </p:blipFill>
        <p:spPr bwMode="auto">
          <a:xfrm>
            <a:off x="7959437" y="4148287"/>
            <a:ext cx="3223025" cy="3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upload.wikimedia.org/wikipedia/en/f/fc/Punto_de_cort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77" y="4544711"/>
            <a:ext cx="569695" cy="5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Beta-D-Lactose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48" y="4544307"/>
            <a:ext cx="1631528" cy="5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0155384" y="4456351"/>
            <a:ext cx="6960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fr-CA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fr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189848" y="4769963"/>
            <a:ext cx="6270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fr-CA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fr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10" descr="Citrate-2D-skeleta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337" y="5096331"/>
            <a:ext cx="901071" cy="5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s://upload.wikimedia.org/wikipedia/commons/thumb/e/ec/3blg.png/300px-3bl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777" y="5666027"/>
            <a:ext cx="557618" cy="4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PDB 1ao6 EBI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2245" r="12815" b="13349"/>
          <a:stretch/>
        </p:blipFill>
        <p:spPr bwMode="auto">
          <a:xfrm>
            <a:off x="10503790" y="5652912"/>
            <a:ext cx="576064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7796316" y="5454729"/>
            <a:ext cx="228620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phosphoprotéines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796316" y="5109904"/>
            <a:ext cx="20136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lipideprotéines</a:t>
            </a:r>
            <a:endParaRPr lang="fr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96316" y="5737859"/>
            <a:ext cx="21082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chemoprotéines</a:t>
            </a:r>
            <a:endParaRPr lang="fr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9336801">
            <a:off x="8372898" y="4422186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beaucoup d’autres!</a:t>
            </a:r>
          </a:p>
        </p:txBody>
      </p:sp>
      <p:pic>
        <p:nvPicPr>
          <p:cNvPr id="83" name="Picture 20" descr="Beta-D-Galactopyranose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067" y="4544366"/>
            <a:ext cx="634330" cy="6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4" descr="Alpha-D-Glucopyranose.sv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599" y="5253948"/>
            <a:ext cx="643173" cy="69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80" y="1696944"/>
            <a:ext cx="1033316" cy="10333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9" name="Picture 4" descr="http://upload.wikimedia.org/wikipedia/commons/thumb/4/4a/United_States_-_California_-_Sequoia_National_Park_-_General_Sherman_Tree_-_Panorama.jpg/320px-United_States_-_California_-_Sequoia_National_Park_-_General_Sherman_Tree_-_Panoram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21" y="2617675"/>
            <a:ext cx="792329" cy="22666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6" descr="EscherichiaColi NIAID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0"/>
          <a:stretch/>
        </p:blipFill>
        <p:spPr bwMode="auto">
          <a:xfrm>
            <a:off x="9519008" y="3079239"/>
            <a:ext cx="2000250" cy="1355655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 descr="http://www.fmtaccess.com/wp-content/uploads/2011/06/BREAKING-BAD-CAST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3" y="4905196"/>
            <a:ext cx="2509937" cy="1678520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Multiply 91"/>
          <p:cNvSpPr/>
          <p:nvPr/>
        </p:nvSpPr>
        <p:spPr>
          <a:xfrm>
            <a:off x="7689391" y="3003962"/>
            <a:ext cx="1689308" cy="1543697"/>
          </a:xfrm>
          <a:prstGeom prst="mathMultiply">
            <a:avLst>
              <a:gd name="adj1" fmla="val 130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ultiply 92"/>
          <p:cNvSpPr/>
          <p:nvPr/>
        </p:nvSpPr>
        <p:spPr>
          <a:xfrm>
            <a:off x="9614741" y="3018428"/>
            <a:ext cx="1689308" cy="1543697"/>
          </a:xfrm>
          <a:prstGeom prst="mathMultiply">
            <a:avLst>
              <a:gd name="adj1" fmla="val 130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ultiply 93"/>
          <p:cNvSpPr/>
          <p:nvPr/>
        </p:nvSpPr>
        <p:spPr>
          <a:xfrm>
            <a:off x="8838357" y="5012070"/>
            <a:ext cx="1689308" cy="1543697"/>
          </a:xfrm>
          <a:prstGeom prst="mathMultiply">
            <a:avLst>
              <a:gd name="adj1" fmla="val 130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9432784" y="2735791"/>
            <a:ext cx="504056" cy="96412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ultiply 95"/>
          <p:cNvSpPr/>
          <p:nvPr/>
        </p:nvSpPr>
        <p:spPr>
          <a:xfrm>
            <a:off x="8847925" y="1445340"/>
            <a:ext cx="1689308" cy="1543697"/>
          </a:xfrm>
          <a:prstGeom prst="mathMultiply">
            <a:avLst>
              <a:gd name="adj1" fmla="val 130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4352" grpId="0" animBg="1"/>
      <p:bldP spid="14351" grpId="0" animBg="1"/>
      <p:bldP spid="2" grpId="0"/>
      <p:bldP spid="31" grpId="0"/>
      <p:bldP spid="15" grpId="0"/>
      <p:bldP spid="16" grpId="0"/>
      <p:bldP spid="18" grpId="0"/>
      <p:bldP spid="30" grpId="0"/>
      <p:bldP spid="14337" grpId="0" animBg="1"/>
      <p:bldP spid="56" grpId="0" animBg="1"/>
      <p:bldP spid="61" grpId="0" animBg="1"/>
      <p:bldP spid="64" grpId="0" animBg="1"/>
      <p:bldP spid="14349" grpId="0" animBg="1"/>
      <p:bldP spid="74" grpId="0" animBg="1"/>
      <p:bldP spid="75" grpId="0"/>
      <p:bldP spid="58" grpId="0" animBg="1"/>
      <p:bldP spid="58" grpId="1" animBg="1"/>
      <p:bldP spid="69" grpId="0"/>
      <p:bldP spid="69" grpId="1"/>
      <p:bldP spid="70" grpId="0"/>
      <p:bldP spid="70" grpId="1"/>
      <p:bldP spid="76" grpId="0"/>
      <p:bldP spid="76" grpId="1"/>
      <p:bldP spid="77" grpId="0"/>
      <p:bldP spid="77" grpId="1"/>
      <p:bldP spid="78" grpId="0"/>
      <p:bldP spid="78" grpId="1"/>
      <p:bldP spid="82" grpId="0"/>
      <p:bldP spid="82" grpId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7665" r="7633" b="9983"/>
          <a:stretch/>
        </p:blipFill>
        <p:spPr bwMode="auto">
          <a:xfrm rot="5400000">
            <a:off x="2333066" y="-278758"/>
            <a:ext cx="4246176" cy="82653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5" name="Straight Connector 64"/>
          <p:cNvCxnSpPr/>
          <p:nvPr/>
        </p:nvCxnSpPr>
        <p:spPr>
          <a:xfrm>
            <a:off x="8591238" y="1745621"/>
            <a:ext cx="0" cy="425093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87793" y="1997855"/>
            <a:ext cx="0" cy="244827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494591" y="6379796"/>
            <a:ext cx="1000183" cy="4059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28614"/>
            <a:ext cx="12048661" cy="1040239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tableau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57192" y="2378899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23337" y="2811578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41233" y="2830613"/>
            <a:ext cx="0" cy="391407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4409" y="3221991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4461" y="3654039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64517" y="4014079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7741" y="4446127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288" y="3224160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44568" y="4014079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01340" y="3582031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07741" y="1997855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23517" y="196648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57192" y="2398536"/>
            <a:ext cx="1787376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77137" y="239853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06536" y="4014079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75940" y="358203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23336" y="2802477"/>
            <a:ext cx="0" cy="77958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77156" y="2802448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75959" y="4014079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23354" y="3582031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91732" y="2834064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38269" y="3221991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01407" y="3663994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81459" y="4037936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1288" y="4446127"/>
            <a:ext cx="92328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07740" y="403793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61536" y="363795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101388" y="322199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48820" y="282530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12836" y="240201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57256" y="2429903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-66681" y="6308672"/>
            <a:ext cx="36455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metaux</a:t>
            </a:r>
            <a:endParaRPr lang="en-CA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57314" y="18410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3532" y="18410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3481" y="1841028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7317" y="2252072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0721" y="1730829"/>
            <a:ext cx="0" cy="426572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3479" y="1730829"/>
            <a:ext cx="861901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3479" y="5990180"/>
            <a:ext cx="826535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47603" y="1565806"/>
            <a:ext cx="2402625" cy="32894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07165" y="1507094"/>
            <a:ext cx="17892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metaux</a:t>
            </a:r>
            <a:endParaRPr lang="en-CA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 flipH="1">
            <a:off x="6757328" y="1577980"/>
            <a:ext cx="802426" cy="778081"/>
          </a:xfrm>
          <a:prstGeom prst="bent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3532" y="1205767"/>
            <a:ext cx="7444236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247768" y="1187441"/>
            <a:ext cx="0" cy="31965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03532" y="1205767"/>
            <a:ext cx="0" cy="7410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152374" y="5627225"/>
            <a:ext cx="207816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11424" y="5573364"/>
            <a:ext cx="17027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Metalloïdes</a:t>
            </a:r>
            <a:endParaRPr lang="en-CA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8792" y="766955"/>
            <a:ext cx="3798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coté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droit, non-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luisants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non-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conducteur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cassants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non-ductile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78869" y="6498957"/>
            <a:ext cx="127656" cy="19236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796434" y="6402768"/>
            <a:ext cx="6096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coté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gauche,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conductives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malléables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ductiles</a:t>
            </a: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9332121" y="1418632"/>
            <a:ext cx="308977" cy="133729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9072165" y="5977005"/>
            <a:ext cx="29979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Possèdent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certaines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non-</a:t>
            </a:r>
            <a:r>
              <a:rPr lang="en-US" alt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10745653" y="5996577"/>
            <a:ext cx="308977" cy="129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10487061" y="2748476"/>
            <a:ext cx="166840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587477" y="264693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587477" y="4379417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35.5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587487" y="3030527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87477" y="3961552"/>
            <a:ext cx="111280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734649" y="2643909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63319" y="2401564"/>
            <a:ext cx="1232058" cy="69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uméro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959476" y="3250302"/>
            <a:ext cx="1435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ymbol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99163" y="4014619"/>
            <a:ext cx="17760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de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l’élément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942494" y="4767790"/>
            <a:ext cx="20822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 </a:t>
            </a:r>
          </a:p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tomique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604220" y="2182673"/>
            <a:ext cx="16181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harge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/>
          <p:cNvCxnSpPr>
            <a:endCxn id="71" idx="1"/>
          </p:cNvCxnSpPr>
          <p:nvPr/>
        </p:nvCxnSpPr>
        <p:spPr>
          <a:xfrm flipV="1">
            <a:off x="9892434" y="3630692"/>
            <a:ext cx="695053" cy="428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72" idx="1"/>
          </p:cNvCxnSpPr>
          <p:nvPr/>
        </p:nvCxnSpPr>
        <p:spPr>
          <a:xfrm flipV="1">
            <a:off x="9950228" y="4230857"/>
            <a:ext cx="637249" cy="191393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70" idx="1"/>
          </p:cNvCxnSpPr>
          <p:nvPr/>
        </p:nvCxnSpPr>
        <p:spPr>
          <a:xfrm flipV="1">
            <a:off x="9892434" y="4648722"/>
            <a:ext cx="695043" cy="35824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8" idx="2"/>
            <a:endCxn id="73" idx="1"/>
          </p:cNvCxnSpPr>
          <p:nvPr/>
        </p:nvCxnSpPr>
        <p:spPr>
          <a:xfrm>
            <a:off x="11413288" y="2567394"/>
            <a:ext cx="321361" cy="39198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ent-Up Arrow 48"/>
          <p:cNvSpPr/>
          <p:nvPr/>
        </p:nvSpPr>
        <p:spPr>
          <a:xfrm rot="5400000">
            <a:off x="7499197" y="4237214"/>
            <a:ext cx="1396977" cy="1862544"/>
          </a:xfrm>
          <a:prstGeom prst="bentUpArrow">
            <a:avLst>
              <a:gd name="adj1" fmla="val 14437"/>
              <a:gd name="adj2" fmla="val 12305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28" name="Rectangle 1027"/>
          <p:cNvSpPr/>
          <p:nvPr/>
        </p:nvSpPr>
        <p:spPr>
          <a:xfrm>
            <a:off x="7573168" y="2774445"/>
            <a:ext cx="471399" cy="417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>
            <a:endCxn id="69" idx="1"/>
          </p:cNvCxnSpPr>
          <p:nvPr/>
        </p:nvCxnSpPr>
        <p:spPr>
          <a:xfrm>
            <a:off x="9950228" y="2801644"/>
            <a:ext cx="637249" cy="19923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6" grpId="0" animBg="1"/>
      <p:bldP spid="3" grpId="0" animBg="1"/>
      <p:bldP spid="51" grpId="0" animBg="1"/>
      <p:bldP spid="7" grpId="1"/>
      <p:bldP spid="9" grpId="0" animBg="1"/>
      <p:bldP spid="16" grpId="0"/>
      <p:bldP spid="19" grpId="0" animBg="1"/>
      <p:bldP spid="62" grpId="0"/>
      <p:bldP spid="66" grpId="0" animBg="1"/>
      <p:bldP spid="63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49" grpId="0" animBg="1"/>
      <p:bldP spid="10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7665" r="7633" b="9983"/>
          <a:stretch/>
        </p:blipFill>
        <p:spPr bwMode="auto">
          <a:xfrm rot="5400000">
            <a:off x="5133355" y="124880"/>
            <a:ext cx="4081604" cy="805448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87" y="686650"/>
            <a:ext cx="11996871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CA" sz="31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rangées s’appellent les </a:t>
            </a:r>
            <a:r>
              <a:rPr lang="fr-CA" sz="3100" u="sng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périodes</a:t>
            </a:r>
            <a:r>
              <a:rPr lang="fr-CA" sz="3100" dirty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  <a:endParaRPr lang="fr-CA" sz="3100" b="1" i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009462" y="3402020"/>
            <a:ext cx="8502846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3034068" y="3783876"/>
            <a:ext cx="849329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3050546" y="4168398"/>
            <a:ext cx="8461762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3051503" y="4551941"/>
            <a:ext cx="8475858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076028" y="4929030"/>
            <a:ext cx="845133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982378" y="2559819"/>
            <a:ext cx="854498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2981422" y="3020267"/>
            <a:ext cx="8530886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8572" y="2376499"/>
            <a:ext cx="34657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endParaRPr lang="en-CA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CA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9624" y="16299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2917662" y="5589240"/>
            <a:ext cx="864023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2917662" y="5949280"/>
            <a:ext cx="864023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9347167" y="995525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9458979" y="95208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596481" y="95377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160342" y="810474"/>
            <a:ext cx="818215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458979" y="75502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591755" y="75758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116885" y="108927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935099" y="108664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9115633" y="121648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9932355" y="121345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458979" y="159266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9588819" y="159725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943993" y="595930"/>
            <a:ext cx="1250891" cy="125089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894627" y="109438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894627" y="121728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9458979" y="179161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0151437" y="122076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458979" y="55803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9124769" y="103062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904821" y="1034481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575657" y="103062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975" y="2397005"/>
            <a:ext cx="2438726" cy="379591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52975" y="2376499"/>
            <a:ext cx="269401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numéro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</a:t>
            </a:r>
          </a:p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1508" grpId="0" animBg="1"/>
      <p:bldP spid="21508" grpId="1" animBg="1"/>
      <p:bldP spid="21509" grpId="0" animBg="1"/>
      <p:bldP spid="21509" grpId="1" animBg="1"/>
      <p:bldP spid="21510" grpId="0" animBg="1"/>
      <p:bldP spid="21510" grpId="1" animBg="1"/>
      <p:bldP spid="21511" grpId="0" animBg="1"/>
      <p:bldP spid="21511" grpId="1" animBg="1"/>
      <p:bldP spid="21512" grpId="0" animBg="1"/>
      <p:bldP spid="21512" grpId="1" animBg="1"/>
      <p:bldP spid="21513" grpId="0" animBg="1"/>
      <p:bldP spid="21513" grpId="1" animBg="1"/>
      <p:bldP spid="21514" grpId="0" animBg="1"/>
      <p:bldP spid="21514" grpId="1" animBg="1"/>
      <p:bldP spid="2" grpId="0" build="allAtOnce"/>
      <p:bldP spid="55" grpId="0" animBg="1"/>
      <p:bldP spid="55" grpId="1" animBg="1"/>
      <p:bldP spid="57" grpId="0" animBg="1"/>
      <p:bldP spid="57" grpId="1" animBg="1"/>
      <p:bldP spid="84" grpId="0" animBg="1"/>
      <p:bldP spid="84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/>
      <p:bldP spid="106" grpId="1"/>
      <p:bldP spid="107" grpId="0"/>
      <p:bldP spid="107" grpId="1"/>
      <p:bldP spid="108" grpId="0"/>
      <p:bldP spid="108" grpId="1"/>
      <p:bldP spid="76" grpId="0" animBg="1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7665" r="7633" b="9983"/>
          <a:stretch/>
        </p:blipFill>
        <p:spPr bwMode="auto">
          <a:xfrm rot="5400000">
            <a:off x="5133355" y="124880"/>
            <a:ext cx="4081604" cy="805448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48319" y="2376499"/>
            <a:ext cx="0" cy="278537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28372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72850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30169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593001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019243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57097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902116" y="2376499"/>
            <a:ext cx="0" cy="275605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12415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792468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6511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25033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66548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96136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55167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84756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94741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248852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7651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25033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066548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520660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55167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97760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822767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248852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00878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15172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59300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019243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457097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902116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5312" y="6473279"/>
            <a:ext cx="78508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1    2      3      4     5     6     7     8      9    10    11   12   13   14   15    16   17   18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0" y="863299"/>
            <a:ext cx="1199687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colonnes s’appellent les </a:t>
            </a:r>
            <a:r>
              <a:rPr lang="fr-CA" sz="3100" u="sng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groupes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ou les </a:t>
            </a:r>
            <a:r>
              <a:rPr lang="fr-CA" sz="3100" u="sng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familles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  <a:endParaRPr lang="fr-CA" sz="3100" b="1" i="1" u="sng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873" y="16299"/>
            <a:ext cx="551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groups et les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632" y="2842224"/>
            <a:ext cx="2942099" cy="295465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6632" y="2842224"/>
            <a:ext cx="29947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similaires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4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0" grpId="0"/>
      <p:bldP spid="74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7665" r="7633" b="9983"/>
          <a:stretch/>
        </p:blipFill>
        <p:spPr bwMode="auto">
          <a:xfrm rot="5400000">
            <a:off x="4280268" y="-491020"/>
            <a:ext cx="3885351" cy="96403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395864" y="1683608"/>
            <a:ext cx="2122745" cy="3722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48880" y="1682500"/>
            <a:ext cx="3720767" cy="41607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71017" y="803068"/>
            <a:ext cx="2432811" cy="36396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046" y="1250400"/>
            <a:ext cx="2622961" cy="3796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71401"/>
            <a:ext cx="11713301" cy="72373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CA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Des groupes et des sections importants</a:t>
            </a:r>
            <a:endParaRPr lang="fr-CA" sz="40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236341" y="2110868"/>
            <a:ext cx="0" cy="792162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10224459" y="2055874"/>
            <a:ext cx="0" cy="792163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202" y="1178727"/>
            <a:ext cx="27366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alcalins</a:t>
            </a:r>
            <a:endParaRPr lang="en-CA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827" y="1621518"/>
            <a:ext cx="37898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alcalino-terreux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191" y="1621518"/>
            <a:ext cx="20120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halogènes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1302" y="746525"/>
            <a:ext cx="20922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nobles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9509" y="1603669"/>
            <a:ext cx="0" cy="904393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704512" y="1167036"/>
            <a:ext cx="0" cy="1341025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64905" y="3602348"/>
            <a:ext cx="5383051" cy="1649896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Bent-Up Arrow 6"/>
          <p:cNvSpPr/>
          <p:nvPr/>
        </p:nvSpPr>
        <p:spPr>
          <a:xfrm rot="5400000">
            <a:off x="4985670" y="5186465"/>
            <a:ext cx="1548127" cy="1679713"/>
          </a:xfrm>
          <a:prstGeom prst="bentUpArrow">
            <a:avLst>
              <a:gd name="adj1" fmla="val 8907"/>
              <a:gd name="adj2" fmla="val 13858"/>
              <a:gd name="adj3" fmla="val 48762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6800372" y="6428130"/>
            <a:ext cx="3424087" cy="4246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8511" y="6375718"/>
            <a:ext cx="34772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transition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2" grpId="0" animBg="1"/>
      <p:bldP spid="23567" grpId="0" animBg="1"/>
      <p:bldP spid="23572" grpId="0" animBg="1"/>
      <p:bldP spid="3" grpId="0"/>
      <p:bldP spid="2" grpId="0"/>
      <p:bldP spid="4" grpId="0"/>
      <p:bldP spid="5" grpId="0"/>
      <p:bldP spid="6" grpId="0" animBg="1"/>
      <p:bldP spid="7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5018653" y="5517906"/>
            <a:ext cx="1242971" cy="128293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Cross 2069"/>
          <p:cNvSpPr/>
          <p:nvPr/>
        </p:nvSpPr>
        <p:spPr>
          <a:xfrm>
            <a:off x="5137269" y="5652024"/>
            <a:ext cx="998301" cy="998301"/>
          </a:xfrm>
          <a:prstGeom prst="plus">
            <a:avLst>
              <a:gd name="adj" fmla="val 40838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2250"/>
            <a:ext cx="11353800" cy="1102817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L’histoire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564" y="5063045"/>
            <a:ext cx="12715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Démocrite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1835" y="1882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180" y="1828291"/>
            <a:ext cx="11338560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508" y="1523491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thumb/b/b9/Democritus2.jpg/200px-Democrit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4" y="3000214"/>
            <a:ext cx="1537722" cy="21220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8824" y="6540153"/>
            <a:ext cx="9347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i="1" dirty="0" err="1" smtClean="0"/>
              <a:t>Atomos</a:t>
            </a:r>
            <a:endParaRPr lang="en-US" sz="1900" i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180251" y="1523491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upload.wikimedia.org/wikipedia/commons/thumb/d/d4/John_Dalton_by_Charles_Turner.jpg/200px-John_Dalton_by_Charles_Tur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31" y="3000214"/>
            <a:ext cx="1718025" cy="2121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85157" y="5036624"/>
            <a:ext cx="13676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Dalton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J.J Thom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53" y="2948607"/>
            <a:ext cx="1387951" cy="21721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10015403" y="1567133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74493" y="5080253"/>
            <a:ext cx="16550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Thompson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772244" y="1523491"/>
            <a:ext cx="0" cy="6096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726268" y="3061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571" y="1163092"/>
            <a:ext cx="16403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≈433 av. J. –C.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Oval 2049"/>
          <p:cNvSpPr/>
          <p:nvPr/>
        </p:nvSpPr>
        <p:spPr>
          <a:xfrm>
            <a:off x="454774" y="5675336"/>
            <a:ext cx="966643" cy="9666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844261" y="1218692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33407" y="5675336"/>
            <a:ext cx="966643" cy="9666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TextBox 2052"/>
          <p:cNvSpPr txBox="1"/>
          <p:nvPr/>
        </p:nvSpPr>
        <p:spPr>
          <a:xfrm>
            <a:off x="3629818" y="5889352"/>
            <a:ext cx="37382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67345" y="894109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Ernest Rutherford LO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85" y="3021528"/>
            <a:ext cx="1583403" cy="2121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456515" y="5067995"/>
            <a:ext cx="19367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Ernest Rutherford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9903335" y="1254490"/>
            <a:ext cx="0" cy="9271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29943" y="1157611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8" name="Straight Connector 2057"/>
          <p:cNvCxnSpPr>
            <a:endCxn id="1028" idx="0"/>
          </p:cNvCxnSpPr>
          <p:nvPr/>
        </p:nvCxnSpPr>
        <p:spPr>
          <a:xfrm>
            <a:off x="693508" y="2133091"/>
            <a:ext cx="244587" cy="86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endCxn id="1030" idx="0"/>
          </p:cNvCxnSpPr>
          <p:nvPr/>
        </p:nvCxnSpPr>
        <p:spPr>
          <a:xfrm flipH="1">
            <a:off x="3875844" y="2133091"/>
            <a:ext cx="5304406" cy="86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>
            <a:endCxn id="1032" idx="0"/>
          </p:cNvCxnSpPr>
          <p:nvPr/>
        </p:nvCxnSpPr>
        <p:spPr>
          <a:xfrm flipH="1">
            <a:off x="5712629" y="2165725"/>
            <a:ext cx="4190705" cy="782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>
            <a:endCxn id="1036" idx="0"/>
          </p:cNvCxnSpPr>
          <p:nvPr/>
        </p:nvCxnSpPr>
        <p:spPr>
          <a:xfrm flipH="1">
            <a:off x="7445087" y="2181603"/>
            <a:ext cx="2570316" cy="839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Oval 2065"/>
          <p:cNvSpPr/>
          <p:nvPr/>
        </p:nvSpPr>
        <p:spPr>
          <a:xfrm>
            <a:off x="6800458" y="5517906"/>
            <a:ext cx="1242971" cy="128293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Oval 2066"/>
          <p:cNvSpPr/>
          <p:nvPr/>
        </p:nvSpPr>
        <p:spPr>
          <a:xfrm>
            <a:off x="7314115" y="6047662"/>
            <a:ext cx="215656" cy="2156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807216" y="641639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10167803" y="1719533"/>
            <a:ext cx="0" cy="455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76728" y="1376990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Photograph showing the head and shoulders of a man in a suit and 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00" y="3000192"/>
            <a:ext cx="1502742" cy="21278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13680" y="5080253"/>
            <a:ext cx="12458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Niels Bohr</a:t>
            </a:r>
          </a:p>
        </p:txBody>
      </p:sp>
      <p:sp>
        <p:nvSpPr>
          <p:cNvPr id="33" name="Oval 32"/>
          <p:cNvSpPr/>
          <p:nvPr/>
        </p:nvSpPr>
        <p:spPr>
          <a:xfrm>
            <a:off x="8878245" y="5659699"/>
            <a:ext cx="836012" cy="836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78841" y="6007946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>
            <a:off x="7366457" y="6102127"/>
            <a:ext cx="115922" cy="115922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/>
          <p:cNvSpPr/>
          <p:nvPr/>
        </p:nvSpPr>
        <p:spPr>
          <a:xfrm>
            <a:off x="9199497" y="6026859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599736" y="5371581"/>
            <a:ext cx="1393026" cy="13930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9304455" y="6050096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ross 126"/>
          <p:cNvSpPr/>
          <p:nvPr/>
        </p:nvSpPr>
        <p:spPr>
          <a:xfrm>
            <a:off x="9325111" y="6069009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210664" y="6123099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ross 128"/>
          <p:cNvSpPr/>
          <p:nvPr/>
        </p:nvSpPr>
        <p:spPr>
          <a:xfrm>
            <a:off x="9231320" y="6142012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9272976" y="5924482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ross 130"/>
          <p:cNvSpPr/>
          <p:nvPr/>
        </p:nvSpPr>
        <p:spPr>
          <a:xfrm>
            <a:off x="9293632" y="5943395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Schroding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8" y="3112615"/>
            <a:ext cx="750046" cy="10602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ames Chadwick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1818" r="46597" b="67161"/>
          <a:stretch/>
        </p:blipFill>
        <p:spPr bwMode="auto">
          <a:xfrm>
            <a:off x="10189028" y="4292639"/>
            <a:ext cx="751115" cy="827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urray Gell-Mann - World Economic Forum Annual Meeting 201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 r="11689" b="22596"/>
          <a:stretch/>
        </p:blipFill>
        <p:spPr bwMode="auto">
          <a:xfrm>
            <a:off x="11104969" y="3108662"/>
            <a:ext cx="773732" cy="10450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x Planck 19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598" y="4291843"/>
            <a:ext cx="668474" cy="8289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Straight Connector 151"/>
          <p:cNvCxnSpPr/>
          <p:nvPr/>
        </p:nvCxnSpPr>
        <p:spPr>
          <a:xfrm>
            <a:off x="5854348" y="647919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961309" y="5922048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008441" y="5984855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5300559" y="6200511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5347691" y="6263318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5679655" y="604591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5726787" y="610872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5743540" y="579520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>
            <a:off x="5790672" y="585801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5386311" y="5653522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/>
          <p:nvPr/>
        </p:nvCxnSpPr>
        <p:spPr>
          <a:xfrm>
            <a:off x="5433443" y="5716329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5572015" y="6242844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5619147" y="6305651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7356765" y="6479197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7403897" y="6542004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7356765" y="5705483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7403897" y="5768290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7753320" y="608806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7800452" y="615087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6966465" y="608806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013597" y="615087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7622395" y="583833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>
            <a:off x="7669527" y="590113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7112735" y="583950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7159867" y="590230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22395" y="6321493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7669527" y="6384300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7116777" y="6320171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163909" y="6382978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255080" y="5663332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9325111" y="5607528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9356094" y="5651095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9948779" y="5963963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9979762" y="6007530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9210664" y="5608432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>
            <a:off x="9241647" y="5651999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9325111" y="6712877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9356094" y="6756444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/>
          <p:cNvSpPr/>
          <p:nvPr/>
        </p:nvSpPr>
        <p:spPr>
          <a:xfrm rot="5400000">
            <a:off x="10921181" y="1846258"/>
            <a:ext cx="230247" cy="1826780"/>
          </a:xfrm>
          <a:prstGeom prst="leftBrace">
            <a:avLst>
              <a:gd name="adj1" fmla="val 8333"/>
              <a:gd name="adj2" fmla="val 4928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0558360" y="2161420"/>
            <a:ext cx="495526" cy="417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/>
          <p:cNvSpPr/>
          <p:nvPr/>
        </p:nvSpPr>
        <p:spPr>
          <a:xfrm rot="16200000">
            <a:off x="10359055" y="1761701"/>
            <a:ext cx="195435" cy="466310"/>
          </a:xfrm>
          <a:prstGeom prst="leftBrace">
            <a:avLst>
              <a:gd name="adj1" fmla="val 8333"/>
              <a:gd name="adj2" fmla="val 732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endCxn id="1040" idx="0"/>
          </p:cNvCxnSpPr>
          <p:nvPr/>
        </p:nvCxnSpPr>
        <p:spPr>
          <a:xfrm flipH="1">
            <a:off x="9275271" y="2161420"/>
            <a:ext cx="892532" cy="838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30" descr="Helium atom ground state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 bwMode="auto">
          <a:xfrm>
            <a:off x="10122914" y="5143471"/>
            <a:ext cx="1952659" cy="17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8418798" y="2911799"/>
            <a:ext cx="1714325" cy="392363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Callout 99"/>
          <p:cNvSpPr/>
          <p:nvPr/>
        </p:nvSpPr>
        <p:spPr>
          <a:xfrm>
            <a:off x="5217783" y="1714151"/>
            <a:ext cx="2377679" cy="1594168"/>
          </a:xfrm>
          <a:prstGeom prst="wedgeEllipseCallout">
            <a:avLst>
              <a:gd name="adj1" fmla="val 116381"/>
              <a:gd name="adj2" fmla="val 108528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rien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070" grpId="0" animBg="1"/>
      <p:bldP spid="3" grpId="0"/>
      <p:bldP spid="11" grpId="0"/>
      <p:bldP spid="18" grpId="0"/>
      <p:bldP spid="19" grpId="0"/>
      <p:bldP spid="39" grpId="0"/>
      <p:bldP spid="2049" grpId="0"/>
      <p:bldP spid="43" grpId="0"/>
      <p:bldP spid="2050" grpId="0" animBg="1"/>
      <p:bldP spid="46" grpId="0"/>
      <p:bldP spid="49" grpId="0" animBg="1"/>
      <p:bldP spid="2053" grpId="0"/>
      <p:bldP spid="51" grpId="0"/>
      <p:bldP spid="53" grpId="0"/>
      <p:bldP spid="57" grpId="0"/>
      <p:bldP spid="2066" grpId="0" animBg="1"/>
      <p:bldP spid="2067" grpId="0" animBg="1"/>
      <p:bldP spid="81" grpId="0" animBg="1"/>
      <p:bldP spid="95" grpId="0"/>
      <p:bldP spid="99" grpId="0"/>
      <p:bldP spid="33" grpId="0" animBg="1"/>
      <p:bldP spid="35" grpId="0" animBg="1"/>
      <p:bldP spid="36" grpId="0" animBg="1"/>
      <p:bldP spid="120" grpId="0" animBg="1"/>
      <p:bldP spid="38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63" grpId="0" animBg="1"/>
      <p:bldP spid="165" grpId="0" animBg="1"/>
      <p:bldP spid="167" grpId="0" animBg="1"/>
      <p:bldP spid="169" grpId="0" animBg="1"/>
      <p:bldP spid="171" grpId="0" animBg="1"/>
      <p:bldP spid="173" grpId="0" animBg="1"/>
      <p:bldP spid="175" grpId="0" animBg="1"/>
      <p:bldP spid="177" grpId="0" animBg="1"/>
      <p:bldP spid="179" grpId="0" animBg="1"/>
      <p:bldP spid="181" grpId="0" animBg="1"/>
      <p:bldP spid="183" grpId="0" animBg="1"/>
      <p:bldP spid="185" grpId="0" animBg="1"/>
      <p:bldP spid="187" grpId="0" animBg="1"/>
      <p:bldP spid="189" grpId="0" animBg="1"/>
      <p:bldP spid="193" grpId="0" animBg="1"/>
      <p:bldP spid="195" grpId="0" animBg="1"/>
      <p:bldP spid="197" grpId="0" animBg="1"/>
      <p:bldP spid="199" grpId="0" animBg="1"/>
      <p:bldP spid="52" grpId="0" animBg="1"/>
      <p:bldP spid="62" grpId="0" animBg="1"/>
      <p:bldP spid="68" grpId="0" animBg="1"/>
      <p:bldP spid="1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620</Words>
  <Application>Microsoft Office PowerPoint</Application>
  <PresentationFormat>Widescreen</PresentationFormat>
  <Paragraphs>200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2_Office Theme</vt:lpstr>
      <vt:lpstr>3_Office Theme</vt:lpstr>
      <vt:lpstr>La théorie atomique et les liaisons</vt:lpstr>
      <vt:lpstr>Est-ce que vous vous rappelez de la 9e année?</vt:lpstr>
      <vt:lpstr>La théorie cinétique moléculaire et la théorie atomique</vt:lpstr>
      <vt:lpstr>Les substances pures</vt:lpstr>
      <vt:lpstr>Le tableau périodique des éléments</vt:lpstr>
      <vt:lpstr>Les rangées s’appellent les périodes.</vt:lpstr>
      <vt:lpstr>PowerPoint Presentation</vt:lpstr>
      <vt:lpstr>Des groupes et des sections importants</vt:lpstr>
      <vt:lpstr>L’histoire et le développement de la Théorie atomique</vt:lpstr>
      <vt:lpstr>L’atome  </vt:lpstr>
      <vt:lpstr>Les particules subatomiques</vt:lpstr>
      <vt:lpstr>Un fait incroyable</vt:lpstr>
      <vt:lpstr>Mais… Pourquoi?</vt:lpstr>
      <vt:lpstr>Une question d’un ancien examen provincial</vt:lpstr>
      <vt:lpstr>Une question d’un ancien examen provincial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atomique</dc:title>
  <dc:creator>Jeff O'Keefe</dc:creator>
  <cp:lastModifiedBy>Jeff O'Keefe</cp:lastModifiedBy>
  <cp:revision>225</cp:revision>
  <dcterms:created xsi:type="dcterms:W3CDTF">2014-09-20T16:52:34Z</dcterms:created>
  <dcterms:modified xsi:type="dcterms:W3CDTF">2016-08-23T17:56:18Z</dcterms:modified>
</cp:coreProperties>
</file>