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15"/>
  </p:notesMasterIdLst>
  <p:sldIdLst>
    <p:sldId id="256" r:id="rId3"/>
    <p:sldId id="301" r:id="rId4"/>
    <p:sldId id="300" r:id="rId5"/>
    <p:sldId id="302" r:id="rId6"/>
    <p:sldId id="303" r:id="rId7"/>
    <p:sldId id="304" r:id="rId8"/>
    <p:sldId id="305" r:id="rId9"/>
    <p:sldId id="299" r:id="rId10"/>
    <p:sldId id="308" r:id="rId11"/>
    <p:sldId id="309" r:id="rId12"/>
    <p:sldId id="310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49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84360-7CDA-4FC3-A40D-53ACD41BF1EE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5A84B-D7AB-464D-A399-AF20C717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0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2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0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03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46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19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35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92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83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50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2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53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25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0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7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1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6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3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9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2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0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les liaisons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4.1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130"/>
            <a:ext cx="12017829" cy="1189646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formations de Lewis pour 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les ions, et 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7772" y="2386217"/>
            <a:ext cx="243848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de sodium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86154"/>
            <a:ext cx="161935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Oxygène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8153" y="3361788"/>
            <a:ext cx="149470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L’oxyde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828" y="2386217"/>
            <a:ext cx="142218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596" y="4865058"/>
            <a:ext cx="407194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Oxyde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sodium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488" y="2492770"/>
            <a:ext cx="64793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27580" y="228502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28989" y="3808718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428989" y="3583666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98695" y="329897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59442" y="329897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23713" y="2489910"/>
            <a:ext cx="64793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5208" y="2205216"/>
            <a:ext cx="4090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9442" y="3506723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1" name="Oval 20"/>
          <p:cNvSpPr/>
          <p:nvPr/>
        </p:nvSpPr>
        <p:spPr>
          <a:xfrm>
            <a:off x="2082877" y="4038720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01419" y="368754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19975" y="4116997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19975" y="389194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89681" y="360725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550428" y="3607252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50428" y="3815002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1" name="Oval 30"/>
          <p:cNvSpPr/>
          <p:nvPr/>
        </p:nvSpPr>
        <p:spPr>
          <a:xfrm>
            <a:off x="5300088" y="4123257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00088" y="3898205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87018" y="438438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547765" y="438438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ket 35"/>
          <p:cNvSpPr/>
          <p:nvPr/>
        </p:nvSpPr>
        <p:spPr>
          <a:xfrm>
            <a:off x="5253617" y="3603605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227724" y="3504717"/>
            <a:ext cx="51648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eft Bracket 38"/>
          <p:cNvSpPr/>
          <p:nvPr/>
        </p:nvSpPr>
        <p:spPr>
          <a:xfrm flipH="1">
            <a:off x="6066561" y="3603605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Bracket 48"/>
          <p:cNvSpPr/>
          <p:nvPr/>
        </p:nvSpPr>
        <p:spPr>
          <a:xfrm>
            <a:off x="5309694" y="2301004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ket 50"/>
          <p:cNvSpPr/>
          <p:nvPr/>
        </p:nvSpPr>
        <p:spPr>
          <a:xfrm flipH="1">
            <a:off x="6122638" y="2301004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898282" y="5814811"/>
            <a:ext cx="64793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118374" y="5607062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013337" y="607833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013337" y="585327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83043" y="5568586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543790" y="5776336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1" name="Oval 60"/>
          <p:cNvSpPr/>
          <p:nvPr/>
        </p:nvSpPr>
        <p:spPr>
          <a:xfrm>
            <a:off x="3293450" y="608459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780380" y="634572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541127" y="634572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eft Bracket 64"/>
          <p:cNvSpPr/>
          <p:nvPr/>
        </p:nvSpPr>
        <p:spPr>
          <a:xfrm>
            <a:off x="3246979" y="5564939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221086" y="5466051"/>
            <a:ext cx="51648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Left Bracket 66"/>
          <p:cNvSpPr/>
          <p:nvPr/>
        </p:nvSpPr>
        <p:spPr>
          <a:xfrm flipH="1">
            <a:off x="4059923" y="5564939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2602906" y="5434445"/>
            <a:ext cx="4090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Left Bracket 73"/>
          <p:cNvSpPr/>
          <p:nvPr/>
        </p:nvSpPr>
        <p:spPr>
          <a:xfrm>
            <a:off x="1637392" y="5530233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Bracket 74"/>
          <p:cNvSpPr/>
          <p:nvPr/>
        </p:nvSpPr>
        <p:spPr>
          <a:xfrm flipH="1">
            <a:off x="2450336" y="5530233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510522" y="5814811"/>
            <a:ext cx="64793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730614" y="5607062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215146" y="5434445"/>
            <a:ext cx="4090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Left Bracket 78"/>
          <p:cNvSpPr/>
          <p:nvPr/>
        </p:nvSpPr>
        <p:spPr>
          <a:xfrm>
            <a:off x="249632" y="5530233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Left Bracket 79"/>
          <p:cNvSpPr/>
          <p:nvPr/>
        </p:nvSpPr>
        <p:spPr>
          <a:xfrm flipH="1">
            <a:off x="1062576" y="5530233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46280" y="1554774"/>
            <a:ext cx="216116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u="sng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400" u="sng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400" u="sng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tomes</a:t>
            </a:r>
            <a:endParaRPr lang="en-US" sz="3400" u="sng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52548" y="1554775"/>
            <a:ext cx="16514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u="sng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i</a:t>
            </a:r>
            <a:r>
              <a:rPr lang="en-US" sz="3400" u="sng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</a:t>
            </a:r>
            <a:endParaRPr lang="en-US" sz="3400" u="sng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769" y="4321228"/>
            <a:ext cx="42338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u="sng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400" u="sng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3400" u="sng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ioniques</a:t>
            </a:r>
            <a:endParaRPr lang="en-US" sz="3400" u="sng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359571" y="1554775"/>
            <a:ext cx="451277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u="sng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400" u="sng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3400" u="sng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covalents</a:t>
            </a:r>
            <a:r>
              <a:rPr lang="en-US" sz="3400" u="sng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400" u="sng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400" u="sng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molécules</a:t>
            </a:r>
            <a:endParaRPr lang="en-US" sz="3400" u="sng" dirty="0" smtClean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31094" y="2792684"/>
            <a:ext cx="198041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CA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360118" y="3624174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7831722" y="3874074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8341028" y="4601030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8580281" y="4393281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810575" y="388075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810575" y="365570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8580281" y="3371010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8341028" y="3371010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8341028" y="3578760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91" name="Oval 90"/>
          <p:cNvSpPr/>
          <p:nvPr/>
        </p:nvSpPr>
        <p:spPr>
          <a:xfrm>
            <a:off x="8133279" y="365570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8341028" y="408850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743805" y="235461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0372229" y="3757229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1051582" y="4485536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1521129" y="407671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1521129" y="3851667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11290835" y="356697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1051582" y="356697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11051582" y="3774724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0768122" y="4041923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6200000" flipV="1">
            <a:off x="11131572" y="4421962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23032" y="3928813"/>
            <a:ext cx="5822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684294" y="5636445"/>
            <a:ext cx="50445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ligne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représente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partagés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>
            <a:stCxn id="109" idx="0"/>
          </p:cNvCxnSpPr>
          <p:nvPr/>
        </p:nvCxnSpPr>
        <p:spPr>
          <a:xfrm flipV="1">
            <a:off x="9206586" y="4099695"/>
            <a:ext cx="1673972" cy="15367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9" idx="0"/>
          </p:cNvCxnSpPr>
          <p:nvPr/>
        </p:nvCxnSpPr>
        <p:spPr>
          <a:xfrm flipV="1">
            <a:off x="9206586" y="4384389"/>
            <a:ext cx="2034176" cy="12520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1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5752E-6 1.11111E-6 L 0.04778 1.11111E-6 C 0.06926 1.11111E-6 0.09582 0.01018 0.09582 0.01852 L 0.09582 0.03773 " pathEditMode="relative" rAng="0" ptsTypes="FfFF">
                                      <p:cBhvr>
                                        <p:cTn id="17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" y="1875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5199E-7 1.11111E-6 L 0.1147 1.11111E-6 C 0.16639 1.11111E-6 0.23005 -0.00162 0.23005 -0.00301 L 0.23005 -0.00625 " pathEditMode="relative" rAng="0" ptsTypes="FfFF">
                                      <p:cBhvr>
                                        <p:cTn id="1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6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9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2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5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8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1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8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5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1.875E-6 -0.04629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5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4.375E-6 -0.04629 " pathEditMode="relative" rAng="0" ptsTypes="AA">
                                      <p:cBhvr>
                                        <p:cTn id="28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5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362E-6 -2.40454E-6 L 0.02708 0.0007 " pathEditMode="relative" rAng="0" ptsTypes="AA">
                                      <p:cBhvr>
                                        <p:cTn id="28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23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02435 0.0007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31" grpId="0" animBg="1"/>
      <p:bldP spid="32" grpId="0" animBg="1"/>
      <p:bldP spid="33" grpId="0" animBg="1"/>
      <p:bldP spid="34" grpId="0" animBg="1"/>
      <p:bldP spid="36" grpId="0" animBg="1"/>
      <p:bldP spid="38" grpId="0"/>
      <p:bldP spid="39" grpId="0" animBg="1"/>
      <p:bldP spid="49" grpId="0" animBg="1"/>
      <p:bldP spid="51" grpId="0" animBg="1"/>
      <p:bldP spid="52" grpId="0"/>
      <p:bldP spid="53" grpId="0" animBg="1"/>
      <p:bldP spid="53" grpId="1" animBg="1"/>
      <p:bldP spid="56" grpId="0" animBg="1"/>
      <p:bldP spid="57" grpId="0" animBg="1"/>
      <p:bldP spid="58" grpId="0" animBg="1"/>
      <p:bldP spid="60" grpId="0"/>
      <p:bldP spid="61" grpId="0" animBg="1"/>
      <p:bldP spid="63" grpId="0" animBg="1"/>
      <p:bldP spid="64" grpId="0" animBg="1"/>
      <p:bldP spid="65" grpId="0" animBg="1"/>
      <p:bldP spid="66" grpId="0"/>
      <p:bldP spid="67" grpId="0" animBg="1"/>
      <p:bldP spid="73" grpId="0"/>
      <p:bldP spid="74" grpId="0" animBg="1"/>
      <p:bldP spid="75" grpId="0" animBg="1"/>
      <p:bldP spid="76" grpId="0"/>
      <p:bldP spid="77" grpId="0" animBg="1"/>
      <p:bldP spid="77" grpId="1" animBg="1"/>
      <p:bldP spid="78" grpId="0"/>
      <p:bldP spid="79" grpId="0" animBg="1"/>
      <p:bldP spid="80" grpId="0" animBg="1"/>
      <p:bldP spid="54" grpId="0"/>
      <p:bldP spid="55" grpId="0"/>
      <p:bldP spid="59" grpId="0"/>
      <p:bldP spid="62" grpId="0"/>
      <p:bldP spid="70" grpId="0"/>
      <p:bldP spid="71" grpId="0"/>
      <p:bldP spid="71" grpId="1"/>
      <p:bldP spid="72" grpId="0" animBg="1"/>
      <p:bldP spid="72" grpId="1" animBg="1"/>
      <p:bldP spid="81" grpId="0"/>
      <p:bldP spid="81" grpId="1"/>
      <p:bldP spid="82" grpId="0" animBg="1"/>
      <p:bldP spid="82" grpId="1" animBg="1"/>
      <p:bldP spid="83" grpId="0" animBg="1"/>
      <p:bldP spid="84" grpId="0" animBg="1"/>
      <p:bldP spid="85" grpId="0" animBg="1"/>
      <p:bldP spid="86" grpId="0" animBg="1"/>
      <p:bldP spid="87" grpId="0"/>
      <p:bldP spid="91" grpId="0" animBg="1"/>
      <p:bldP spid="95" grpId="0" animBg="1"/>
      <p:bldP spid="96" grpId="0" animBg="1"/>
      <p:bldP spid="96" grpId="1" animBg="1"/>
      <p:bldP spid="97" grpId="0"/>
      <p:bldP spid="99" grpId="0"/>
      <p:bldP spid="101" grpId="0" animBg="1"/>
      <p:bldP spid="102" grpId="0" animBg="1"/>
      <p:bldP spid="103" grpId="0" animBg="1"/>
      <p:bldP spid="104" grpId="0" animBg="1"/>
      <p:bldP spid="105" grpId="0"/>
      <p:bldP spid="109" grpId="0"/>
      <p:bldP spid="10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>
          <a:xfrm>
            <a:off x="2904968" y="6402960"/>
            <a:ext cx="1859078" cy="38625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2907402" y="6402960"/>
            <a:ext cx="188705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Doublet non </a:t>
            </a:r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3755" y="1132027"/>
            <a:ext cx="118872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Certains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existent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naturellement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7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molécules</a:t>
            </a:r>
            <a:r>
              <a:rPr lang="en-US" sz="37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diatomique</a:t>
            </a:r>
            <a:r>
              <a:rPr lang="en-US" sz="37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parce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qu’ils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plus stables en pairs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qu’individuels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104730" y="5699663"/>
            <a:ext cx="548544" cy="26750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864692" y="5446129"/>
            <a:ext cx="352823" cy="16974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10910" y="6401146"/>
            <a:ext cx="1432290" cy="38807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40" y="365130"/>
            <a:ext cx="11880321" cy="903834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formations de Lewis pour les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molécules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diatomiques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0881" y="3109825"/>
            <a:ext cx="6229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joints par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liaison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covalente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2" y="1816830"/>
            <a:ext cx="4448819" cy="523220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Bent-Up Arrow 6"/>
          <p:cNvSpPr/>
          <p:nvPr/>
        </p:nvSpPr>
        <p:spPr>
          <a:xfrm rot="16200000" flipH="1" flipV="1">
            <a:off x="3520436" y="1842809"/>
            <a:ext cx="1250315" cy="2244800"/>
          </a:xfrm>
          <a:prstGeom prst="bentUpArrow">
            <a:avLst>
              <a:gd name="adj1" fmla="val 14279"/>
              <a:gd name="adj2" fmla="val 25000"/>
              <a:gd name="adj3" fmla="val 25000"/>
            </a:avLst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222174" y="3118803"/>
            <a:ext cx="5866314" cy="471564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-23124" y="3923764"/>
            <a:ext cx="16097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Hydrogène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169" y="5244067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744" y="5244066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42081" y="5528760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91306" y="5245465"/>
            <a:ext cx="40588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6736" y="5245466"/>
            <a:ext cx="40588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888663" y="5531926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0856" y="3923764"/>
            <a:ext cx="8803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51533" y="3934030"/>
            <a:ext cx="13420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Oxygène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18136" y="503501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86496" y="503172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78748" y="527247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278748" y="552875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18135" y="573650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486846" y="573650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77153" y="5272480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577153" y="552875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369404" y="503502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38115" y="503502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394389" y="573650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63100" y="573650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841305" y="5234377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36665" y="5234377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9266741" y="5490502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9096214" y="507386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864574" y="507056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96213" y="577534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864924" y="577534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747482" y="507386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516193" y="507386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772467" y="5775346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541178" y="577534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9266741" y="5585749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429124" y="3934030"/>
            <a:ext cx="9509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Azote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354444" y="5278312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049804" y="5278312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10773960" y="5474277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0776865" y="5563004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0776864" y="5658416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10234058" y="5333967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0234058" y="559024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1417533" y="532947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1417533" y="558574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468465" y="3923764"/>
            <a:ext cx="10583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81910" y="3923764"/>
            <a:ext cx="10583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Brome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53531" y="3923764"/>
            <a:ext cx="7553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Iode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93504" y="5241678"/>
            <a:ext cx="55976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70108" y="5239848"/>
            <a:ext cx="55976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3841807" y="5531929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3697280" y="503502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465640" y="503172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257892" y="527248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257892" y="5528756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697279" y="573650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465990" y="573650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556297" y="527248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556297" y="5528757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348548" y="503502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117259" y="503502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373533" y="5736507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142244" y="5736506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222174" y="5278312"/>
            <a:ext cx="5822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36330" y="5289304"/>
            <a:ext cx="5822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5717419" y="5585748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5539962" y="5084478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308322" y="5081180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100574" y="5321938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100574" y="557821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539961" y="578596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308672" y="5785960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422519" y="532193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422519" y="557821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214770" y="508448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983481" y="5084480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239755" y="578596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008466" y="578596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7283515" y="5291632"/>
            <a:ext cx="31771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916184" y="5287140"/>
            <a:ext cx="31771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601231" y="5575131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7423774" y="507386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192134" y="507056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984386" y="531132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984386" y="556759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423773" y="577534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192484" y="577534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8306331" y="531132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8306331" y="5567596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8098582" y="507386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867293" y="507386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8123567" y="5775346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892278" y="577534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13344" y="6401146"/>
            <a:ext cx="146065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Doublet </a:t>
            </a:r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liant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053312" y="5537224"/>
            <a:ext cx="0" cy="863922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16" idx="0"/>
          </p:cNvCxnSpPr>
          <p:nvPr/>
        </p:nvCxnSpPr>
        <p:spPr>
          <a:xfrm flipH="1" flipV="1">
            <a:off x="2473281" y="5993710"/>
            <a:ext cx="1361226" cy="409250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56169" y="6026365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81744" y="6026364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23" name="Oval 122"/>
          <p:cNvSpPr/>
          <p:nvPr/>
        </p:nvSpPr>
        <p:spPr>
          <a:xfrm>
            <a:off x="573995" y="612308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573995" y="637935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8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/>
      <p:bldP spid="4" grpId="0"/>
      <p:bldP spid="119" grpId="0" animBg="1"/>
      <p:bldP spid="40" grpId="0" animBg="1"/>
      <p:bldP spid="30" grpId="0" animBg="1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  <p:bldP spid="14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/>
      <p:bldP spid="35" grpId="0"/>
      <p:bldP spid="37" grpId="0" animBg="1"/>
      <p:bldP spid="38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50" grpId="0"/>
      <p:bldP spid="51" grpId="0"/>
      <p:bldP spid="52" grpId="0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/>
      <p:bldP spid="102" grpId="0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3" grpId="0"/>
      <p:bldP spid="120" grpId="0"/>
      <p:bldP spid="121" grpId="0"/>
      <p:bldP spid="123" grpId="0" animBg="1"/>
      <p:bldP spid="1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 b="4191"/>
          <a:stretch/>
        </p:blipFill>
        <p:spPr bwMode="auto">
          <a:xfrm>
            <a:off x="6559762" y="1213749"/>
            <a:ext cx="5151152" cy="2611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388"/>
            <a:ext cx="10515600" cy="805554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55952" y="3381899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14" name="TextBox 13"/>
          <p:cNvSpPr txBox="1"/>
          <p:nvPr/>
        </p:nvSpPr>
        <p:spPr>
          <a:xfrm>
            <a:off x="1707444" y="3441566"/>
            <a:ext cx="40107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1900" dirty="0"/>
          </a:p>
        </p:txBody>
      </p:sp>
      <p:sp>
        <p:nvSpPr>
          <p:cNvPr id="15" name="Oval 14"/>
          <p:cNvSpPr/>
          <p:nvPr/>
        </p:nvSpPr>
        <p:spPr>
          <a:xfrm>
            <a:off x="1727482" y="33399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16" name="Oval 15"/>
          <p:cNvSpPr/>
          <p:nvPr/>
        </p:nvSpPr>
        <p:spPr>
          <a:xfrm>
            <a:off x="1907980" y="33399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17" name="Oval 16"/>
          <p:cNvSpPr/>
          <p:nvPr/>
        </p:nvSpPr>
        <p:spPr>
          <a:xfrm>
            <a:off x="1439662" y="3165608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18" name="Oval 17"/>
          <p:cNvSpPr/>
          <p:nvPr/>
        </p:nvSpPr>
        <p:spPr>
          <a:xfrm>
            <a:off x="1727482" y="308809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10" name="TextBox 9"/>
          <p:cNvSpPr txBox="1"/>
          <p:nvPr/>
        </p:nvSpPr>
        <p:spPr>
          <a:xfrm>
            <a:off x="546125" y="2396049"/>
            <a:ext cx="281198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Schéma</a:t>
            </a:r>
            <a:r>
              <a:rPr lang="en-CA" sz="31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Bohr</a:t>
            </a:r>
            <a:endParaRPr lang="en-CA" sz="31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4227" y="1052791"/>
            <a:ext cx="338746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de Lewis</a:t>
            </a:r>
            <a:endParaRPr lang="en-CA" sz="31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23325" y="1961159"/>
            <a:ext cx="40107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1900" dirty="0"/>
          </a:p>
        </p:txBody>
      </p:sp>
      <p:sp>
        <p:nvSpPr>
          <p:cNvPr id="46" name="Oval 45"/>
          <p:cNvSpPr/>
          <p:nvPr/>
        </p:nvSpPr>
        <p:spPr>
          <a:xfrm>
            <a:off x="1952119" y="18176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74" name="TextBox 73"/>
          <p:cNvSpPr txBox="1"/>
          <p:nvPr/>
        </p:nvSpPr>
        <p:spPr>
          <a:xfrm>
            <a:off x="1372829" y="4449303"/>
            <a:ext cx="297870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CA" sz="31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endParaRPr lang="en-CA" sz="31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24148" y="4492833"/>
            <a:ext cx="339708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Covalent compound</a:t>
            </a:r>
            <a:endParaRPr lang="en-CA" sz="31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046699" y="5269968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542905" y="5779714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0012452" y="557196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0012452" y="534691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9782158" y="5062220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9542905" y="5062220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9542905" y="5269970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9780484" y="5743889"/>
            <a:ext cx="0" cy="14142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297911" y="5333752"/>
            <a:ext cx="64793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518003" y="5126003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412966" y="559727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412966" y="5372220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182672" y="5087527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3943419" y="5295277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91" name="Oval 90"/>
          <p:cNvSpPr/>
          <p:nvPr/>
        </p:nvSpPr>
        <p:spPr>
          <a:xfrm>
            <a:off x="3693079" y="560353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180009" y="586466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940756" y="586466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Left Bracket 93"/>
          <p:cNvSpPr/>
          <p:nvPr/>
        </p:nvSpPr>
        <p:spPr>
          <a:xfrm>
            <a:off x="3646608" y="5083880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722527" y="4906707"/>
            <a:ext cx="51648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Left Bracket 95"/>
          <p:cNvSpPr/>
          <p:nvPr/>
        </p:nvSpPr>
        <p:spPr>
          <a:xfrm flipH="1">
            <a:off x="4459552" y="5083880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002535" y="4953386"/>
            <a:ext cx="4090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Left Bracket 97"/>
          <p:cNvSpPr/>
          <p:nvPr/>
        </p:nvSpPr>
        <p:spPr>
          <a:xfrm>
            <a:off x="2037021" y="5049174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Left Bracket 98"/>
          <p:cNvSpPr/>
          <p:nvPr/>
        </p:nvSpPr>
        <p:spPr>
          <a:xfrm flipH="1">
            <a:off x="2849965" y="5049174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910151" y="5333752"/>
            <a:ext cx="64793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130243" y="5126003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1614775" y="4953386"/>
            <a:ext cx="4090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Left Bracket 102"/>
          <p:cNvSpPr/>
          <p:nvPr/>
        </p:nvSpPr>
        <p:spPr>
          <a:xfrm>
            <a:off x="649261" y="5049174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Left Bracket 103"/>
          <p:cNvSpPr/>
          <p:nvPr/>
        </p:nvSpPr>
        <p:spPr>
          <a:xfrm flipH="1">
            <a:off x="1462205" y="5049174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 rot="16200000" flipV="1">
            <a:off x="9512503" y="5501252"/>
            <a:ext cx="0" cy="14142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12966" y="2332119"/>
            <a:ext cx="1786066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</a:p>
          <a:p>
            <a:pPr algn="ctr"/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valence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5" idx="1"/>
            <a:endCxn id="18" idx="6"/>
          </p:cNvCxnSpPr>
          <p:nvPr/>
        </p:nvCxnSpPr>
        <p:spPr>
          <a:xfrm flipH="1">
            <a:off x="1870966" y="3093866"/>
            <a:ext cx="2542000" cy="65972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" idx="1"/>
            <a:endCxn id="46" idx="6"/>
          </p:cNvCxnSpPr>
          <p:nvPr/>
        </p:nvCxnSpPr>
        <p:spPr>
          <a:xfrm flipH="1" flipV="1">
            <a:off x="2095603" y="1889417"/>
            <a:ext cx="2317363" cy="1204449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339869" y="4973733"/>
            <a:ext cx="188705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Doublet non </a:t>
            </a:r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liant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64664" y="5661397"/>
            <a:ext cx="146065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Doublet </a:t>
            </a:r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liant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72" idx="3"/>
            <a:endCxn id="82" idx="2"/>
          </p:cNvCxnSpPr>
          <p:nvPr/>
        </p:nvCxnSpPr>
        <p:spPr>
          <a:xfrm flipV="1">
            <a:off x="8225320" y="5839357"/>
            <a:ext cx="1553387" cy="14401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71" idx="3"/>
            <a:endCxn id="81" idx="2"/>
          </p:cNvCxnSpPr>
          <p:nvPr/>
        </p:nvCxnSpPr>
        <p:spPr>
          <a:xfrm>
            <a:off x="8226924" y="5166094"/>
            <a:ext cx="1315981" cy="1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0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04779 4.44444E-6 C 0.06927 4.44444E-6 0.09583 0.01018 0.09583 0.01851 L 0.09583 0.03773 " pathEditMode="relative" rAng="0" ptsTypes="AAAA">
                                      <p:cBhvr>
                                        <p:cTn id="9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875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0.11471 4.44444E-6 C 0.1664 4.44444E-6 0.23008 -0.00162 0.23008 -0.00301 L 0.23008 -0.00625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 animBg="1"/>
      <p:bldP spid="16" grpId="0" animBg="1"/>
      <p:bldP spid="17" grpId="0" animBg="1"/>
      <p:bldP spid="18" grpId="0" animBg="1"/>
      <p:bldP spid="10" grpId="0"/>
      <p:bldP spid="44" grpId="0"/>
      <p:bldP spid="45" grpId="0"/>
      <p:bldP spid="46" grpId="0" animBg="1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82" grpId="0"/>
      <p:bldP spid="85" grpId="0"/>
      <p:bldP spid="86" grpId="0" animBg="1"/>
      <p:bldP spid="86" grpId="1" animBg="1"/>
      <p:bldP spid="87" grpId="0" animBg="1"/>
      <p:bldP spid="88" grpId="0" animBg="1"/>
      <p:bldP spid="89" grpId="0" animBg="1"/>
      <p:bldP spid="90" grpId="0"/>
      <p:bldP spid="91" grpId="0" animBg="1"/>
      <p:bldP spid="92" grpId="0" animBg="1"/>
      <p:bldP spid="93" grpId="0" animBg="1"/>
      <p:bldP spid="94" grpId="0" animBg="1"/>
      <p:bldP spid="95" grpId="0"/>
      <p:bldP spid="96" grpId="0" animBg="1"/>
      <p:bldP spid="97" grpId="0"/>
      <p:bldP spid="98" grpId="0" animBg="1"/>
      <p:bldP spid="99" grpId="0" animBg="1"/>
      <p:bldP spid="100" grpId="0"/>
      <p:bldP spid="101" grpId="0" animBg="1"/>
      <p:bldP spid="101" grpId="1" animBg="1"/>
      <p:bldP spid="102" grpId="0"/>
      <p:bldP spid="103" grpId="0" animBg="1"/>
      <p:bldP spid="104" grpId="0" animBg="1"/>
      <p:bldP spid="5" grpId="0"/>
      <p:bldP spid="71" grpId="0"/>
      <p:bldP spid="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composé est formé lorsque les électrons de valences de deux ou de plusieurs atomes interagissent avec un échange ou un partage d’électrons.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Deux types de composés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principaux,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Les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ioniques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Les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composé covalents (les molécules covalents)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5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13"/>
            <a:ext cx="10515600" cy="65210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formation d’un composé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25" y="687961"/>
            <a:ext cx="11970749" cy="521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Afin de remplir leurs couches de valences, les atomes vont échanger des électrons.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5763" y="1528564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08999" y="468262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879380" y="4428689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146808" y="442868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146807" y="5435845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682320" y="462872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331735" y="493267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879380" y="5435845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692049" y="493267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146808" y="4030772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879380" y="4030773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40964" y="462680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811862" y="4547977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451020" y="4187135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 Bracket 57"/>
          <p:cNvSpPr/>
          <p:nvPr/>
        </p:nvSpPr>
        <p:spPr>
          <a:xfrm>
            <a:off x="4939669" y="3304103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eft Bracket 58"/>
          <p:cNvSpPr/>
          <p:nvPr/>
        </p:nvSpPr>
        <p:spPr>
          <a:xfrm flipH="1">
            <a:off x="7008409" y="3304103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338520" y="3037975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933832" y="153205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64908" y="2068925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 de sodium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933832" y="2068926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Chlorure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525143" y="4664817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9453846" y="440194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9721274" y="440194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9721273" y="359924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9721273" y="540910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0256786" y="460197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906201" y="490592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9453846" y="540910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0266515" y="490592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9721274" y="400402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9453846" y="400402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915430" y="460006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386328" y="4521232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9025486" y="4160390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Left Bracket 99"/>
          <p:cNvSpPr/>
          <p:nvPr/>
        </p:nvSpPr>
        <p:spPr>
          <a:xfrm>
            <a:off x="8416004" y="3276336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Left Bracket 100"/>
          <p:cNvSpPr/>
          <p:nvPr/>
        </p:nvSpPr>
        <p:spPr>
          <a:xfrm flipH="1">
            <a:off x="10674357" y="3276336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11039819" y="3038240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4" name="Oval 103"/>
          <p:cNvSpPr/>
          <p:nvPr/>
        </p:nvSpPr>
        <p:spPr>
          <a:xfrm>
            <a:off x="9453571" y="579705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10728685" y="490592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10726999" y="460006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8465577" y="460342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8471299" y="490592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9721273" y="579799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8584477" y="3719381"/>
            <a:ext cx="2242328" cy="2242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146807" y="3638455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010011" y="3746126"/>
            <a:ext cx="2242328" cy="2242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9458391" y="359873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90486" y="3100944"/>
            <a:ext cx="7156174" cy="35515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6966" y="2564593"/>
            <a:ext cx="3445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Chlorure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sodium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-40272" y="1623326"/>
            <a:ext cx="4494252" cy="5234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Remarquez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métaux vont généralement perdre des électrons pour devenir des </a:t>
            </a:r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cations.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non-métaux 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vont généralement </a:t>
            </a:r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ajouter 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électrons pour devenir des </a:t>
            </a:r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anions.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composés ioniques contiennent, d’habitude, un métal et un non-métal.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8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4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07252 -0.10324 C 0.08763 -0.12593 0.11042 -0.13773 0.13437 -0.13773 C 0.16159 -0.13773 0.18346 -0.12593 0.19857 -0.10324 L 0.27187 2.96296E-6 " pathEditMode="relative" rAng="0" ptsTypes="AAAAA">
                                      <p:cBhvr>
                                        <p:cTn id="36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/>
      <p:bldP spid="66" grpId="0" build="allAtOnce"/>
      <p:bldP spid="70" grpId="0" build="allAtOnce"/>
      <p:bldP spid="71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2" grpId="0" build="allAtOnce"/>
      <p:bldP spid="102" grpId="1" build="allAtOnce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85" grpId="0" animBg="1"/>
      <p:bldP spid="119" grpId="0" animBg="1"/>
      <p:bldP spid="119" grpId="1" animBg="1"/>
      <p:bldP spid="119" grpId="2" animBg="1"/>
      <p:bldP spid="57" grpId="0" animBg="1"/>
      <p:bldP spid="120" grpId="0" animBg="1"/>
      <p:bldP spid="120" grpId="1" animBg="1"/>
      <p:bldP spid="120" grpId="2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13"/>
            <a:ext cx="10515600" cy="65210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ioniques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515" y="937115"/>
            <a:ext cx="11366315" cy="13308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Formés par l’attraction entre les oins de charges opposées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charges opposées s’attirent et les charges identiques se repoussent.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82247" y="4530753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152628" y="427681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420056" y="427681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420055" y="528397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955568" y="447685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4983" y="478080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152628" y="528397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965297" y="478080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420056" y="387890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152628" y="3878902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14212" y="447493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085110" y="4396106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24268" y="4035264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 Bracket 57"/>
          <p:cNvSpPr/>
          <p:nvPr/>
        </p:nvSpPr>
        <p:spPr>
          <a:xfrm>
            <a:off x="212917" y="3152232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eft Bracket 58"/>
          <p:cNvSpPr/>
          <p:nvPr/>
        </p:nvSpPr>
        <p:spPr>
          <a:xfrm flipH="1">
            <a:off x="2281657" y="3152232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569046" y="3023260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7890" y="6318269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 de sodium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506730" y="6318269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chlorure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75880" y="467803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4104583" y="441515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372011" y="441515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372010" y="361245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372010" y="542231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907523" y="461518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556938" y="491913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104583" y="542231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917252" y="491913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372011" y="401724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104583" y="401724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566167" y="461327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037065" y="4534445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676223" y="4173603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Left Bracket 99"/>
          <p:cNvSpPr/>
          <p:nvPr/>
        </p:nvSpPr>
        <p:spPr>
          <a:xfrm>
            <a:off x="3067536" y="3161599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Left Bracket 100"/>
          <p:cNvSpPr/>
          <p:nvPr/>
        </p:nvSpPr>
        <p:spPr>
          <a:xfrm flipH="1">
            <a:off x="5307603" y="3161599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5645220" y="3023260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4" name="Oval 103"/>
          <p:cNvSpPr/>
          <p:nvPr/>
        </p:nvSpPr>
        <p:spPr>
          <a:xfrm>
            <a:off x="4104308" y="581026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379422" y="491913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377736" y="461327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116314" y="461663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122036" y="491913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372010" y="581120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235214" y="3732594"/>
            <a:ext cx="2242328" cy="2242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83259" y="3594255"/>
            <a:ext cx="2242328" cy="2242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>
            <a:off x="5996440" y="4330191"/>
            <a:ext cx="368874" cy="74553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23733" y="4079711"/>
            <a:ext cx="543450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chlorure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sodium</a:t>
            </a: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Équation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Na</a:t>
            </a:r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Cl</a:t>
            </a:r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104308" y="3611645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-50234" y="2664466"/>
            <a:ext cx="61462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schéma 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Bohr du composé ionique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2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6" y="112878"/>
            <a:ext cx="11966026" cy="83305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Essayez de dessiner le composé inique suivant avec des schémas de Bohr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947" y="1032773"/>
            <a:ext cx="10515600" cy="678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70797" y="3266763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875871" y="299235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43299" y="2992356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78811" y="3192389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08353" y="3111645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447511" y="2750803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ket 30"/>
          <p:cNvSpPr/>
          <p:nvPr/>
        </p:nvSpPr>
        <p:spPr>
          <a:xfrm>
            <a:off x="3936160" y="1867771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ket 31"/>
          <p:cNvSpPr/>
          <p:nvPr/>
        </p:nvSpPr>
        <p:spPr>
          <a:xfrm flipH="1">
            <a:off x="6004900" y="1867771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289861" y="1524242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33657" y="3266763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37" name="Oval 36"/>
          <p:cNvSpPr/>
          <p:nvPr/>
        </p:nvSpPr>
        <p:spPr>
          <a:xfrm>
            <a:off x="8450337" y="296561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717765" y="296561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717764" y="397276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253277" y="316564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902692" y="346959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450337" y="397276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263006" y="346959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717765" y="256769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382819" y="3084900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021977" y="2724058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eft Bracket 62"/>
          <p:cNvSpPr/>
          <p:nvPr/>
        </p:nvSpPr>
        <p:spPr>
          <a:xfrm>
            <a:off x="7412495" y="1840004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eft Bracket 63"/>
          <p:cNvSpPr/>
          <p:nvPr/>
        </p:nvSpPr>
        <p:spPr>
          <a:xfrm flipH="1">
            <a:off x="9670848" y="1840004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9973852" y="1518249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88677"/>
            <a:ext cx="93378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Essayez d’écrire l’équation chimique pour la formation de ce </a:t>
            </a:r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composé,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9828" y="5484372"/>
            <a:ext cx="328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2Li</a:t>
            </a:r>
            <a:r>
              <a:rPr lang="en-US" sz="32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en-US" sz="32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29050" y="3266763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34124" y="299235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301552" y="2992356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837064" y="3192389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66606" y="3111645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605764" y="2750803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Bracket 51"/>
          <p:cNvSpPr/>
          <p:nvPr/>
        </p:nvSpPr>
        <p:spPr>
          <a:xfrm>
            <a:off x="1094413" y="1867771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Bracket 52"/>
          <p:cNvSpPr/>
          <p:nvPr/>
        </p:nvSpPr>
        <p:spPr>
          <a:xfrm flipH="1">
            <a:off x="3163153" y="1867771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462954" y="1524242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585" y="5989514"/>
            <a:ext cx="79175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Essayez d’écrire le nom chimique pour ce composé ionique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14440" y="6360082"/>
            <a:ext cx="24320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Oxyde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lithium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0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23 L 0.0918 -0.10602 C 0.13281 -0.15324 0.19518 -0.1787 0.20508 -0.15139 L 0.22708 -0.09143 " pathEditMode="relative" rAng="19620000" ptsTypes="AAAA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4583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39 L 0.14481 -0.16917 C 0.21005 -0.24508 0.32504 -0.24716 0.35213 -0.16848 L 0.41503 0.00301 " pathEditMode="relative" rAng="19620000" ptsTypes="AAAA">
                                      <p:cBhvr>
                                        <p:cTn id="10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2" grpId="0" animBg="1"/>
      <p:bldP spid="22" grpId="1" animBg="1"/>
      <p:bldP spid="29" grpId="0" animBg="1"/>
      <p:bldP spid="30" grpId="0" animBg="1"/>
      <p:bldP spid="31" grpId="0" animBg="1"/>
      <p:bldP spid="32" grpId="0" animBg="1"/>
      <p:bldP spid="36" grpId="0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63" grpId="0" animBg="1"/>
      <p:bldP spid="64" grpId="0" animBg="1"/>
      <p:bldP spid="5" grpId="0"/>
      <p:bldP spid="34" grpId="0"/>
      <p:bldP spid="35" grpId="0" animBg="1"/>
      <p:bldP spid="39" grpId="0" animBg="1"/>
      <p:bldP spid="46" grpId="0" animBg="1"/>
      <p:bldP spid="46" grpId="1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86827" y="3435045"/>
            <a:ext cx="2107399" cy="95215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55010" y="2113777"/>
            <a:ext cx="3731518" cy="96625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572" y="253218"/>
            <a:ext cx="10515600" cy="6776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covalents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molécules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8926" y="834299"/>
            <a:ext cx="1196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covalents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les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molécules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impliquent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partage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d’électrons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75107" y="4131749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40" name="Oval 39"/>
          <p:cNvSpPr/>
          <p:nvPr/>
        </p:nvSpPr>
        <p:spPr>
          <a:xfrm>
            <a:off x="4629118" y="394874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705819" y="340727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54" name="Oval 53"/>
          <p:cNvSpPr/>
          <p:nvPr/>
        </p:nvSpPr>
        <p:spPr>
          <a:xfrm>
            <a:off x="5622499" y="315333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889927" y="315333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315881" y="385734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194139" y="385734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381918" y="323255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554981" y="3272622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244197" y="299398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124912" y="323255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262633" y="299398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016922" y="4131749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65" name="Oval 64"/>
          <p:cNvSpPr/>
          <p:nvPr/>
        </p:nvSpPr>
        <p:spPr>
          <a:xfrm>
            <a:off x="6778353" y="397035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212663" y="3976631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854478" y="3976631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194139" y="2911780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-49138" y="5040018"/>
            <a:ext cx="120468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liés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liaison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covalente</a:t>
            </a:r>
            <a:endParaRPr lang="en-C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C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L’équation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 + O → H</a:t>
            </a:r>
            <a:r>
              <a:rPr lang="en-CA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39776" y="2944967"/>
            <a:ext cx="668293" cy="575173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94757" y="3550762"/>
            <a:ext cx="668293" cy="575173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0790" y="3460802"/>
            <a:ext cx="215848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partagés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s’appellent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doublets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liants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stCxn id="4" idx="3"/>
            <a:endCxn id="24" idx="1"/>
          </p:cNvCxnSpPr>
          <p:nvPr/>
        </p:nvCxnSpPr>
        <p:spPr>
          <a:xfrm flipV="1">
            <a:off x="3179276" y="3838349"/>
            <a:ext cx="1715481" cy="107201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24550" y="2123346"/>
            <a:ext cx="378860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ne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impliqués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liaison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s’appellent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doublets non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liants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>
            <a:stCxn id="29" idx="3"/>
            <a:endCxn id="23" idx="0"/>
          </p:cNvCxnSpPr>
          <p:nvPr/>
        </p:nvCxnSpPr>
        <p:spPr>
          <a:xfrm>
            <a:off x="4913152" y="2608094"/>
            <a:ext cx="360771" cy="336873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3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3124E-6 L 0.03425 -0.0374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87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24387E-6 L 0.03854 -0.044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-222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66451E-6 L 0.03672 -0.0411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205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03281 -0.0525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-263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5826E-6 L -0.02969 -0.0481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-240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2995 -0.0462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39" grpId="0"/>
      <p:bldP spid="39" grpId="1"/>
      <p:bldP spid="40" grpId="0" animBg="1"/>
      <p:bldP spid="40" grpId="1" animBg="1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/>
      <p:bldP spid="64" grpId="1"/>
      <p:bldP spid="65" grpId="0" animBg="1"/>
      <p:bldP spid="65" grpId="1" animBg="1"/>
      <p:bldP spid="43" grpId="0" animBg="1"/>
      <p:bldP spid="43" grpId="1" animBg="1"/>
      <p:bldP spid="66" grpId="0" animBg="1"/>
      <p:bldP spid="66" grpId="1" animBg="1"/>
      <p:bldP spid="60" grpId="0" animBg="1"/>
      <p:bldP spid="23" grpId="0" animBg="1"/>
      <p:bldP spid="24" grpId="0" animBg="1"/>
      <p:bldP spid="4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Essayez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dessiner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suivant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3321" y="1547331"/>
            <a:ext cx="1136374" cy="791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CA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C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0522" y="277198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21" name="Oval 20"/>
          <p:cNvSpPr/>
          <p:nvPr/>
        </p:nvSpPr>
        <p:spPr>
          <a:xfrm>
            <a:off x="5819500" y="3132626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635394" y="402603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" name="Oval 22"/>
          <p:cNvSpPr/>
          <p:nvPr/>
        </p:nvSpPr>
        <p:spPr>
          <a:xfrm>
            <a:off x="5552074" y="377209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19502" y="377209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19501" y="477156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364740" y="395719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84556" y="3891385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552074" y="341125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004429" y="429144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966886" y="403071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3" name="Oval 32"/>
          <p:cNvSpPr/>
          <p:nvPr/>
        </p:nvSpPr>
        <p:spPr>
          <a:xfrm>
            <a:off x="6685157" y="419406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508078" y="2616866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804442" y="3875596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32572" y="529238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44" name="Oval 43"/>
          <p:cNvSpPr/>
          <p:nvPr/>
        </p:nvSpPr>
        <p:spPr>
          <a:xfrm>
            <a:off x="5575650" y="501797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203458" y="4091841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47" name="Oval 46"/>
          <p:cNvSpPr/>
          <p:nvPr/>
        </p:nvSpPr>
        <p:spPr>
          <a:xfrm>
            <a:off x="4560358" y="403793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41014" y="3957193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123714" y="3530543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470128" y="5137262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19053" y="3083873"/>
            <a:ext cx="408882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Assurez-vous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doublet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liants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dessinés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couches de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valencess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les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partagent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devraient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chevaucher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748" y="6169543"/>
            <a:ext cx="90524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CA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L’équation</a:t>
            </a:r>
            <a:r>
              <a:rPr lang="en-CA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la formation de </a:t>
            </a:r>
            <a:r>
              <a:rPr lang="en-CA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CA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CA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endParaRPr lang="en-CA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9163" y="6169542"/>
            <a:ext cx="25587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CA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+ 4H → </a:t>
            </a:r>
            <a:r>
              <a:rPr lang="en-CA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CA" sz="30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CA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9053" y="3083872"/>
            <a:ext cx="4088824" cy="205338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56086" y="4767380"/>
            <a:ext cx="4548343" cy="14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Remarquez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covalent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contiennent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d’habitude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non-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185 L -0.02643 -0.0016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0813E-6 4.81481E-6 L -0.0267 4.8148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75114E-7 -4.07407E-6 L -0.02552 -0.0002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-2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59E-6 3.70053E-6 L -2.30759E-6 -0.0335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172E-6 -4.88544E-6 L -0.00013 -0.0321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62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3508E-6 -7.03541E-7 L -0.00039 -0.036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85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384E-6 3.20991E-6 L 0.03503 0.0002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0477E-6 3.03171E-7 L 0.03595 0.0002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1767E-6 -2.54339E-6 L 0.03659 0.0002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781E-6 4.81481E-6 L -2.1781E-6 0.0365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4244E-6 -4.07407E-6 L 4.04244E-6 0.0405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4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4244E-6 -4.81481E-6 L 4.04244E-6 0.04051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0" grpId="1"/>
      <p:bldP spid="21" grpId="0" animBg="1"/>
      <p:bldP spid="21" grpId="1" animBg="1"/>
      <p:bldP spid="22" grpId="0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43" grpId="0"/>
      <p:bldP spid="43" grpId="1"/>
      <p:bldP spid="44" grpId="0" animBg="1"/>
      <p:bldP spid="44" grpId="1" animBg="1"/>
      <p:bldP spid="46" grpId="0"/>
      <p:bldP spid="46" grpId="1"/>
      <p:bldP spid="47" grpId="0" animBg="1"/>
      <p:bldP spid="47" grpId="1" animBg="1"/>
      <p:bldP spid="48" grpId="0" animBg="1"/>
      <p:bldP spid="48" grpId="1" animBg="1"/>
      <p:bldP spid="36" grpId="0" animBg="1"/>
      <p:bldP spid="45" grpId="0" animBg="1"/>
      <p:bldP spid="45" grpId="1" animBg="1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764424"/>
          </a:xfrm>
        </p:spPr>
        <p:txBody>
          <a:bodyPr/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formations de Lewis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421" y="1055989"/>
            <a:ext cx="1199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CA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de Lewis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fr-CA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structure de Lewis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fr-CA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diagramme de Lewis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un dessin qui montre les liaisons chimiques en incluant seulement les électrons de valences (Les doublets liants et les doublets non liants) et le symbole chimique.</a:t>
            </a:r>
            <a:endParaRPr lang="fr-C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6340" y="4806665"/>
            <a:ext cx="3786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" name="Oval 7"/>
          <p:cNvSpPr/>
          <p:nvPr/>
        </p:nvSpPr>
        <p:spPr>
          <a:xfrm>
            <a:off x="1576777" y="4300840"/>
            <a:ext cx="1342195" cy="13421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01042" y="422089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38257" y="422089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5886" y="3488287"/>
            <a:ext cx="2967299" cy="2967299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01041" y="3388038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38257" y="338441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01041" y="633278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94811" y="467098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9905" y="491354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3072788"/>
            <a:ext cx="42734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Schéma de Bohr</a:t>
            </a:r>
            <a:r>
              <a:rPr lang="fr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atome d’azote</a:t>
            </a:r>
            <a:endParaRPr lang="en-CA" sz="2100" dirty="0"/>
          </a:p>
        </p:txBody>
      </p:sp>
      <p:sp>
        <p:nvSpPr>
          <p:cNvPr id="18" name="TextBox 17"/>
          <p:cNvSpPr txBox="1"/>
          <p:nvPr/>
        </p:nvSpPr>
        <p:spPr>
          <a:xfrm>
            <a:off x="5519581" y="4632934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9646" y="3072788"/>
            <a:ext cx="51795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formation de Lewis</a:t>
            </a:r>
            <a:r>
              <a:rPr lang="fr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atome d’azote</a:t>
            </a:r>
            <a:endParaRPr lang="en-CA" sz="2100" dirty="0"/>
          </a:p>
        </p:txBody>
      </p:sp>
      <p:sp>
        <p:nvSpPr>
          <p:cNvPr id="20" name="Oval 19"/>
          <p:cNvSpPr/>
          <p:nvPr/>
        </p:nvSpPr>
        <p:spPr>
          <a:xfrm>
            <a:off x="5651507" y="442518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51508" y="520232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991185" y="481375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11832" y="494069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11832" y="4695468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75120" y="3432368"/>
            <a:ext cx="561965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points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représentent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placés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autour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symbole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aux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quatre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points </a:t>
            </a:r>
          </a:p>
          <a:p>
            <a:pPr>
              <a:buClr>
                <a:srgbClr val="C00000"/>
              </a:buClr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cardinaux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premiers 4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placés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individuellement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ensuit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met les 5e, 6e, 7e, et 8e en pairs avec les premiers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quatre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L’h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élium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exception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334" y="3901538"/>
            <a:ext cx="885416" cy="873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0880854" y="6255844"/>
            <a:ext cx="64793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424913" y="656360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424913" y="6318378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9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7" grpId="0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formations de Lewis pour les premiers 18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0"/>
          <a:stretch/>
        </p:blipFill>
        <p:spPr bwMode="auto">
          <a:xfrm>
            <a:off x="1745257" y="2526135"/>
            <a:ext cx="8701486" cy="3683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3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4692</TotalTime>
  <Words>620</Words>
  <Application>Microsoft Office PowerPoint</Application>
  <PresentationFormat>Custom</PresentationFormat>
  <Paragraphs>169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5_Office Theme</vt:lpstr>
      <vt:lpstr>La théorie atomique et les liaisons</vt:lpstr>
      <vt:lpstr>Les composés</vt:lpstr>
      <vt:lpstr>La formation d’un composé ionique </vt:lpstr>
      <vt:lpstr>Les composés ioniques </vt:lpstr>
      <vt:lpstr>Essayez de dessiner le composé inique suivant avec des schémas de Bohr</vt:lpstr>
      <vt:lpstr>Les composés covalents ou les molécules</vt:lpstr>
      <vt:lpstr>Essayez de dessiner le composé suivant,</vt:lpstr>
      <vt:lpstr>Les formations de Lewis</vt:lpstr>
      <vt:lpstr>Les formations de Lewis pour les premiers 18 éléments</vt:lpstr>
      <vt:lpstr>Les formations de Lewis pour les atomes, les ions, et les composés</vt:lpstr>
      <vt:lpstr>Les formations de Lewis pour les molécules diatomiques</vt:lpstr>
      <vt:lpstr>Récapitulons!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Théorie atomique</dc:title>
  <dc:creator>Jeff O'Keefe</dc:creator>
  <cp:lastModifiedBy>SD22</cp:lastModifiedBy>
  <cp:revision>236</cp:revision>
  <dcterms:created xsi:type="dcterms:W3CDTF">2014-09-20T16:52:34Z</dcterms:created>
  <dcterms:modified xsi:type="dcterms:W3CDTF">2016-02-02T02:08:33Z</dcterms:modified>
</cp:coreProperties>
</file>