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0" r:id="rId4"/>
    <p:sldId id="262" r:id="rId5"/>
    <p:sldId id="283" r:id="rId6"/>
    <p:sldId id="284" r:id="rId7"/>
    <p:sldId id="285" r:id="rId8"/>
    <p:sldId id="291" r:id="rId9"/>
    <p:sldId id="286" r:id="rId10"/>
    <p:sldId id="287" r:id="rId11"/>
    <p:sldId id="270" r:id="rId12"/>
    <p:sldId id="288" r:id="rId13"/>
    <p:sldId id="289" r:id="rId14"/>
    <p:sldId id="290" r:id="rId15"/>
    <p:sldId id="292" r:id="rId16"/>
    <p:sldId id="274" r:id="rId17"/>
    <p:sldId id="275" r:id="rId18"/>
    <p:sldId id="294" r:id="rId19"/>
    <p:sldId id="278" r:id="rId20"/>
    <p:sldId id="277" r:id="rId21"/>
    <p:sldId id="295" r:id="rId22"/>
    <p:sldId id="301" r:id="rId23"/>
    <p:sldId id="280" r:id="rId24"/>
    <p:sldId id="267" r:id="rId25"/>
    <p:sldId id="297" r:id="rId26"/>
    <p:sldId id="298" r:id="rId27"/>
    <p:sldId id="299" r:id="rId28"/>
    <p:sldId id="30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47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75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75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40191" y="3461117"/>
            <a:ext cx="263053" cy="26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984536" y="3461117"/>
            <a:ext cx="263053" cy="26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07547"/>
            <a:ext cx="10515600" cy="790811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raccourci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75" y="738469"/>
            <a:ext cx="11871157" cy="1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petit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arriver à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rapidement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connaît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ions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123" y="1679207"/>
            <a:ext cx="400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 et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894" y="242804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248" y="24280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248" y="304575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283" y="304575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2777" y="335411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8432" y="335411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8447" y="226398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932" y="226398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0788" y="517971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4299" y="488876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1727" y="488876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71726" y="58959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7239" y="508879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6654" y="53927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4299" y="58959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6968" y="53927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71727" y="449084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04299" y="449084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5883" y="508688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36781" y="500805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75939" y="4647211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90827" y="517970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3" name="Oval 32"/>
          <p:cNvSpPr/>
          <p:nvPr/>
        </p:nvSpPr>
        <p:spPr>
          <a:xfrm>
            <a:off x="6707508" y="492577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74936" y="49257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74935" y="59329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10448" y="512580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59863" y="54297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7508" y="59329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20177" y="54297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74936" y="45278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39990" y="504506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79148" y="468422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1725" y="40869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57973" y="50887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215645" y="50887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34930" y="4206202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55723" y="518162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189234" y="489067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456662" y="489067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56661" y="589783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992174" y="509071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41589" y="53946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189234" y="589783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001903" y="53946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56662" y="449276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89234" y="449276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0818" y="508879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21716" y="500996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60874" y="464912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456660" y="408883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42908" y="509071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00580" y="509071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19865" y="420811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800095" y="520999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80" name="Oval 79"/>
          <p:cNvSpPr/>
          <p:nvPr/>
        </p:nvSpPr>
        <p:spPr>
          <a:xfrm>
            <a:off x="8716776" y="49560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984204" y="49560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84203" y="596321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519716" y="515609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69131" y="54600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716776" y="596321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519715" y="546010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984204" y="45581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649258" y="507534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288416" y="471450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0730181" y="522681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10646862" y="497288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914290" y="497288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914289" y="59800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1449802" y="517291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0099217" y="54768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46862" y="59800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1459531" y="54768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0914290" y="45871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0579344" y="509217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218502" y="4731331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171173" y="410729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Left Bracket 100"/>
          <p:cNvSpPr/>
          <p:nvPr/>
        </p:nvSpPr>
        <p:spPr>
          <a:xfrm>
            <a:off x="10087181" y="413351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Left Bracket 101"/>
          <p:cNvSpPr/>
          <p:nvPr/>
        </p:nvSpPr>
        <p:spPr>
          <a:xfrm>
            <a:off x="8131829" y="4147547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Left Bracket 102"/>
          <p:cNvSpPr/>
          <p:nvPr/>
        </p:nvSpPr>
        <p:spPr>
          <a:xfrm>
            <a:off x="6127790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Left Bracket 103"/>
          <p:cNvSpPr/>
          <p:nvPr/>
        </p:nvSpPr>
        <p:spPr>
          <a:xfrm>
            <a:off x="3174914" y="411043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Left Bracket 104"/>
          <p:cNvSpPr/>
          <p:nvPr/>
        </p:nvSpPr>
        <p:spPr>
          <a:xfrm flipH="1">
            <a:off x="7562912" y="4142619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Left Bracket 105"/>
          <p:cNvSpPr/>
          <p:nvPr/>
        </p:nvSpPr>
        <p:spPr>
          <a:xfrm flipH="1">
            <a:off x="11501710" y="4143690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Left Bracket 106"/>
          <p:cNvSpPr/>
          <p:nvPr/>
        </p:nvSpPr>
        <p:spPr>
          <a:xfrm flipH="1">
            <a:off x="9544933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Left Bracket 107"/>
          <p:cNvSpPr/>
          <p:nvPr/>
        </p:nvSpPr>
        <p:spPr>
          <a:xfrm flipH="1">
            <a:off x="5484109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Left Bracket 108"/>
          <p:cNvSpPr/>
          <p:nvPr/>
        </p:nvSpPr>
        <p:spPr>
          <a:xfrm flipH="1">
            <a:off x="2480130" y="411043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2732900" y="414082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40279" y="412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17271" y="412343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758285" y="412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83892" y="412343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436" y="226398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1751" y="2263982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53284E-7 L 0.08373 0.064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32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382E-6 -4.81481E-6 L 0.0798 0.06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303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3284E-7 L -0.0836 0.064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321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062E-6 -4.81481E-6 L -0.08384 0.066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4 L 0.18946 -0.24028 C 0.27448 -0.34606 0.42214 -0.36805 0.4569 -0.27893 L 0.5349 -0.08194 " pathEditMode="relative" rAng="19500000" ptsTypes="AAAA">
                                      <p:cBhvr>
                                        <p:cTn id="2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88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116 L 0.10885 -0.13658 C 0.15768 -0.19722 0.26406 -0.1544 0.30169 -0.05764 L 0.38646 0.15671 " pathEditMode="relative" rAng="19500000" ptsTypes="AAAA">
                                      <p:cBhvr>
                                        <p:cTn id="2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7894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694 L 0.15455 -0.24745 C 0.22539 -0.35648 0.36718 -0.37616 0.41224 -0.28264 L 0.51445 -0.07685 " pathEditMode="relative" rAng="19140000" ptsTypes="AAAA">
                                      <p:cBhvr>
                                        <p:cTn id="2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3495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L 0.10937 -0.17585 C 0.15872 -0.25451 0.27044 -0.2515 0.31211 -0.16937 L 0.40521 0.01434 " pathEditMode="relative" rAng="-2509576" ptsTypes="FfFF">
                                      <p:cBhvr>
                                        <p:cTn id="2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71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77 L 0.16472 -0.20138 C 0.2388 -0.29004 0.38034 -0.27222 0.4194 -0.1662 L 0.5086 0.07014 " pathEditMode="relative" rAng="19560000" ptsTypes="AAAA">
                                      <p:cBhvr>
                                        <p:cTn id="2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3611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0.12474 -0.15833 C 0.1806 -0.22801 0.28542 -0.22292 0.31537 -0.14884 L 0.38073 0.0169 " pathEditMode="relative" rAng="19500000" ptsTypes="AAAA">
                                      <p:cBhvr>
                                        <p:cTn id="2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" grpId="0" build="p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55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30" grpId="0"/>
      <p:bldP spid="31" grpId="0"/>
      <p:bldP spid="110" grpId="0"/>
      <p:bldP spid="111" grpId="0"/>
      <p:bldP spid="112" grpId="0"/>
      <p:bldP spid="5" grpId="0"/>
      <p:bldP spid="5" grpId="1"/>
      <p:bldP spid="5" grpId="2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928992" cy="55759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221" y="1334514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637" y="12329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8637" y="2965455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647" y="161656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637" y="2547590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5809" y="1229947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2947" y="1388982"/>
            <a:ext cx="16456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</a:t>
            </a: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48754" y="1353028"/>
            <a:ext cx="507873" cy="507873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Arrow 37"/>
          <p:cNvSpPr/>
          <p:nvPr/>
        </p:nvSpPr>
        <p:spPr>
          <a:xfrm>
            <a:off x="1756625" y="1545430"/>
            <a:ext cx="199523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3604457" y="1353028"/>
            <a:ext cx="156799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4457" y="3047460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4467" y="1698570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4457" y="2629595"/>
            <a:ext cx="11961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Cuivre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7329" y="1292297"/>
            <a:ext cx="6623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4236" y="1389513"/>
            <a:ext cx="45475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plus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les plus communes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tableau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plus commune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haut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52208" y="1353028"/>
            <a:ext cx="697482" cy="1038744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ight Arrow 45"/>
          <p:cNvSpPr/>
          <p:nvPr/>
        </p:nvSpPr>
        <p:spPr>
          <a:xfrm>
            <a:off x="5207568" y="1538911"/>
            <a:ext cx="239675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3673385" y="13715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88637" y="4962182"/>
            <a:ext cx="9423925" cy="9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du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charges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http://upload.wikimedia.org/wikipedia/commons/thumb/3/32/Vanadiumoxidationstates.jpg/640px-Vanadiumoxidation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11" y="1389513"/>
            <a:ext cx="2007748" cy="51125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3889545" y="5456563"/>
            <a:ext cx="5844684" cy="2820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144844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70309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52027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320699" y="6473279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5" grpId="0" animBg="1"/>
      <p:bldP spid="46" grpId="0" animBg="1"/>
      <p:bldP spid="47" grpId="0"/>
      <p:bldP spid="48" grpId="0" build="p"/>
      <p:bldP spid="28" grpId="0" animBg="1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44623"/>
            <a:ext cx="11741984" cy="1252161"/>
          </a:xfrm>
        </p:spPr>
        <p:txBody>
          <a:bodyPr>
            <a:no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CA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r>
              <a:rPr lang="en-CA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multivalent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55" y="1772817"/>
            <a:ext cx="7127373" cy="486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totals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positives et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ratio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ratio entre les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souscrites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n’écrit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les 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ratio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3429" y="1484784"/>
            <a:ext cx="486523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(III)</a:t>
            </a:r>
            <a:endParaRPr lang="en-US" sz="31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 +3 = +6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-2 -2 -2 = -6</a:t>
            </a: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faut 3 O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 2 Fe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fr-CA" sz="3100" baseline="30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+ 3O</a:t>
            </a:r>
            <a:r>
              <a:rPr lang="fr-CA" sz="3100" baseline="30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CA" sz="3100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100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0717" y="6015604"/>
            <a:ext cx="54806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718" y="5996226"/>
            <a:ext cx="5480617" cy="86177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0326628" y="4721192"/>
            <a:ext cx="1001466" cy="936104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Curved Connector 12"/>
          <p:cNvCxnSpPr>
            <a:stCxn id="9" idx="2"/>
            <a:endCxn id="8" idx="0"/>
          </p:cNvCxnSpPr>
          <p:nvPr/>
        </p:nvCxnSpPr>
        <p:spPr>
          <a:xfrm rot="10800000" flipV="1">
            <a:off x="9241028" y="5189244"/>
            <a:ext cx="1085601" cy="806982"/>
          </a:xfrm>
          <a:prstGeom prst="curvedConnector2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43837" y="1556793"/>
            <a:ext cx="3744416" cy="432048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3300"/>
              </a:solidFill>
            </a:endParaRPr>
          </a:p>
        </p:txBody>
      </p:sp>
      <p:cxnSp>
        <p:nvCxnSpPr>
          <p:cNvPr id="16" name="Curved Connector 15"/>
          <p:cNvCxnSpPr>
            <a:stCxn id="14" idx="5"/>
            <a:endCxn id="9" idx="0"/>
          </p:cNvCxnSpPr>
          <p:nvPr/>
        </p:nvCxnSpPr>
        <p:spPr>
          <a:xfrm rot="5400000">
            <a:off x="9485818" y="3267113"/>
            <a:ext cx="2795623" cy="112535"/>
          </a:xfrm>
          <a:prstGeom prst="curvedConnector3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7157" y="60647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9112" y="60647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6629" y="582722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9862" y="5810978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8692" y="5810978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2345" y="5810978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0020" y="5995897"/>
            <a:ext cx="11352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958776" y="6146584"/>
            <a:ext cx="372915" cy="38903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212" y="6118565"/>
            <a:ext cx="33425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croissement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635E-6 -3.21685E-6 L 0.06993 0.059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96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706E-6 2.49016E-6 L 0.07071 0.060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300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804E-6 2.49016E-6 L -0.05287 0.06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" y="300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61E-6 2.49016E-6 L -0.0517 0.060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4" grpId="0" animBg="1"/>
      <p:bldP spid="12" grpId="0"/>
      <p:bldP spid="15" grpId="0"/>
      <p:bldP spid="17" grpId="0"/>
      <p:bldP spid="17" grpId="1"/>
      <p:bldP spid="18" grpId="0"/>
      <p:bldP spid="18" grpId="1"/>
      <p:bldP spid="19" grpId="0"/>
      <p:bldP spid="19" grpId="1"/>
      <p:bldP spid="19" grpId="2"/>
      <p:bldP spid="20" grpId="0"/>
      <p:bldP spid="20" grpId="1"/>
      <p:bldP spid="20" grpId="2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1218" y="4930436"/>
            <a:ext cx="356180" cy="440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700"/>
          </a:p>
        </p:txBody>
      </p:sp>
      <p:sp>
        <p:nvSpPr>
          <p:cNvPr id="11" name="TextBox 10"/>
          <p:cNvSpPr txBox="1"/>
          <p:nvPr/>
        </p:nvSpPr>
        <p:spPr>
          <a:xfrm>
            <a:off x="6675632" y="4803228"/>
            <a:ext cx="4219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1867" y="4930437"/>
            <a:ext cx="359300" cy="440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700"/>
          </a:p>
        </p:txBody>
      </p:sp>
      <p:sp>
        <p:nvSpPr>
          <p:cNvPr id="10" name="TextBox 9"/>
          <p:cNvSpPr txBox="1"/>
          <p:nvPr/>
        </p:nvSpPr>
        <p:spPr>
          <a:xfrm>
            <a:off x="6039054" y="4803228"/>
            <a:ext cx="4219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644"/>
            <a:ext cx="12020204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des ions.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958" y="3616228"/>
            <a:ext cx="52770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150" y="3616228"/>
            <a:ext cx="65915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514" y="4472464"/>
            <a:ext cx="65915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894" y="4472464"/>
            <a:ext cx="52770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2415" y="3452160"/>
            <a:ext cx="4219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5008" y="3452160"/>
            <a:ext cx="42191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540" y="365125"/>
            <a:ext cx="1117092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raccourci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8764" y="2301711"/>
            <a:ext cx="35744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 de fer (III)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7187" y="3452160"/>
            <a:ext cx="45236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6587" y="3438066"/>
            <a:ext cx="34336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7122 0.050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25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6602 0.050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694 0.05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25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0698 0.052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5" grpId="0" animBg="1"/>
      <p:bldP spid="10" grpId="0"/>
      <p:bldP spid="3" grpId="0" build="p"/>
      <p:bldP spid="6" grpId="0"/>
      <p:bldP spid="7" grpId="0"/>
      <p:bldP spid="8" grpId="0"/>
      <p:bldP spid="9" grpId="0"/>
      <p:bldP spid="12" grpId="0"/>
      <p:bldP spid="12" grpId="1"/>
      <p:bldP spid="13" grpId="0"/>
      <p:bldP spid="13" grpId="1"/>
      <p:bldP spid="15" grpId="0"/>
      <p:bldP spid="2" grpId="0"/>
      <p:bldP spid="2" grpId="1"/>
      <p:bldP spid="2" grpId="2"/>
      <p:bldP spid="16" grpId="0"/>
      <p:bldP spid="16" grpId="1"/>
      <p:bldP spid="1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28" y="1530085"/>
            <a:ext cx="787287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l’aide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Tableau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 plus d’un type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d’ion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Déterminer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ions dans la formule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Note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de l’ion négatif à partir du tableau périodique.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Les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positives et négatives doivent être en équilibre.  Déterminer la charge de l’ion métallique nécessaire pour contrebalancer l’ion négatif.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Écrire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nom du composé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3486" y="1387932"/>
            <a:ext cx="457754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cuivre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Cu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1(-3) = -3</a:t>
            </a:r>
          </a:p>
          <a:p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CA" sz="31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3(x) = +3</a:t>
            </a: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+1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de l’ion de cuivre est cuivre (I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Phosphure 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cuivre (I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239349" y="188640"/>
            <a:ext cx="11713467" cy="119189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éterminer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un </a:t>
            </a:r>
            <a:r>
              <a:rPr lang="en-CA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r>
              <a:rPr lang="en-C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multivalent</a:t>
            </a:r>
          </a:p>
        </p:txBody>
      </p:sp>
    </p:spTree>
    <p:extLst>
      <p:ext uri="{BB962C8B-B14F-4D97-AF65-F5344CB8AC3E}">
        <p14:creationId xmlns:p14="http://schemas.microsoft.com/office/powerpoint/2010/main" val="15523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 l’équation chimique avec l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l’envers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607" y="230935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501" y="2309358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447" y="3609103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1279" y="3625494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554" y="2554236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7329" y="2551381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697" y="3884671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/>
              <a:t> </a:t>
            </a:r>
            <a:r>
              <a:rPr lang="en-US" sz="3100" u="sng" dirty="0" smtClean="0"/>
              <a:t>        </a:t>
            </a:r>
            <a:r>
              <a:rPr lang="en-US" sz="3100" dirty="0" smtClean="0"/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5856" y="3634869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13" name="Rectangle 12"/>
          <p:cNvSpPr/>
          <p:nvPr/>
        </p:nvSpPr>
        <p:spPr>
          <a:xfrm>
            <a:off x="5288197" y="3634869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14" name="TextBox 13"/>
          <p:cNvSpPr txBox="1"/>
          <p:nvPr/>
        </p:nvSpPr>
        <p:spPr>
          <a:xfrm>
            <a:off x="751639" y="2309357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1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08" y="5057496"/>
            <a:ext cx="1160454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cuivre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presque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non-metal et le cation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presque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5644" y="38476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7479" y="384763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993" y="2111671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0051" y="2111672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1338" y="3609103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513 -0.060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3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04662 -0.06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2" grpId="0" animBg="1"/>
      <p:bldP spid="13" grpId="0" animBg="1"/>
      <p:bldP spid="14" grpId="0"/>
      <p:bldP spid="17" grpId="0"/>
      <p:bldP spid="18" grpId="0"/>
      <p:bldP spid="19" grpId="0"/>
      <p:bldP spid="19" grpId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368"/>
            <a:ext cx="11891749" cy="128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plyatomiques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portent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6136" y="230669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Hydroxyde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OH</a:t>
            </a:r>
            <a:r>
              <a:rPr lang="en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ion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734595"/>
            <a:ext cx="9505666" cy="58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9p et 10e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charge </a:t>
            </a:r>
            <a:r>
              <a:rPr lang="en-C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-1.</a:t>
            </a:r>
            <a:endParaRPr lang="en-CA" sz="3100" dirty="0"/>
          </a:p>
        </p:txBody>
      </p:sp>
      <p:sp>
        <p:nvSpPr>
          <p:cNvPr id="38" name="TextBox 37"/>
          <p:cNvSpPr txBox="1"/>
          <p:nvPr/>
        </p:nvSpPr>
        <p:spPr>
          <a:xfrm>
            <a:off x="4265041" y="360744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>
            <a:off x="4181722" y="335351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49150" y="33535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55819" y="417680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53362" y="405752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37572" y="33386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204" y="347279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63965" y="3100044"/>
            <a:ext cx="238569" cy="238569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00587" y="331344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55818" y="31230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37573" y="394993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43686" y="398875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0" name="Oval 49"/>
          <p:cNvSpPr/>
          <p:nvPr/>
        </p:nvSpPr>
        <p:spPr>
          <a:xfrm>
            <a:off x="3646225" y="382740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81243" y="383363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53362" y="311195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13" y="5333632"/>
            <a:ext cx="1218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pour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529" y="5780775"/>
            <a:ext cx="11776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CA" sz="31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TRAITES LES IONS POLYATOMIQUES COMME </a:t>
            </a:r>
            <a:endParaRPr lang="en-CA" sz="3100" b="1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CA" sz="31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N’IMPORTE </a:t>
            </a:r>
            <a:r>
              <a:rPr lang="en-CA" sz="31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AUTRE ION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98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ions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9814" r="3968" b="50652"/>
          <a:stretch/>
        </p:blipFill>
        <p:spPr bwMode="auto">
          <a:xfrm>
            <a:off x="1867521" y="2533650"/>
            <a:ext cx="8456958" cy="327080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5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006" y="2470251"/>
            <a:ext cx="74641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Identifier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trouvez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chercher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Écrivez le nom du composé avec le nom de l’anion en premier.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146" y="1700809"/>
            <a:ext cx="466322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CA" sz="3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SO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C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 d’aluminium</a:t>
            </a:r>
            <a:endParaRPr lang="en-CA" sz="3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17032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chimiuqe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un ion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plyatomique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91803"/>
            <a:ext cx="782465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Identifier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impliqué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trouvez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chercher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Determiner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rapport d’ions nécessaire pour équilibrer les charges positives et les charges négatives.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charges positives et les charges négatives doivent être équilibrées.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fr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crire la formule chimique avec le cation en premier.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parenthèses doivent être ajoutées autour de l’ion </a:t>
            </a:r>
            <a:r>
              <a:rPr lang="fr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r>
              <a:rPr lang="fr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s’il y en a plusieurs.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4022" y="1700809"/>
            <a:ext cx="436134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d’ammonium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PO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	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1(-3) = -3</a:t>
            </a:r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3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3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06866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compose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un ion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135649"/>
            <a:ext cx="11865429" cy="947501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PowerPoint 4.1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948907"/>
            <a:ext cx="11865429" cy="186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représentés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Formations de Lewis.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247" y="453075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2628" y="427681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20056" y="42768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20055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5568" y="447685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983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2628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65297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20056" y="387890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52628" y="38789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4212" y="44749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5110" y="439610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4268" y="403526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21291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228165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69046" y="302326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5880" y="467803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04583" y="44151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72011" y="441515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72010" y="36124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2010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07523" y="46151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56938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04583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17252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72011" y="40172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583" y="40172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66167" y="46132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7065" y="45344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76223" y="41736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ket 33"/>
          <p:cNvSpPr/>
          <p:nvPr/>
        </p:nvSpPr>
        <p:spPr>
          <a:xfrm>
            <a:off x="3067536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flipH="1">
            <a:off x="5307603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45220" y="30232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Oval 36"/>
          <p:cNvSpPr/>
          <p:nvPr/>
        </p:nvSpPr>
        <p:spPr>
          <a:xfrm>
            <a:off x="4104308" y="58102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79422" y="49191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77736" y="46132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116314" y="46166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22036" y="491913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72010" y="581120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35214" y="3732594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3259" y="359425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996440" y="4330191"/>
            <a:ext cx="368874" cy="74553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23733" y="4079711"/>
            <a:ext cx="543450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104308" y="36116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23733" y="4465515"/>
            <a:ext cx="5434501" cy="4250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77011" y="2578993"/>
            <a:ext cx="37737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23732" y="4049907"/>
            <a:ext cx="5434501" cy="4250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18661" y="4522768"/>
            <a:ext cx="117281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Remarquez</a:t>
            </a:r>
            <a:r>
              <a:rPr lang="en-CA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CA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après la formation du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17032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determiner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nom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un ion </a:t>
            </a:r>
            <a:r>
              <a:rPr lang="en-CA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32475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127" y="253247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021" y="25324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704" y="2774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4849" y="2774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4498" y="242890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6299" y="2428901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3910" y="3498333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001" y="3498333"/>
            <a:ext cx="452368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0223" y="3713018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u="sng" dirty="0" smtClean="0"/>
              <a:t>       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↔     Al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1319" y="3524099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9919" y="3507708"/>
            <a:ext cx="451288" cy="45128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8254" y="36604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6486" y="3653676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6952" y="4522241"/>
            <a:ext cx="11432684" cy="180101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4646336" y="3749743"/>
            <a:ext cx="1222849" cy="633357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7699231" y="3749743"/>
            <a:ext cx="1222849" cy="633357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Curved Connector 26"/>
          <p:cNvCxnSpPr>
            <a:stCxn id="25" idx="3"/>
            <a:endCxn id="23" idx="0"/>
          </p:cNvCxnSpPr>
          <p:nvPr/>
        </p:nvCxnSpPr>
        <p:spPr>
          <a:xfrm rot="16200000" flipH="1">
            <a:off x="5337873" y="3777892"/>
            <a:ext cx="232421" cy="1257330"/>
          </a:xfrm>
          <a:prstGeom prst="curvedConnector3">
            <a:avLst/>
          </a:prstGeom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6" idx="3"/>
            <a:endCxn id="23" idx="0"/>
          </p:cNvCxnSpPr>
          <p:nvPr/>
        </p:nvCxnSpPr>
        <p:spPr>
          <a:xfrm rot="5400000">
            <a:off x="6864321" y="3508775"/>
            <a:ext cx="232421" cy="1795565"/>
          </a:xfrm>
          <a:prstGeom prst="curvedConnector3">
            <a:avLst/>
          </a:prstGeom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6879" y="6270709"/>
            <a:ext cx="61611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0670" y="6270709"/>
            <a:ext cx="412805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dichromate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d’aluminium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3802 -0.046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23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12357 -0.046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4" grpId="0" animBg="1"/>
      <p:bldP spid="25" grpId="0" animBg="1"/>
      <p:bldP spid="26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226" y="84240"/>
            <a:ext cx="10515600" cy="8426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13" y="979456"/>
            <a:ext cx="11981694" cy="1259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utilizés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longtemps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puisqu’on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rencontre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3167" y="2217992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407" y="2190386"/>
            <a:ext cx="31149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DEET,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8566" y="2190386"/>
            <a:ext cx="29434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Alcool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www.roumiana.com/verre_d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3302753" y="2845774"/>
            <a:ext cx="1378040" cy="27045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0066" y="2166863"/>
            <a:ext cx="320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Tylenol, 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upload.wikimedia.org/wikipedia/commons/thumb/b/ba/Extra_Strength_Tylenol_and_Tylenol_PM.jpg/640px-Extra_Strength_Tylenol_and_Tylenol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4" y="2770577"/>
            <a:ext cx="2417635" cy="30220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runk Ho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9487" y="2725917"/>
            <a:ext cx="2721591" cy="28648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32" name="Picture 8" descr="http://c2.soap.com/images/products/p/asj/asj-024_1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" y="2909725"/>
            <a:ext cx="878067" cy="2640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1341" y="5423561"/>
            <a:ext cx="227064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Monoxyde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dihydrogène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7594" y="5662088"/>
            <a:ext cx="32631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N,N-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diéthyl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-m-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toluamide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0415" y="5811560"/>
            <a:ext cx="50322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(4-hydroxyphényl)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éthanamide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9991" y="5671608"/>
            <a:ext cx="142058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Éthanol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6" grpId="0"/>
      <p:bldP spid="7" grpId="0"/>
      <p:bldP spid="9" grpId="0"/>
      <p:bldP spid="11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02755" y="1035242"/>
            <a:ext cx="6602319" cy="93006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02753" y="1022675"/>
            <a:ext cx="6863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compose covalent avec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qui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liaisons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226" y="84240"/>
            <a:ext cx="10515600" cy="8426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3167" y="2217992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407" y="2190386"/>
            <a:ext cx="31149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DEET,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8566" y="2190386"/>
            <a:ext cx="29434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Alcool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www.roumiana.com/verre_d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3302753" y="2845774"/>
            <a:ext cx="1378040" cy="27045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0066" y="2166863"/>
            <a:ext cx="320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Tylenol, 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upload.wikimedia.org/wikipedia/commons/thumb/b/ba/Extra_Strength_Tylenol_and_Tylenol_PM.jpg/640px-Extra_Strength_Tylenol_and_Tylenol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4" y="2770577"/>
            <a:ext cx="2417635" cy="30220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runk Ho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9487" y="2725917"/>
            <a:ext cx="2721591" cy="28648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32" name="Picture 8" descr="http://c2.soap.com/images/products/p/asj/asj-024_1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6" y="2909725"/>
            <a:ext cx="878067" cy="2640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1341" y="5423561"/>
            <a:ext cx="227064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Monoxyde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dihydrogène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7594" y="5662088"/>
            <a:ext cx="32631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N,N-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diéthyl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-m-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toluamide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0415" y="5811560"/>
            <a:ext cx="50322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(4-hydroxyphényl)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éthanamide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9991" y="5671608"/>
            <a:ext cx="142058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Éthanol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082" y="1227029"/>
            <a:ext cx="2379753" cy="4328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8082" y="1205962"/>
            <a:ext cx="236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binaire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071043" y="1978653"/>
            <a:ext cx="330200" cy="26904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3020195" y="1301904"/>
            <a:ext cx="330200" cy="234919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20743" y="2249707"/>
            <a:ext cx="772995" cy="53553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5" grpId="0"/>
      <p:bldP spid="16" grpId="0" animBg="1"/>
      <p:bldP spid="18" grpId="0"/>
      <p:bldP spid="19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755255" y="1301520"/>
            <a:ext cx="509113" cy="56386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700"/>
          </a:p>
        </p:txBody>
      </p:sp>
      <p:sp>
        <p:nvSpPr>
          <p:cNvPr id="3" name="Rectangle 2"/>
          <p:cNvSpPr/>
          <p:nvPr/>
        </p:nvSpPr>
        <p:spPr>
          <a:xfrm>
            <a:off x="9272398" y="1301521"/>
            <a:ext cx="509113" cy="56386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771"/>
            <a:ext cx="10515600" cy="98508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covalent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binaire</a:t>
            </a:r>
            <a:endParaRPr lang="en-CA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35094"/>
            <a:ext cx="717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premier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la gauche)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8325" y="1197990"/>
            <a:ext cx="118814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37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389" y="1531875"/>
            <a:ext cx="118333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9276" y="2435993"/>
            <a:ext cx="366158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xygène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endParaRPr lang="en-CA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71277"/>
            <a:ext cx="717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changeant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nom au nom de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16112"/>
            <a:ext cx="71792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préfixes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correspondent au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7389" y="3255899"/>
            <a:ext cx="42306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	→ </a:t>
            </a:r>
            <a:r>
              <a:rPr lang="en-CA" sz="3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CA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CA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CA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oxydes</a:t>
            </a:r>
            <a:r>
              <a:rPr lang="en-C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en-CA" sz="3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CA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endParaRPr lang="en-CA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4175" y="5117824"/>
            <a:ext cx="381707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3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rioxyde</a:t>
            </a:r>
            <a:r>
              <a:rPr lang="en-CA" sz="3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diazote</a:t>
            </a:r>
            <a:endParaRPr lang="en-CA" sz="3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90111"/>
            <a:ext cx="73275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nom du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compsé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 et “de” entre 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d’éléments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du premier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ne met pas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préfixe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“mono”.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4"/>
            <a:ext cx="11833309" cy="1638477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point par rapport aux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aux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chimiques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aux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formules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chimiques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aux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équations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chimiques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composés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ioniques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16" y="1845322"/>
            <a:ext cx="11833309" cy="973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devriez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capable de determiner les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758" y="464039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11139" y="43864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8567" y="438645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78566" y="539361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14079" y="458649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3494" y="489044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1139" y="539361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3808" y="489044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8567" y="398854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11139" y="398854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72723" y="458457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43621" y="450574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2779" y="414490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871428" y="326187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2940168" y="326187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27557" y="313290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4391" y="478767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763094" y="452479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30522" y="452479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30521" y="372210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30521" y="553195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6034" y="472483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15449" y="502878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63094" y="553195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75763" y="502878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30522" y="412688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63094" y="412688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24678" y="472291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95576" y="464408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34734" y="428324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ket 33"/>
          <p:cNvSpPr/>
          <p:nvPr/>
        </p:nvSpPr>
        <p:spPr>
          <a:xfrm>
            <a:off x="3726047" y="327124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flipH="1">
            <a:off x="5966114" y="327124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62819" y="591990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37933" y="50287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36247" y="472291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74825" y="47262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80547" y="502878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30521" y="592084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93725" y="3842236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41770" y="3703897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62819" y="37212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76234" y="3023260"/>
            <a:ext cx="27350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02493" y="4507937"/>
            <a:ext cx="8611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5320" y="6123472"/>
            <a:ext cx="2550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23583" y="3023260"/>
            <a:ext cx="2916330" cy="4770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702493" y="4507937"/>
            <a:ext cx="861133" cy="4770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20974" y="6158478"/>
            <a:ext cx="2916330" cy="44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5427" y="3023260"/>
            <a:ext cx="6389114" cy="35772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-Right Arrow 60"/>
          <p:cNvSpPr/>
          <p:nvPr/>
        </p:nvSpPr>
        <p:spPr>
          <a:xfrm rot="13299835">
            <a:off x="9275198" y="3910583"/>
            <a:ext cx="1587844" cy="30646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 rot="18692500">
            <a:off x="6707154" y="3980316"/>
            <a:ext cx="1587844" cy="30646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-Right Arrow 62"/>
          <p:cNvSpPr/>
          <p:nvPr/>
        </p:nvSpPr>
        <p:spPr>
          <a:xfrm rot="13299835">
            <a:off x="6763961" y="5436575"/>
            <a:ext cx="1587844" cy="30646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-Right Arrow 63"/>
          <p:cNvSpPr/>
          <p:nvPr/>
        </p:nvSpPr>
        <p:spPr>
          <a:xfrm rot="18692500">
            <a:off x="9352739" y="5328608"/>
            <a:ext cx="1587844" cy="30646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437757" y="326178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9238"/>
            <a:ext cx="9714519" cy="3477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CA" sz="3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Quelle </a:t>
            </a: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est la formule chimique de l’oxyde d’ammonium? 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 Al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 Am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C.  NH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D.  (NH</a:t>
            </a:r>
            <a:r>
              <a:rPr lang="fr-CA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)</a:t>
            </a:r>
            <a:r>
              <a:rPr lang="fr-CA" sz="32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fr-CA" sz="3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5" y="5250671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88105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9237"/>
            <a:ext cx="12111487" cy="3601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16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 est le nom du composé représenté par la formule chimique </a:t>
            </a:r>
            <a:r>
              <a:rPr lang="en-US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Cu(HCO</a:t>
            </a:r>
            <a:r>
              <a:rPr lang="en-US" sz="31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lang="en-US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r>
              <a:rPr lang="en-US" sz="31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</a:p>
          <a:p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 le carbonate de cuivre </a:t>
            </a:r>
          </a:p>
          <a:p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 le bicarbonate de cuivre </a:t>
            </a:r>
          </a:p>
          <a:p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C.  le carbonate de cuivre(II) </a:t>
            </a:r>
          </a:p>
          <a:p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D.  le bicarbonate de cuivre(II)</a:t>
            </a:r>
            <a:endParaRPr lang="en-US" sz="31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5" y="5250671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410455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9237"/>
            <a:ext cx="12111487" cy="35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16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 est le nom du composé formé lors de la réaction entre </a:t>
            </a:r>
            <a:r>
              <a:rPr lang="en-US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Rh</a:t>
            </a:r>
            <a:r>
              <a:rPr lang="en-US" sz="3100" baseline="30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4+</a:t>
            </a:r>
            <a:r>
              <a:rPr lang="en-US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et </a:t>
            </a:r>
            <a:r>
              <a:rPr lang="en-US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PO</a:t>
            </a:r>
            <a:r>
              <a:rPr lang="en-US" sz="31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r>
              <a:rPr lang="en-US" sz="3100" baseline="30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3-</a:t>
            </a:r>
            <a:r>
              <a:rPr lang="en-US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fr-FR" sz="31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</a:t>
            </a:r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 le phosphate de rhodium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 le phosphure de rhodium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C.  le phosphure de rhodium(IV)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31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D.  le phosphate de rhodium(IV) </a:t>
            </a:r>
            <a:endParaRPr lang="fr-FR" sz="31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5" y="5250671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22181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9237"/>
            <a:ext cx="12111487" cy="361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fr-FR" sz="16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Quelle est la formule du pentoxyde de diazote? 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 NO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 NO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C.  N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endParaRPr lang="en-US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24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D.  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</a:t>
            </a:r>
            <a:r>
              <a:rPr lang="en-US" sz="32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</a:t>
            </a:r>
            <a:r>
              <a:rPr lang="fr-FR" sz="3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85" y="5250671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16148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986" y="1624926"/>
            <a:ext cx="4826839" cy="7239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06939" y="1624926"/>
            <a:ext cx="4866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romain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indiquant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charge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100" dirty="0"/>
          </a:p>
        </p:txBody>
      </p:sp>
      <p:sp>
        <p:nvSpPr>
          <p:cNvPr id="12" name="Rectangle 11"/>
          <p:cNvSpPr/>
          <p:nvPr/>
        </p:nvSpPr>
        <p:spPr>
          <a:xfrm>
            <a:off x="1243059" y="3768851"/>
            <a:ext cx="2794497" cy="4539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-5625" y="3292439"/>
            <a:ext cx="2691700" cy="42343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771"/>
            <a:ext cx="10515600" cy="672859"/>
          </a:xfrm>
        </p:spPr>
        <p:txBody>
          <a:bodyPr/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478" y="1055539"/>
            <a:ext cx="29883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054853" y="616629"/>
            <a:ext cx="387477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endParaRPr lang="en-CA" sz="3100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135" y="1043082"/>
            <a:ext cx="3541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568273" y="2251795"/>
            <a:ext cx="11352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5" y="2499567"/>
            <a:ext cx="38651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chrome (III)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835" y="3292438"/>
            <a:ext cx="27920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</a:t>
            </a:r>
            <a:endParaRPr lang="en-CA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1227969" y="3768850"/>
            <a:ext cx="28921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endParaRPr lang="en-CA" sz="2100" u="sng" dirty="0"/>
          </a:p>
        </p:txBody>
      </p:sp>
      <p:sp>
        <p:nvSpPr>
          <p:cNvPr id="15" name="Up Arrow 14"/>
          <p:cNvSpPr/>
          <p:nvPr/>
        </p:nvSpPr>
        <p:spPr>
          <a:xfrm>
            <a:off x="327967" y="2976517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Up Arrow 15"/>
          <p:cNvSpPr/>
          <p:nvPr/>
        </p:nvSpPr>
        <p:spPr>
          <a:xfrm>
            <a:off x="2727502" y="3054041"/>
            <a:ext cx="512583" cy="71358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Up Arrow 16"/>
          <p:cNvSpPr/>
          <p:nvPr/>
        </p:nvSpPr>
        <p:spPr>
          <a:xfrm flipV="1">
            <a:off x="3100286" y="2344999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461174" y="1567851"/>
            <a:ext cx="2523864" cy="4382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5416851" y="1590591"/>
            <a:ext cx="26821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premier</a:t>
            </a:r>
            <a:endParaRPr lang="en-CA" sz="2100" dirty="0"/>
          </a:p>
        </p:txBody>
      </p:sp>
      <p:sp>
        <p:nvSpPr>
          <p:cNvPr id="20" name="Up Arrow 19"/>
          <p:cNvSpPr/>
          <p:nvPr/>
        </p:nvSpPr>
        <p:spPr>
          <a:xfrm flipV="1">
            <a:off x="7463400" y="1998527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998248" y="3198619"/>
            <a:ext cx="6075128" cy="4260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4925369" y="3198619"/>
            <a:ext cx="60836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souscits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rapport entre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100" dirty="0"/>
          </a:p>
        </p:txBody>
      </p:sp>
      <p:sp>
        <p:nvSpPr>
          <p:cNvPr id="25" name="Up Arrow 24"/>
          <p:cNvSpPr/>
          <p:nvPr/>
        </p:nvSpPr>
        <p:spPr>
          <a:xfrm>
            <a:off x="8349505" y="2821265"/>
            <a:ext cx="354015" cy="377354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Up Arrow 27"/>
          <p:cNvSpPr/>
          <p:nvPr/>
        </p:nvSpPr>
        <p:spPr>
          <a:xfrm>
            <a:off x="7935442" y="2821265"/>
            <a:ext cx="354015" cy="377354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2619174" y="5903927"/>
            <a:ext cx="3153693" cy="4152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0" name="Rectangle 29"/>
          <p:cNvSpPr/>
          <p:nvPr/>
        </p:nvSpPr>
        <p:spPr>
          <a:xfrm>
            <a:off x="63639" y="6442502"/>
            <a:ext cx="5217529" cy="3678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1" name="TextBox 30"/>
          <p:cNvSpPr txBox="1"/>
          <p:nvPr/>
        </p:nvSpPr>
        <p:spPr>
          <a:xfrm>
            <a:off x="603478" y="4468075"/>
            <a:ext cx="29883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8539257" y="5687498"/>
            <a:ext cx="8034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CA" sz="3100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100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87687" y="5903720"/>
            <a:ext cx="2446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Disulfure</a:t>
            </a:r>
            <a:r>
              <a:rPr lang="en-CA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CA" sz="2100" dirty="0">
              <a:solidFill>
                <a:srgbClr val="00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5014" y="6442502"/>
            <a:ext cx="5505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prefix if there is only one of the first element</a:t>
            </a:r>
            <a:endParaRPr lang="en-CA" sz="2100" dirty="0"/>
          </a:p>
        </p:txBody>
      </p:sp>
      <p:sp>
        <p:nvSpPr>
          <p:cNvPr id="36" name="TextBox 35"/>
          <p:cNvSpPr txBox="1"/>
          <p:nvPr/>
        </p:nvSpPr>
        <p:spPr>
          <a:xfrm>
            <a:off x="2672403" y="5903720"/>
            <a:ext cx="31004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with the suffix -</a:t>
            </a:r>
            <a:r>
              <a:rPr lang="en-CA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CA" sz="2100" i="1" dirty="0"/>
          </a:p>
        </p:txBody>
      </p:sp>
      <p:sp>
        <p:nvSpPr>
          <p:cNvPr id="37" name="Rectangle 36"/>
          <p:cNvSpPr/>
          <p:nvPr/>
        </p:nvSpPr>
        <p:spPr>
          <a:xfrm>
            <a:off x="-21481" y="4987508"/>
            <a:ext cx="3665115" cy="66869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8" name="TextBox 37"/>
          <p:cNvSpPr txBox="1"/>
          <p:nvPr/>
        </p:nvSpPr>
        <p:spPr>
          <a:xfrm>
            <a:off x="-25014" y="4927035"/>
            <a:ext cx="3682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prefixes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d’atome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Up Arrow 38"/>
          <p:cNvSpPr/>
          <p:nvPr/>
        </p:nvSpPr>
        <p:spPr>
          <a:xfrm>
            <a:off x="-54828" y="6222515"/>
            <a:ext cx="691054" cy="21998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0" name="Up Arrow 39"/>
          <p:cNvSpPr/>
          <p:nvPr/>
        </p:nvSpPr>
        <p:spPr>
          <a:xfrm rot="16200000">
            <a:off x="2088009" y="5940573"/>
            <a:ext cx="691054" cy="34245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1" name="Up Arrow 40"/>
          <p:cNvSpPr/>
          <p:nvPr/>
        </p:nvSpPr>
        <p:spPr>
          <a:xfrm flipV="1">
            <a:off x="-9227" y="5673021"/>
            <a:ext cx="429056" cy="28592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8" name="Up Arrow 47"/>
          <p:cNvSpPr/>
          <p:nvPr/>
        </p:nvSpPr>
        <p:spPr>
          <a:xfrm>
            <a:off x="9020405" y="6191459"/>
            <a:ext cx="354015" cy="180412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 dirty="0"/>
          </a:p>
        </p:txBody>
      </p:sp>
      <p:sp>
        <p:nvSpPr>
          <p:cNvPr id="49" name="TextBox 48"/>
          <p:cNvSpPr txBox="1"/>
          <p:nvPr/>
        </p:nvSpPr>
        <p:spPr>
          <a:xfrm>
            <a:off x="4081666" y="4083806"/>
            <a:ext cx="402866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31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endParaRPr lang="en-CA" sz="3100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178" y="5037462"/>
            <a:ext cx="5110065" cy="7288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51" name="TextBox 50"/>
          <p:cNvSpPr txBox="1"/>
          <p:nvPr/>
        </p:nvSpPr>
        <p:spPr>
          <a:xfrm>
            <a:off x="5925181" y="5027609"/>
            <a:ext cx="5120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rapport entre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simplifié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composes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100" dirty="0"/>
          </a:p>
        </p:txBody>
      </p:sp>
      <p:sp>
        <p:nvSpPr>
          <p:cNvPr id="43" name="TextBox 42"/>
          <p:cNvSpPr txBox="1"/>
          <p:nvPr/>
        </p:nvSpPr>
        <p:spPr>
          <a:xfrm>
            <a:off x="6907135" y="4469147"/>
            <a:ext cx="3541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dirty="0"/>
          </a:p>
        </p:txBody>
      </p:sp>
      <p:sp>
        <p:nvSpPr>
          <p:cNvPr id="44" name="Rectangle 43"/>
          <p:cNvSpPr/>
          <p:nvPr/>
        </p:nvSpPr>
        <p:spPr>
          <a:xfrm>
            <a:off x="5925181" y="6368210"/>
            <a:ext cx="6075128" cy="4260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5852302" y="6368210"/>
            <a:ext cx="60836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souscits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rapport entre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2448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831436"/>
            <a:ext cx="11923058" cy="7024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un 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365125"/>
            <a:ext cx="11923057" cy="89793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détails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303" y="2922494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7634" y="2922494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3489" y="1744245"/>
            <a:ext cx="1956643" cy="68126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07634" y="1813154"/>
            <a:ext cx="2151452" cy="56961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73490" y="2922494"/>
            <a:ext cx="1517904" cy="58477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85291" y="2922494"/>
            <a:ext cx="2286000" cy="58477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0" idx="4"/>
            <a:endCxn id="12" idx="7"/>
          </p:cNvCxnSpPr>
          <p:nvPr/>
        </p:nvCxnSpPr>
        <p:spPr>
          <a:xfrm rot="16200000" flipH="1">
            <a:off x="7319143" y="2558173"/>
            <a:ext cx="582626" cy="317291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4"/>
            <a:endCxn id="13" idx="7"/>
          </p:cNvCxnSpPr>
          <p:nvPr/>
        </p:nvCxnSpPr>
        <p:spPr>
          <a:xfrm rot="16200000" flipH="1">
            <a:off x="10197258" y="2368875"/>
            <a:ext cx="625359" cy="653154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4471" y="4049463"/>
            <a:ext cx="1192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nom du non-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anion.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714" y="52353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Oval 23"/>
          <p:cNvSpPr/>
          <p:nvPr/>
        </p:nvSpPr>
        <p:spPr>
          <a:xfrm>
            <a:off x="642740" y="49503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10168" y="49503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0167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45680" y="515039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095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2740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55409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0168" y="45524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4324" y="51484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5222" y="506964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4380" y="470880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72194" y="52353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2757220" y="49503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24648" y="49503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24647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60160" y="515039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209575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57220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69889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24648" y="45524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8804" y="51484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89702" y="506964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57982" y="6363808"/>
            <a:ext cx="880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endParaRPr lang="en-US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4341" y="6363808"/>
            <a:ext cx="13260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US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endParaRPr lang="en-US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52909" y="455244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28860" y="470880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61486" y="301726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266560" y="274285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33988" y="274285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69500" y="294289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99042" y="286214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38200" y="250130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793322" y="30192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9" name="Oval 58"/>
          <p:cNvSpPr/>
          <p:nvPr/>
        </p:nvSpPr>
        <p:spPr>
          <a:xfrm>
            <a:off x="3678348" y="273428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45776" y="27342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945775" y="37414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81288" y="293431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30703" y="32382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78348" y="37414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91017" y="32382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45776" y="233636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39932" y="293239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10830" y="285356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249988" y="249272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ket 69"/>
          <p:cNvSpPr/>
          <p:nvPr/>
        </p:nvSpPr>
        <p:spPr>
          <a:xfrm>
            <a:off x="646155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Left Bracket 70"/>
          <p:cNvSpPr/>
          <p:nvPr/>
        </p:nvSpPr>
        <p:spPr>
          <a:xfrm>
            <a:off x="2930177" y="2334928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Left Bracket 71"/>
          <p:cNvSpPr/>
          <p:nvPr/>
        </p:nvSpPr>
        <p:spPr>
          <a:xfrm flipH="1">
            <a:off x="4562770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3" name="Left Bracket 72"/>
          <p:cNvSpPr/>
          <p:nvPr/>
        </p:nvSpPr>
        <p:spPr>
          <a:xfrm flipH="1">
            <a:off x="1997985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TextBox 73"/>
          <p:cNvSpPr txBox="1"/>
          <p:nvPr/>
        </p:nvSpPr>
        <p:spPr>
          <a:xfrm>
            <a:off x="2379584" y="236412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85051" y="236223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11554" y="126306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32479" y="1279157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454895" y="1298868"/>
            <a:ext cx="1301465" cy="51428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430133" y="1314401"/>
            <a:ext cx="1301465" cy="51428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10" idx="2"/>
            <a:endCxn id="78" idx="3"/>
          </p:cNvCxnSpPr>
          <p:nvPr/>
        </p:nvCxnSpPr>
        <p:spPr>
          <a:xfrm rot="10800000">
            <a:off x="5645491" y="1737840"/>
            <a:ext cx="827999" cy="347037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endCxn id="79" idx="3"/>
          </p:cNvCxnSpPr>
          <p:nvPr/>
        </p:nvCxnSpPr>
        <p:spPr>
          <a:xfrm rot="10800000">
            <a:off x="8620728" y="1753373"/>
            <a:ext cx="486908" cy="331505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085927" y="4708806"/>
            <a:ext cx="2440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Cl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12555" y="4757903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03638" y="4679284"/>
            <a:ext cx="25298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3423" y="4568883"/>
            <a:ext cx="27141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agir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non-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Arséniure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Tellurure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5794 -0.06713 C 0.08385 -0.09722 0.12057 -0.1213 0.12448 -0.11065 L 0.13294 -0.0875 " pathEditMode="relative" rAng="19620000" ptsTypes="AAAA">
                                      <p:cBhvr>
                                        <p:cTn id="1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21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 animBg="1"/>
      <p:bldP spid="46" grpId="0" animBg="1"/>
      <p:bldP spid="52" grpId="0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6" grpId="1"/>
      <p:bldP spid="77" grpId="0"/>
      <p:bldP spid="77" grpId="1"/>
      <p:bldP spid="78" grpId="0" animBg="1"/>
      <p:bldP spid="78" grpId="1" animBg="1"/>
      <p:bldP spid="79" grpId="0" animBg="1"/>
      <p:bldP spid="79" grpId="1" animBg="1"/>
      <p:bldP spid="80" grpId="0"/>
      <p:bldP spid="82" grpId="0"/>
      <p:bldP spid="8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29" y="40533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11854" y="38062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79282" y="380627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8144" y="399310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44336" y="392556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28424" y="4221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5125256" y="394181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2684" y="39418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92683" y="49489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8196" y="41418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7611" y="44457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5256" y="49489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37925" y="44457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92684" y="35438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86840" y="413993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57738" y="406109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6896" y="370025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14794" y="424487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582386" y="34417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08351" y="34417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79282" y="47476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11853" y="474760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0150" y="42448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2992" y="399179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79282" y="30809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75634" y="425102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7359" y="3198805"/>
            <a:ext cx="2115573" cy="2115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494" y="356472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9686333" y="41669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3" name="Oval 102"/>
          <p:cNvSpPr/>
          <p:nvPr/>
        </p:nvSpPr>
        <p:spPr>
          <a:xfrm>
            <a:off x="9582213" y="38978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849641" y="38978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49640" y="490500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385153" y="409788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034568" y="440183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9582213" y="490500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0394882" y="440183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849641" y="349993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043797" y="40959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514695" y="401713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9153853" y="365629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63054" y="60028"/>
            <a:ext cx="1197654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MgF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Left Bracket 132"/>
          <p:cNvSpPr/>
          <p:nvPr/>
        </p:nvSpPr>
        <p:spPr>
          <a:xfrm>
            <a:off x="369086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 Bracket 133"/>
          <p:cNvSpPr/>
          <p:nvPr/>
        </p:nvSpPr>
        <p:spPr>
          <a:xfrm>
            <a:off x="7878339" y="2192803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eft Bracket 134"/>
          <p:cNvSpPr/>
          <p:nvPr/>
        </p:nvSpPr>
        <p:spPr>
          <a:xfrm>
            <a:off x="3432477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eft Bracket 135"/>
          <p:cNvSpPr/>
          <p:nvPr/>
        </p:nvSpPr>
        <p:spPr>
          <a:xfrm flipH="1">
            <a:off x="1937136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Bracket 136"/>
          <p:cNvSpPr/>
          <p:nvPr/>
        </p:nvSpPr>
        <p:spPr>
          <a:xfrm flipH="1">
            <a:off x="10946309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ket 137"/>
          <p:cNvSpPr/>
          <p:nvPr/>
        </p:nvSpPr>
        <p:spPr>
          <a:xfrm flipH="1">
            <a:off x="6443635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533321" y="219280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781672" y="219021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790845" y="219280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0.06576 -0.12292 C 0.09596 -0.17755 0.15521 -0.20741 0.17383 -0.17662 L 0.21563 -0.10324 " pathEditMode="relative" rAng="18840000" ptsTypes="AA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5 L 0.0892 -0.24375 C 0.12904 -0.3551 0.31003 -0.33797 0.41667 -0.21528 L 0.65495 0.06064 " pathEditMode="relative" rAng="18180000" ptsTypes="AA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/>
      <p:bldP spid="68" grpId="1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endParaRPr 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1834742"/>
            <a:ext cx="5901267" cy="502325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métallique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métallique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nom du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nom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220605"/>
            <a:ext cx="597876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MgF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non-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Magnésium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dessin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la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précédante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a vu que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magnésium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magnésium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365125"/>
            <a:ext cx="120031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compose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vous-mêmes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38" y="2007210"/>
            <a:ext cx="3522785" cy="3866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lithium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733" y="2449268"/>
            <a:ext cx="5901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métallique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métallique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nom du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nom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4171"/>
            <a:ext cx="12039600" cy="151651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1" y="1547476"/>
            <a:ext cx="1200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stable, </a:t>
            </a:r>
          </a:p>
          <a:p>
            <a:pPr algn="ctr"/>
            <a:r>
              <a:rPr lang="en-CA" sz="5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QUE LES CHARGES SOIENT ÉQUILIBRÉES!</a:t>
            </a:r>
            <a:endParaRPr lang="en-CA" sz="5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32799"/>
            <a:ext cx="1200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CA" sz="5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QUE LES MASSES SOIENT ÉQUILIBRÉES!</a:t>
            </a:r>
            <a:endParaRPr lang="en-CA" sz="5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4171"/>
            <a:ext cx="12039600" cy="151651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un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51" y="1637370"/>
            <a:ext cx="5802085" cy="486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positives et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ratio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ratio entre les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souscrites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n’écrit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les 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ratio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9609" y="1652389"/>
            <a:ext cx="5791970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Magnésium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endParaRPr lang="en-US" sz="31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F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+2 = +2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-1-1 = -2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faut 2 F</a:t>
            </a:r>
            <a:r>
              <a:rPr lang="fr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chaque Mg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31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CA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r>
              <a:rPr lang="fr-CA" sz="31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CA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MgF</a:t>
            </a:r>
            <a:r>
              <a:rPr lang="fr-CA" sz="31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631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94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d’écrire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vous-mêmes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286" y="1847396"/>
            <a:ext cx="6085114" cy="4662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totals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positives et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rapport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négatifs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ratio entre les 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impliqués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souscrites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n’écrit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les 1 et 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rapport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29080" y="1455510"/>
            <a:ext cx="4588749" cy="455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 et azote</a:t>
            </a:r>
          </a:p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N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+1 +1 +1 =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-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faut 3 Li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chaque 1 N</a:t>
            </a:r>
            <a:r>
              <a:rPr lang="fr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3Li</a:t>
            </a:r>
            <a:r>
              <a:rPr lang="fr-CA" sz="3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fr-CA" sz="3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32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1617</Words>
  <Application>Microsoft Office PowerPoint</Application>
  <PresentationFormat>Widescreen</PresentationFormat>
  <Paragraphs>377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MS Mincho</vt:lpstr>
      <vt:lpstr>Times New Roman</vt:lpstr>
      <vt:lpstr>Wingdings</vt:lpstr>
      <vt:lpstr>Office Theme</vt:lpstr>
      <vt:lpstr>Les noms et les formules des composés</vt:lpstr>
      <vt:lpstr>Révision du PowerPoint 4.1</vt:lpstr>
      <vt:lpstr>Les détails des composés ioniques</vt:lpstr>
      <vt:lpstr>Révison comment nommer un composé ionique avec le composé MgF2</vt:lpstr>
      <vt:lpstr>Le processus pour déterminer  les noms chimiques des composés ioniques</vt:lpstr>
      <vt:lpstr>Essayez de nommer un compose ionique vous-mêmes!</vt:lpstr>
      <vt:lpstr>La formule et l’équation chimique  pour un composé ionique</vt:lpstr>
      <vt:lpstr>Un processus pour écrire  la formule et l’équation chimique  pour un composé ionique</vt:lpstr>
      <vt:lpstr>Essayez d’écrire l’equation chimique pour un composé ionique vous-mêmes!</vt:lpstr>
      <vt:lpstr>Un raccourci, la règle de croisement</vt:lpstr>
      <vt:lpstr>Les métaux multivalents</vt:lpstr>
      <vt:lpstr>Déterminer  l’equation chimique avec un métal multivalent</vt:lpstr>
      <vt:lpstr>Un raccourci pour déterminer l’equation chimique</vt:lpstr>
      <vt:lpstr>Comment déterminer  la formule chimique avec un métal multivalent</vt:lpstr>
      <vt:lpstr>Déterminer l’équation chimique avec la règle de croisement à l’envers</vt:lpstr>
      <vt:lpstr>Les ions polyatomiques</vt:lpstr>
      <vt:lpstr>Des ions polyatomiques communs</vt:lpstr>
      <vt:lpstr>Comment déterminer  Le nom chimiuqe d’un composé ionique  avec un ion plyatomique</vt:lpstr>
      <vt:lpstr>Comment déterminer  la formule chimique d’un compose ionique  avec un ion polyatomique</vt:lpstr>
      <vt:lpstr>Comment determiner  l’equation chimique et le nom chimique  d’un composé ionique avec un ion polyatomique</vt:lpstr>
      <vt:lpstr>Les noms communs des composés</vt:lpstr>
      <vt:lpstr>Les noms communs des composés</vt:lpstr>
      <vt:lpstr>Comment déterminer  le nom chimique d’un composé covalent binaire</vt:lpstr>
      <vt:lpstr>Un point par rapport aux dessins, aux noms chimiques, aux formules chimiques, et aux équations chimiques des composés ioniques</vt:lpstr>
      <vt:lpstr>Une question d’un examen provincial</vt:lpstr>
      <vt:lpstr>Une question d’un examen provincial</vt:lpstr>
      <vt:lpstr>Une question d’un examen provincial</vt:lpstr>
      <vt:lpstr>Une question d’un examen provincial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180</cp:revision>
  <dcterms:created xsi:type="dcterms:W3CDTF">2014-10-10T03:39:54Z</dcterms:created>
  <dcterms:modified xsi:type="dcterms:W3CDTF">2016-02-08T23:37:49Z</dcterms:modified>
</cp:coreProperties>
</file>