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5" r:id="rId3"/>
    <p:sldId id="260" r:id="rId4"/>
    <p:sldId id="262" r:id="rId5"/>
    <p:sldId id="259" r:id="rId6"/>
    <p:sldId id="261" r:id="rId7"/>
    <p:sldId id="263" r:id="rId8"/>
    <p:sldId id="264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7" r:id="rId17"/>
    <p:sldId id="278" r:id="rId18"/>
    <p:sldId id="276" r:id="rId19"/>
    <p:sldId id="279" r:id="rId20"/>
    <p:sldId id="280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003300"/>
    <a:srgbClr val="E9C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9" d="100"/>
          <a:sy n="59" d="100"/>
        </p:scale>
        <p:origin x="-528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3B73E-CA9C-4568-80F7-7D43C75C83DB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46A8B-9A56-4591-A59D-49121D941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4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46A8B-9A56-4591-A59D-49121D9417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15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7E1E7-4398-4BBD-AC15-8D89A04062A5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4757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7E1E7-4398-4BBD-AC15-8D89A04062A5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4757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7E1E7-4398-4BBD-AC15-8D89A04062A5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613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7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7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8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4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9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2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0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2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3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6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38482-A743-4F07-A79A-6AFE07D89A39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6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Names and Formulas of Compounds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67391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4.2</a:t>
            </a:r>
          </a:p>
        </p:txBody>
      </p:sp>
    </p:spTree>
    <p:extLst>
      <p:ext uri="{BB962C8B-B14F-4D97-AF65-F5344CB8AC3E}">
        <p14:creationId xmlns:p14="http://schemas.microsoft.com/office/powerpoint/2010/main" val="134016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504" y="44624"/>
            <a:ext cx="8928992" cy="557598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Multivalent Elements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8221" y="1334514"/>
            <a:ext cx="1668406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8637" y="1232969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8637" y="2965455"/>
            <a:ext cx="83548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19.0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8647" y="1616565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8637" y="2547590"/>
            <a:ext cx="1443024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Fluorine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35809" y="1229947"/>
            <a:ext cx="33374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92946" y="1388983"/>
            <a:ext cx="32912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Ionic charge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248754" y="1353028"/>
            <a:ext cx="507873" cy="507873"/>
          </a:xfrm>
          <a:prstGeom prst="ellipse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Right Arrow 37"/>
          <p:cNvSpPr/>
          <p:nvPr/>
        </p:nvSpPr>
        <p:spPr>
          <a:xfrm>
            <a:off x="1756625" y="1545430"/>
            <a:ext cx="199523" cy="159659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Rectangle 38"/>
          <p:cNvSpPr/>
          <p:nvPr/>
        </p:nvSpPr>
        <p:spPr>
          <a:xfrm>
            <a:off x="3604457" y="1353028"/>
            <a:ext cx="1567990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04457" y="3047460"/>
            <a:ext cx="83548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63.5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04467" y="1698570"/>
            <a:ext cx="12618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04457" y="2629595"/>
            <a:ext cx="127951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Copper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87329" y="1292297"/>
            <a:ext cx="66236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</a:p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1+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94236" y="1389513"/>
            <a:ext cx="454757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Elements with more that one possible ionic charge are called </a:t>
            </a:r>
            <a:r>
              <a:rPr lang="en-CA" sz="25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multivalent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elements.</a:t>
            </a:r>
          </a:p>
          <a:p>
            <a:endParaRPr lang="en-C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the most common ionic charges are written on your periodic tables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common charge written on top.</a:t>
            </a:r>
            <a:endParaRPr lang="en-CA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552208" y="1353028"/>
            <a:ext cx="697482" cy="1038744"/>
          </a:xfrm>
          <a:prstGeom prst="ellipse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Right Arrow 45"/>
          <p:cNvSpPr/>
          <p:nvPr/>
        </p:nvSpPr>
        <p:spPr>
          <a:xfrm>
            <a:off x="5207568" y="1538911"/>
            <a:ext cx="239675" cy="159659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TextBox 46"/>
          <p:cNvSpPr txBox="1"/>
          <p:nvPr/>
        </p:nvSpPr>
        <p:spPr>
          <a:xfrm>
            <a:off x="3673385" y="137154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188637" y="4962182"/>
            <a:ext cx="9423925" cy="927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Ions of the same element with different charges can have very different properties.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Picture 2" descr="http://upload.wikimedia.org/wikipedia/commons/thumb/3/32/Vanadiumoxidationstates.jpg/640px-Vanadiumoxidationst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811" y="1389513"/>
            <a:ext cx="2007748" cy="5112568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ight Arrow 27"/>
          <p:cNvSpPr/>
          <p:nvPr/>
        </p:nvSpPr>
        <p:spPr>
          <a:xfrm>
            <a:off x="3129149" y="5456563"/>
            <a:ext cx="6605080" cy="282051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0144844" y="6477780"/>
            <a:ext cx="53412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9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570309" y="6477780"/>
            <a:ext cx="53412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9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952027" y="6477780"/>
            <a:ext cx="53412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9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1320699" y="6473279"/>
            <a:ext cx="53412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9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5+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3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5" grpId="0" animBg="1"/>
      <p:bldP spid="46" grpId="0" animBg="1"/>
      <p:bldP spid="47" grpId="0"/>
      <p:bldP spid="48" grpId="0" build="p"/>
      <p:bldP spid="28" grpId="0" animBg="1"/>
      <p:bldP spid="51" grpId="0"/>
      <p:bldP spid="52" grpId="0"/>
      <p:bldP spid="5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7821"/>
            <a:ext cx="12017830" cy="13776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Determine the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Formula for Ionic Compounds with Multivalent Metals</a:t>
            </a:r>
            <a:endParaRPr lang="en-US" b="1" i="1" u="sng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0" y="1523604"/>
            <a:ext cx="5811582" cy="5402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Chromium (III) nitride</a:t>
            </a:r>
          </a:p>
          <a:p>
            <a:pPr marL="0" indent="0">
              <a:buNone/>
            </a:pP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fr-CA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N</a:t>
            </a:r>
            <a:r>
              <a:rPr lang="fr-CA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A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fr-CA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+3 = +3	1 Cr</a:t>
            </a:r>
            <a:r>
              <a:rPr lang="fr-CA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CA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-3 = -3		1 N</a:t>
            </a:r>
            <a:r>
              <a:rPr lang="fr-CA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endParaRPr lang="fr-C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Cr</a:t>
            </a:r>
            <a:r>
              <a:rPr lang="fr-CA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N</a:t>
            </a:r>
            <a:r>
              <a:rPr lang="fr-CA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CA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fr-CA" sz="2500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CA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CA" sz="2500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fr-CA" sz="25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CA" sz="25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CrN</a:t>
            </a:r>
            <a:endParaRPr lang="fr-CA" sz="25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“Chromium three nitride”</a:t>
            </a:r>
          </a:p>
          <a:p>
            <a:pPr marL="0" indent="0" algn="ctr">
              <a:buNone/>
            </a:pPr>
            <a:endParaRPr lang="fr-CA" sz="25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CA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 </a:t>
            </a:r>
            <a:r>
              <a:rPr lang="fr-CA" sz="25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equation</a:t>
            </a:r>
            <a:r>
              <a:rPr lang="fr-CA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CA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fr-CA" sz="2500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fr-CA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N</a:t>
            </a:r>
            <a:r>
              <a:rPr lang="fr-CA" sz="2500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fr-CA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fr-CA" sz="25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CrN</a:t>
            </a:r>
            <a:endParaRPr lang="en-US" sz="25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385" y="1995487"/>
            <a:ext cx="6035615" cy="48625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Identify each ion and their respective charges.</a:t>
            </a:r>
          </a:p>
          <a:p>
            <a:pPr marL="0" indent="0">
              <a:buNone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Determine the number of each ion needed to balance the positive and negative charges.</a:t>
            </a:r>
          </a:p>
          <a:p>
            <a:pPr marL="0" indent="0">
              <a:buNone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Note the ratio of positive and negative ions</a:t>
            </a:r>
          </a:p>
          <a:p>
            <a:pPr marL="0" indent="0">
              <a:buNone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Write the formula with the ratio in subscript numbers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“1” is not written in the formula.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ratio is typically simplified if possible.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375900" y="4426743"/>
                <a:ext cx="1100173" cy="815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5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5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5900" y="4426743"/>
                <a:ext cx="1100173" cy="81509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654958" y="599485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5852" y="599485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08051" y="5830788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37248" y="5830788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06630" y="5830788"/>
            <a:ext cx="3658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36180" y="5816694"/>
            <a:ext cx="2920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97821" y="5995897"/>
            <a:ext cx="891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CrN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4526577" y="6146584"/>
            <a:ext cx="372915" cy="389037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7001" y="6048715"/>
            <a:ext cx="224452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Cross-Over </a:t>
            </a:r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26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05377 0.0504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252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05013 0.0504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2523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05794 0.0534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4" y="2662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-0.05742 0.0525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5" grpId="1"/>
      <p:bldP spid="15" grpId="2"/>
      <p:bldP spid="16" grpId="0"/>
      <p:bldP spid="16" grpId="1"/>
      <p:bldP spid="16" grpId="2"/>
      <p:bldP spid="17" grpId="0"/>
      <p:bldP spid="17" grpId="1"/>
      <p:bldP spid="17" grpId="2"/>
      <p:bldP spid="18" grpId="0"/>
      <p:bldP spid="18" grpId="1"/>
      <p:bldP spid="18" grpId="2"/>
      <p:bldP spid="4" grpId="0"/>
      <p:bldP spid="19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02069"/>
            <a:ext cx="746415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metal and its possible ions.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charge on the anion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Periodic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Table and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charge on the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metal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taking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positive and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charges must balance.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positive charge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needed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balance</a:t>
            </a:r>
          </a:p>
          <a:p>
            <a:endParaRPr lang="fr-C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Write the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compound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cation first.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2146" y="1700809"/>
            <a:ext cx="466322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CA" sz="2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  <a:p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Cu, 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copper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CA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</a:t>
            </a:r>
            <a:r>
              <a:rPr lang="en-CA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endParaRPr lang="fr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CA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1(-3) = -3</a:t>
            </a:r>
          </a:p>
          <a:p>
            <a:r>
              <a:rPr lang="fr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fr-CA" sz="25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3(x) = +3</a:t>
            </a:r>
          </a:p>
          <a:p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x = +1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copper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ion in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compound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copper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(I).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CA" sz="25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Copper (I) </a:t>
            </a:r>
            <a:r>
              <a:rPr lang="fr-CA" sz="25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phosphide</a:t>
            </a:r>
            <a:endParaRPr lang="en-CA" sz="25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type="title"/>
          </p:nvPr>
        </p:nvSpPr>
        <p:spPr>
          <a:xfrm>
            <a:off x="0" y="210206"/>
            <a:ext cx="12055366" cy="1170326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Determine </a:t>
            </a:r>
            <a:b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Name for Ionic Compounds </a:t>
            </a:r>
            <a:br>
              <a:rPr lang="en-CA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Multivalent Metals</a:t>
            </a:r>
            <a:endParaRPr lang="en-CA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21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593273" y="1691230"/>
            <a:ext cx="1665447" cy="73785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type="title"/>
          </p:nvPr>
        </p:nvSpPr>
        <p:spPr>
          <a:xfrm>
            <a:off x="126124" y="168166"/>
            <a:ext cx="11761076" cy="1194040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Utilizing the Cross-Over Rule in Reverse in order to Determine the Charge on the Multivalent Metal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66284" y="1879371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87178" y="1879372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1523" y="3313872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84355" y="3330263"/>
            <a:ext cx="4523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67231" y="2124249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1006" y="2121394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19773" y="3589441"/>
            <a:ext cx="5490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u="sng" dirty="0"/>
              <a:t>        </a:t>
            </a:r>
            <a:r>
              <a:rPr lang="en-US" sz="3200" dirty="0"/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 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↔ Cu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68932" y="3339638"/>
            <a:ext cx="451288" cy="451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381273" y="3339638"/>
            <a:ext cx="451288" cy="451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918288" y="1726290"/>
            <a:ext cx="109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32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58720" y="355240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00555" y="3552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83381" y="1726290"/>
            <a:ext cx="3658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5256" y="1726290"/>
            <a:ext cx="2920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54414" y="3313872"/>
            <a:ext cx="3658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16452" y="4876942"/>
            <a:ext cx="68654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this case, </a:t>
            </a:r>
            <a:r>
              <a:rPr lang="en-US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copper (I)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present.</a:t>
            </a:r>
          </a:p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name is, therefore, </a:t>
            </a:r>
            <a:r>
              <a:rPr lang="en-US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Copper (I) oxide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5" name="Bent-Up Arrow 24"/>
          <p:cNvSpPr/>
          <p:nvPr/>
        </p:nvSpPr>
        <p:spPr>
          <a:xfrm rot="5400000">
            <a:off x="550941" y="3471416"/>
            <a:ext cx="3223571" cy="1138911"/>
          </a:xfrm>
          <a:prstGeom prst="bentUp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6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-0.05377 -0.054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5" y="-270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0.04779 -0.053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3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7" grpId="0"/>
      <p:bldP spid="8" grpId="0"/>
      <p:bldP spid="11" grpId="0"/>
      <p:bldP spid="11" grpId="1"/>
      <p:bldP spid="12" grpId="0"/>
      <p:bldP spid="13" grpId="0"/>
      <p:bldP spid="13" grpId="1"/>
      <p:bldP spid="13" grpId="2"/>
      <p:bldP spid="14" grpId="0"/>
      <p:bldP spid="14" grpId="1"/>
      <p:bldP spid="2" grpId="0"/>
      <p:bldP spid="15" grpId="0" animBg="1"/>
      <p:bldP spid="16" grpId="0" animBg="1"/>
      <p:bldP spid="17" grpId="0"/>
      <p:bldP spid="21" grpId="0"/>
      <p:bldP spid="22" grpId="0"/>
      <p:bldP spid="22" grpId="1"/>
      <p:bldP spid="5" grpId="0"/>
      <p:bldP spid="6" grpId="0"/>
      <p:bldP spid="23" grpId="0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Polyatomic Ions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368"/>
            <a:ext cx="11891749" cy="1283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Polyatomic ions are covalent </a:t>
            </a:r>
            <a:r>
              <a:rPr lang="en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compouds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molecules, that carry a charge.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1546" y="2708922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Hydroxyde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OH</a:t>
            </a:r>
            <a:r>
              <a:rPr lang="en-CA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is a polyatomic ion.</a:t>
            </a:r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534" y="5296472"/>
            <a:ext cx="1180531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9p and 10e in this compound, therefore the overall charge is -1.</a:t>
            </a:r>
            <a:endParaRPr lang="en-CA" sz="3100" dirty="0"/>
          </a:p>
        </p:txBody>
      </p:sp>
      <p:sp>
        <p:nvSpPr>
          <p:cNvPr id="38" name="TextBox 37"/>
          <p:cNvSpPr txBox="1"/>
          <p:nvPr/>
        </p:nvSpPr>
        <p:spPr>
          <a:xfrm>
            <a:off x="4270451" y="4009673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39" name="Oval 38"/>
          <p:cNvSpPr/>
          <p:nvPr/>
        </p:nvSpPr>
        <p:spPr>
          <a:xfrm>
            <a:off x="4187132" y="3755738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54560" y="3755737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761229" y="4579035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758772" y="4459751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942982" y="3740840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119614" y="3875026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869375" y="3502271"/>
            <a:ext cx="238569" cy="238569"/>
          </a:xfrm>
          <a:prstGeom prst="ellipse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705997" y="3715674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761228" y="352528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942983" y="4352157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349096" y="439098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50" name="Oval 49"/>
          <p:cNvSpPr/>
          <p:nvPr/>
        </p:nvSpPr>
        <p:spPr>
          <a:xfrm>
            <a:off x="3651635" y="4229631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186653" y="4235866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758772" y="3514184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613" y="5858560"/>
            <a:ext cx="1218938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Basically, for writing formulas and names, </a:t>
            </a:r>
          </a:p>
          <a:p>
            <a:pPr algn="ctr"/>
            <a:r>
              <a:rPr lang="en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 POLYATOMIC IONS LIKE ANY OTHER ION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3100" dirty="0"/>
          </a:p>
        </p:txBody>
      </p:sp>
    </p:spTree>
    <p:extLst>
      <p:ext uri="{BB962C8B-B14F-4D97-AF65-F5344CB8AC3E}">
        <p14:creationId xmlns:p14="http://schemas.microsoft.com/office/powerpoint/2010/main" val="159356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8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398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 Polyatomic Ions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3" t="28424" r="4213" b="48288"/>
          <a:stretch/>
        </p:blipFill>
        <p:spPr bwMode="auto">
          <a:xfrm>
            <a:off x="1878960" y="2196661"/>
            <a:ext cx="8434080" cy="3595852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155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2006" y="2470251"/>
            <a:ext cx="746415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Identify each ion and their respective charges.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 - If you don’t find the element on the Periodic Table check the list of polyatomic ions.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Write the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compound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cation first.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2146" y="1700809"/>
            <a:ext cx="466322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CA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(SO</a:t>
            </a:r>
            <a:r>
              <a:rPr lang="en-CA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CA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CA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SO</a:t>
            </a:r>
            <a:r>
              <a:rPr lang="en-CA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CA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fr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CA" sz="25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Aluminum</a:t>
            </a:r>
            <a:r>
              <a:rPr lang="fr-CA" sz="25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sulfate</a:t>
            </a:r>
            <a:endParaRPr lang="en-CA" sz="25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type="title"/>
          </p:nvPr>
        </p:nvSpPr>
        <p:spPr>
          <a:xfrm>
            <a:off x="0" y="210206"/>
            <a:ext cx="12055366" cy="1170326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Determine the </a:t>
            </a:r>
            <a:b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Name for Ionic Compounds </a:t>
            </a:r>
            <a:br>
              <a:rPr lang="en-CA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Polyatomic Ions</a:t>
            </a:r>
            <a:endParaRPr lang="en-CA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99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02069"/>
            <a:ext cx="746415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each ion and their respective charges.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 - If you don’t find the element on the Periodic Table check the list of polyatomic ions.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ratio of ions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needed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balance the positive and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charges.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positive and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charges must balance.</a:t>
            </a:r>
          </a:p>
          <a:p>
            <a:endParaRPr lang="fr-C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Write the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compound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cation first.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brackets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around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polyatomic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ions if more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one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needed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2146" y="1700809"/>
            <a:ext cx="466322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Ammonium phosphate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CA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CA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PO</a:t>
            </a:r>
            <a:r>
              <a:rPr lang="en-CA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CA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CA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CA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	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1(-3) = -3</a:t>
            </a:r>
            <a:endParaRPr lang="fr-C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CA" sz="2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CA" sz="2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x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+3</a:t>
            </a:r>
          </a:p>
          <a:p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= 3</a:t>
            </a:r>
            <a:endParaRPr lang="fr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3 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CA" sz="2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CA" sz="2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fr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CA" sz="2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CA" sz="2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CA" sz="25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(NH</a:t>
            </a:r>
            <a:r>
              <a:rPr lang="en-CA" sz="2500" baseline="-250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CA" sz="25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CA" sz="2500" baseline="-250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25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CA" sz="2500" baseline="-250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fr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type="title"/>
          </p:nvPr>
        </p:nvSpPr>
        <p:spPr>
          <a:xfrm>
            <a:off x="0" y="210206"/>
            <a:ext cx="12055366" cy="1170326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Determine the </a:t>
            </a:r>
            <a:b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Formula for Ionic Compounds </a:t>
            </a:r>
            <a:br>
              <a:rPr lang="en-CA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Polyatomic Ions</a:t>
            </a:r>
            <a:endParaRPr lang="en-CA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63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77821"/>
            <a:ext cx="12023387" cy="1510923"/>
          </a:xfrm>
        </p:spPr>
        <p:txBody>
          <a:bodyPr>
            <a:normAutofit/>
          </a:bodyPr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to Determine Chemical Formulas and Chemical Names with Polyatomic Ions, Follow the Same Steps.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6974" y="2218510"/>
            <a:ext cx="2119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fr-CA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(Cr</a:t>
            </a:r>
            <a:r>
              <a:rPr lang="fr-CA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CA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CA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19" y="3200031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(Cr</a:t>
            </a:r>
            <a:r>
              <a:rPr lang="fr-CA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CA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0014" y="320003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14696" y="3442054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83841" y="3442054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93490" y="3096455"/>
            <a:ext cx="3658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13628" y="3096455"/>
            <a:ext cx="2920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09056" y="4128409"/>
            <a:ext cx="5261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98147" y="4128409"/>
            <a:ext cx="4523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35370" y="4343095"/>
            <a:ext cx="8496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u="sng" dirty="0"/>
              <a:t>        </a:t>
            </a:r>
            <a:r>
              <a:rPr lang="en-US" sz="3200" dirty="0"/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fr-CA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CA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↔     Al</a:t>
            </a:r>
            <a:r>
              <a:rPr lang="fr-CA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(Cr</a:t>
            </a:r>
            <a:r>
              <a:rPr lang="fr-CA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CA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CA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46465" y="4154175"/>
            <a:ext cx="451288" cy="451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695065" y="4137784"/>
            <a:ext cx="451288" cy="451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23400" y="429052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11632" y="428375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35369" y="5274206"/>
            <a:ext cx="8496943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Notice that the polyatomic ion’s, 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fr-CA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CA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fr-C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CA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formula is the same before and after the reaction.</a:t>
            </a:r>
            <a:endParaRPr lang="en-CA" sz="2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35368" y="5274206"/>
            <a:ext cx="8625128" cy="96310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Oval 26"/>
          <p:cNvSpPr/>
          <p:nvPr/>
        </p:nvSpPr>
        <p:spPr>
          <a:xfrm>
            <a:off x="4701483" y="4379820"/>
            <a:ext cx="1222849" cy="633357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Oval 27"/>
          <p:cNvSpPr/>
          <p:nvPr/>
        </p:nvSpPr>
        <p:spPr>
          <a:xfrm>
            <a:off x="7754378" y="4379820"/>
            <a:ext cx="1222849" cy="633357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0" name="Curved Connector 29"/>
          <p:cNvCxnSpPr>
            <a:stCxn id="27" idx="3"/>
            <a:endCxn id="25" idx="0"/>
          </p:cNvCxnSpPr>
          <p:nvPr/>
        </p:nvCxnSpPr>
        <p:spPr>
          <a:xfrm rot="16200000" flipH="1">
            <a:off x="5355312" y="4445677"/>
            <a:ext cx="353782" cy="1303276"/>
          </a:xfrm>
          <a:prstGeom prst="curvedConnector3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28" idx="3"/>
            <a:endCxn id="25" idx="0"/>
          </p:cNvCxnSpPr>
          <p:nvPr/>
        </p:nvCxnSpPr>
        <p:spPr>
          <a:xfrm rot="5400000">
            <a:off x="6881760" y="4222506"/>
            <a:ext cx="353782" cy="1749619"/>
          </a:xfrm>
          <a:prstGeom prst="curvedConnector3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645710" y="6300028"/>
            <a:ext cx="518917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chemical name for </a:t>
            </a:r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fr-CA" sz="2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(Cr</a:t>
            </a:r>
            <a:r>
              <a:rPr lang="fr-CA" sz="2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CA" sz="2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CA" sz="2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 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59296" y="6300028"/>
            <a:ext cx="310213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Aluminum dichromate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3238" y="1351874"/>
            <a:ext cx="12189387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Remember, </a:t>
            </a:r>
            <a:r>
              <a:rPr lang="en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 THESE LIKE ANY OTHER ION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3100" dirty="0"/>
          </a:p>
        </p:txBody>
      </p:sp>
    </p:spTree>
    <p:extLst>
      <p:ext uri="{BB962C8B-B14F-4D97-AF65-F5344CB8AC3E}">
        <p14:creationId xmlns:p14="http://schemas.microsoft.com/office/powerpoint/2010/main" val="98407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-0.13894 -0.0495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53" y="-247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0.12383 -0.0472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7" grpId="1"/>
      <p:bldP spid="8" grpId="0"/>
      <p:bldP spid="8" grpId="1"/>
      <p:bldP spid="9" grpId="0"/>
      <p:bldP spid="10" grpId="0"/>
      <p:bldP spid="17" grpId="0"/>
      <p:bldP spid="18" grpId="0"/>
      <p:bldP spid="19" grpId="0"/>
      <p:bldP spid="20" grpId="0" animBg="1"/>
      <p:bldP spid="21" grpId="0" animBg="1"/>
      <p:bldP spid="22" grpId="0"/>
      <p:bldP spid="23" grpId="0"/>
      <p:bldP spid="25" grpId="0"/>
      <p:bldP spid="26" grpId="0" animBg="1"/>
      <p:bldP spid="27" grpId="0" animBg="1"/>
      <p:bldP spid="28" grpId="0" animBg="1"/>
      <p:bldP spid="35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747796" y="1430932"/>
            <a:ext cx="2379753" cy="43285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362469" y="1239145"/>
            <a:ext cx="6130219" cy="81419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1453"/>
          </a:xfrm>
        </p:spPr>
        <p:txBody>
          <a:bodyPr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Names of Covalent Compounds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0912" y="2315386"/>
            <a:ext cx="2073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Water,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045" y="2318993"/>
            <a:ext cx="3114955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DEET, 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CA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CA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43381" y="2325216"/>
            <a:ext cx="3148619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Alcohol, C</a:t>
            </a:r>
            <a:r>
              <a:rPr lang="en-US" sz="32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www.roumiana.com/verre_dea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1" t="3718" r="17149" b="1634"/>
          <a:stretch/>
        </p:blipFill>
        <p:spPr bwMode="auto">
          <a:xfrm>
            <a:off x="3812906" y="2873463"/>
            <a:ext cx="1378040" cy="2704563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58978" y="2269749"/>
            <a:ext cx="3209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Tylenol, </a:t>
            </a:r>
            <a:r>
              <a:rPr lang="fr-CA" sz="3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</a:t>
            </a:r>
            <a:r>
              <a:rPr lang="fr-CA" sz="3200" baseline="-2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8</a:t>
            </a:r>
            <a:r>
              <a:rPr lang="fr-CA" sz="3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</a:t>
            </a:r>
            <a:r>
              <a:rPr lang="fr-CA" sz="3200" baseline="-2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9</a:t>
            </a:r>
            <a:r>
              <a:rPr lang="fr-CA" sz="3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NO</a:t>
            </a:r>
            <a:r>
              <a:rPr lang="fr-CA" sz="3200" baseline="-2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http://upload.wikimedia.org/wikipedia/commons/thumb/b/ba/Extra_Strength_Tylenol_and_Tylenol_PM.jpg/640px-Extra_Strength_Tylenol_and_Tylenol_P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36" y="2873463"/>
            <a:ext cx="2417635" cy="3022044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Drunk Hom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56897" y="2854524"/>
            <a:ext cx="2721591" cy="286483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1" name="Picture 8" descr="http://c2.soap.com/images/products/p/asj/asj-024_1z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865" y="2854524"/>
            <a:ext cx="878067" cy="2640612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62469" y="5608689"/>
            <a:ext cx="22706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Dihydrogen monoxide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347" y="5653074"/>
            <a:ext cx="32631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-diethyl-</a:t>
            </a:r>
            <a:r>
              <a:rPr lang="en-US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toluamide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22798" y="5885779"/>
            <a:ext cx="40809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i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N</a:t>
            </a:r>
            <a:r>
              <a:rPr lang="en-US" sz="25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</a:t>
            </a:r>
            <a:r>
              <a:rPr lang="en-US" sz="25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(</a:t>
            </a:r>
            <a:r>
              <a:rPr lang="en-US" sz="25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4-hydroxyphenyl)</a:t>
            </a:r>
            <a:r>
              <a:rPr lang="en-US" sz="2500" dirty="0" err="1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acetamide</a:t>
            </a:r>
            <a:r>
              <a:rPr lang="en-US" sz="25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en-US" sz="25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26023" y="5845434"/>
            <a:ext cx="118333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thanol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24537" y="2342084"/>
            <a:ext cx="772995" cy="535531"/>
          </a:xfrm>
          <a:prstGeom prst="rect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8048" y="1386735"/>
            <a:ext cx="2616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Binary compound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845934" y="2056174"/>
            <a:ext cx="330200" cy="269042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16200000">
            <a:off x="3079909" y="1505807"/>
            <a:ext cx="330200" cy="234919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362468" y="1226578"/>
            <a:ext cx="61302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Covalent compound with two non-metals joins by on or more covalent bonds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10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4" grpId="0"/>
      <p:bldP spid="5" grpId="0"/>
      <p:bldP spid="6" grpId="0"/>
      <p:bldP spid="8" grpId="0"/>
      <p:bldP spid="12" grpId="0"/>
      <p:bldP spid="13" grpId="0"/>
      <p:bldP spid="14" grpId="0"/>
      <p:bldP spid="15" grpId="0"/>
      <p:bldP spid="16" grpId="0" animBg="1"/>
      <p:bldP spid="17" grpId="0"/>
      <p:bldP spid="18" grpId="0" animBg="1"/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5" y="135649"/>
            <a:ext cx="11865429" cy="947501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Reminder of the Information in PowerPoint 4.1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4" y="948907"/>
            <a:ext cx="11865429" cy="18640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Ionic compounds and molecules can be represented  in drawings utilizing Bohr models or Lewis diagrams.</a:t>
            </a: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compounds can also be represented in the following ways,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formulae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names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equations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2247" y="4530753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152628" y="4276818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20056" y="4276817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20055" y="5283974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55568" y="4476850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4983" y="4780800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52628" y="5283974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65297" y="4780800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20056" y="3878901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52628" y="3878902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14212" y="4474937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85110" y="4396106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24268" y="4035264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ket 16"/>
          <p:cNvSpPr/>
          <p:nvPr/>
        </p:nvSpPr>
        <p:spPr>
          <a:xfrm>
            <a:off x="212917" y="3152232"/>
            <a:ext cx="326914" cy="32004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ket 17"/>
          <p:cNvSpPr/>
          <p:nvPr/>
        </p:nvSpPr>
        <p:spPr>
          <a:xfrm flipH="1">
            <a:off x="2281657" y="3152232"/>
            <a:ext cx="326914" cy="32004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569046" y="3023260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75880" y="4678030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4104583" y="4415157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372011" y="441515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372010" y="3612458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372010" y="5422313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907523" y="461518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556938" y="491913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104583" y="5422313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917252" y="491913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372011" y="4017240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104583" y="4017241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566167" y="461327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037065" y="4534445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676223" y="4173603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ket 33"/>
          <p:cNvSpPr/>
          <p:nvPr/>
        </p:nvSpPr>
        <p:spPr>
          <a:xfrm>
            <a:off x="3067536" y="3161599"/>
            <a:ext cx="326914" cy="32004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Bracket 34"/>
          <p:cNvSpPr/>
          <p:nvPr/>
        </p:nvSpPr>
        <p:spPr>
          <a:xfrm flipH="1">
            <a:off x="5307603" y="3161599"/>
            <a:ext cx="326914" cy="32004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645220" y="3023260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7" name="Oval 36"/>
          <p:cNvSpPr/>
          <p:nvPr/>
        </p:nvSpPr>
        <p:spPr>
          <a:xfrm>
            <a:off x="4104308" y="5810267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379422" y="4919137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377736" y="4613275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116314" y="4616633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122036" y="4919138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372010" y="5811203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35214" y="3732594"/>
            <a:ext cx="2242328" cy="22423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83259" y="3594255"/>
            <a:ext cx="2242328" cy="22423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5996440" y="4330191"/>
            <a:ext cx="368874" cy="745536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523733" y="4079711"/>
            <a:ext cx="5434501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formula 	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name,	sodium chloride</a:t>
            </a: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equation,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Na</a:t>
            </a:r>
            <a:r>
              <a:rPr lang="en-US" sz="2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Cl</a:t>
            </a:r>
            <a:r>
              <a:rPr lang="en-US" sz="2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4104308" y="3611645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523733" y="4465515"/>
            <a:ext cx="5434501" cy="42503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-86913" y="2673941"/>
            <a:ext cx="60580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Bohr diagram of the ionic compound sodium chloride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523732" y="4049907"/>
            <a:ext cx="5434501" cy="42503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720254" y="958095"/>
            <a:ext cx="461400" cy="413055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9181654" y="958095"/>
            <a:ext cx="421776" cy="413055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771"/>
            <a:ext cx="10515600" cy="985082"/>
          </a:xfrm>
        </p:spPr>
        <p:txBody>
          <a:bodyPr/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Naming Binary Covalent Compounds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568" y="1469649"/>
            <a:ext cx="58874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Name 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(leftmost) element in the formula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69333" y="821160"/>
            <a:ext cx="1024639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sz="31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31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97315" y="1478979"/>
            <a:ext cx="13260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8825" y="2437494"/>
            <a:ext cx="23936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en-CA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ygen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 oxide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6568" y="2465368"/>
            <a:ext cx="5887454" cy="857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Name 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second element in the formula adding the suffix –ide.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6568" y="3461159"/>
            <a:ext cx="568291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Add prefixes to each element’s name indicating the number of atoms or each element in the compound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97315" y="3461159"/>
            <a:ext cx="375295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nitrogen	→ </a:t>
            </a:r>
            <a:r>
              <a:rPr lang="en-CA" sz="25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endParaRPr lang="en-C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oxides	→ </a:t>
            </a:r>
            <a:r>
              <a:rPr lang="en-CA" sz="25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03337" y="4920082"/>
            <a:ext cx="315663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CA" sz="31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initrogen</a:t>
            </a:r>
            <a:r>
              <a:rPr lang="en-CA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trioxide</a:t>
            </a:r>
            <a:endParaRPr lang="en-CA" sz="31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6568" y="4763396"/>
            <a:ext cx="56829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Write the name in the same order as the elements are written in the compound’s formula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14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4" grpId="0"/>
      <p:bldP spid="6" grpId="0"/>
      <p:bldP spid="7" grpId="0"/>
      <p:bldP spid="8" grpId="0"/>
      <p:bldP spid="9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5789" y="3758034"/>
            <a:ext cx="4613036" cy="41549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244194" y="3244598"/>
            <a:ext cx="2238113" cy="41549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771"/>
            <a:ext cx="10515600" cy="672859"/>
          </a:xfrm>
        </p:spPr>
        <p:txBody>
          <a:bodyPr/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148" y="1055540"/>
            <a:ext cx="266771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name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428685" y="615659"/>
            <a:ext cx="302358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Ionic Compounds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63341" y="1055539"/>
            <a:ext cx="306686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formula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7857593" y="2486700"/>
            <a:ext cx="113524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CA" sz="3100" baseline="-250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3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sz="3100" baseline="-250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CA" dirty="0">
              <a:solidFill>
                <a:srgbClr val="00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194" y="2486534"/>
            <a:ext cx="3810659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Chromium (III) nitride</a:t>
            </a:r>
            <a:endParaRPr lang="en-CA" dirty="0">
              <a:solidFill>
                <a:srgbClr val="00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4194" y="3244598"/>
            <a:ext cx="223811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Cation</a:t>
            </a:r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written first</a:t>
            </a:r>
            <a:endParaRPr lang="en-CA" sz="2100" dirty="0"/>
          </a:p>
        </p:txBody>
      </p:sp>
      <p:sp>
        <p:nvSpPr>
          <p:cNvPr id="10" name="TextBox 9"/>
          <p:cNvSpPr txBox="1"/>
          <p:nvPr/>
        </p:nvSpPr>
        <p:spPr>
          <a:xfrm>
            <a:off x="290699" y="3758033"/>
            <a:ext cx="462812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Anion written second with the suffix -</a:t>
            </a:r>
            <a:r>
              <a:rPr lang="en-CA" sz="2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</a:t>
            </a:r>
            <a:endParaRPr lang="en-CA" sz="2100" u="sng" dirty="0"/>
          </a:p>
        </p:txBody>
      </p:sp>
      <p:sp>
        <p:nvSpPr>
          <p:cNvPr id="13" name="Rectangle 12"/>
          <p:cNvSpPr/>
          <p:nvPr/>
        </p:nvSpPr>
        <p:spPr>
          <a:xfrm>
            <a:off x="91987" y="1624926"/>
            <a:ext cx="4161716" cy="66869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106939" y="1624926"/>
            <a:ext cx="43107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 numeral indicating the charge </a:t>
            </a:r>
          </a:p>
          <a:p>
            <a:pPr marL="342900" indent="-342900">
              <a:buClr>
                <a:srgbClr val="003300"/>
              </a:buClr>
              <a:buFont typeface="Wingdings" panose="05000000000000000000" pitchFamily="2" charset="2"/>
              <a:buChar char="Ø"/>
            </a:pPr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multivalent metal only.</a:t>
            </a:r>
            <a:endParaRPr lang="en-CA" sz="2100" dirty="0"/>
          </a:p>
        </p:txBody>
      </p:sp>
      <p:sp>
        <p:nvSpPr>
          <p:cNvPr id="15" name="Up Arrow 14"/>
          <p:cNvSpPr/>
          <p:nvPr/>
        </p:nvSpPr>
        <p:spPr>
          <a:xfrm>
            <a:off x="815665" y="2953541"/>
            <a:ext cx="691054" cy="291057"/>
          </a:xfrm>
          <a:prstGeom prst="up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Up Arrow 15"/>
          <p:cNvSpPr/>
          <p:nvPr/>
        </p:nvSpPr>
        <p:spPr>
          <a:xfrm>
            <a:off x="2840577" y="2938913"/>
            <a:ext cx="691054" cy="794123"/>
          </a:xfrm>
          <a:prstGeom prst="up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Up Arrow 16"/>
          <p:cNvSpPr/>
          <p:nvPr/>
        </p:nvSpPr>
        <p:spPr>
          <a:xfrm flipV="1">
            <a:off x="2149523" y="2294340"/>
            <a:ext cx="691054" cy="291057"/>
          </a:xfrm>
          <a:prstGeom prst="up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5945454" y="1817286"/>
            <a:ext cx="2276371" cy="41549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extBox 18"/>
          <p:cNvSpPr txBox="1"/>
          <p:nvPr/>
        </p:nvSpPr>
        <p:spPr>
          <a:xfrm>
            <a:off x="5945454" y="1817286"/>
            <a:ext cx="223811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Cation</a:t>
            </a:r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written first</a:t>
            </a:r>
            <a:endParaRPr lang="en-CA" sz="2100" dirty="0"/>
          </a:p>
        </p:txBody>
      </p:sp>
      <p:sp>
        <p:nvSpPr>
          <p:cNvPr id="20" name="Up Arrow 19"/>
          <p:cNvSpPr/>
          <p:nvPr/>
        </p:nvSpPr>
        <p:spPr>
          <a:xfrm flipV="1">
            <a:off x="7710916" y="2232784"/>
            <a:ext cx="691054" cy="291057"/>
          </a:xfrm>
          <a:prstGeom prst="up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5281169" y="3433441"/>
            <a:ext cx="5564344" cy="41549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TextBox 22"/>
          <p:cNvSpPr txBox="1"/>
          <p:nvPr/>
        </p:nvSpPr>
        <p:spPr>
          <a:xfrm>
            <a:off x="5281169" y="3433441"/>
            <a:ext cx="556434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Subscript numbers indicate the ratio between ions</a:t>
            </a:r>
            <a:endParaRPr lang="en-CA" sz="2100" dirty="0"/>
          </a:p>
        </p:txBody>
      </p:sp>
      <p:sp>
        <p:nvSpPr>
          <p:cNvPr id="25" name="Up Arrow 24"/>
          <p:cNvSpPr/>
          <p:nvPr/>
        </p:nvSpPr>
        <p:spPr>
          <a:xfrm>
            <a:off x="8662271" y="3055921"/>
            <a:ext cx="354015" cy="377354"/>
          </a:xfrm>
          <a:prstGeom prst="up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8" name="Up Arrow 27"/>
          <p:cNvSpPr/>
          <p:nvPr/>
        </p:nvSpPr>
        <p:spPr>
          <a:xfrm>
            <a:off x="8248208" y="3055921"/>
            <a:ext cx="354015" cy="377354"/>
          </a:xfrm>
          <a:prstGeom prst="up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9" name="Rectangle 28"/>
          <p:cNvSpPr/>
          <p:nvPr/>
        </p:nvSpPr>
        <p:spPr>
          <a:xfrm>
            <a:off x="2619174" y="5903927"/>
            <a:ext cx="3153693" cy="41529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100"/>
          </a:p>
        </p:txBody>
      </p:sp>
      <p:sp>
        <p:nvSpPr>
          <p:cNvPr id="30" name="Rectangle 29"/>
          <p:cNvSpPr/>
          <p:nvPr/>
        </p:nvSpPr>
        <p:spPr>
          <a:xfrm>
            <a:off x="63639" y="6442502"/>
            <a:ext cx="5217529" cy="36781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100"/>
          </a:p>
        </p:txBody>
      </p:sp>
      <p:sp>
        <p:nvSpPr>
          <p:cNvPr id="31" name="TextBox 30"/>
          <p:cNvSpPr txBox="1"/>
          <p:nvPr/>
        </p:nvSpPr>
        <p:spPr>
          <a:xfrm>
            <a:off x="916998" y="4405680"/>
            <a:ext cx="266771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name</a:t>
            </a:r>
            <a:endParaRPr lang="en-CA" dirty="0"/>
          </a:p>
        </p:txBody>
      </p:sp>
      <p:sp>
        <p:nvSpPr>
          <p:cNvPr id="32" name="TextBox 31"/>
          <p:cNvSpPr txBox="1"/>
          <p:nvPr/>
        </p:nvSpPr>
        <p:spPr>
          <a:xfrm>
            <a:off x="8063341" y="4405680"/>
            <a:ext cx="306686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formula</a:t>
            </a:r>
            <a:endParaRPr lang="en-CA" dirty="0"/>
          </a:p>
        </p:txBody>
      </p:sp>
      <p:sp>
        <p:nvSpPr>
          <p:cNvPr id="33" name="TextBox 32"/>
          <p:cNvSpPr txBox="1"/>
          <p:nvPr/>
        </p:nvSpPr>
        <p:spPr>
          <a:xfrm>
            <a:off x="8672043" y="5618411"/>
            <a:ext cx="60305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</a:t>
            </a:r>
            <a:r>
              <a:rPr lang="en-CA" sz="2100" baseline="-25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CA" sz="2100" dirty="0">
              <a:solidFill>
                <a:srgbClr val="0033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5218" y="5880835"/>
            <a:ext cx="198964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 disulfide</a:t>
            </a:r>
            <a:endParaRPr lang="en-CA" sz="2100" dirty="0">
              <a:solidFill>
                <a:srgbClr val="0033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25014" y="6442502"/>
            <a:ext cx="55050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prefix if there is only one of the first element</a:t>
            </a:r>
            <a:endParaRPr lang="en-CA" sz="2100" dirty="0"/>
          </a:p>
        </p:txBody>
      </p:sp>
      <p:sp>
        <p:nvSpPr>
          <p:cNvPr id="36" name="TextBox 35"/>
          <p:cNvSpPr txBox="1"/>
          <p:nvPr/>
        </p:nvSpPr>
        <p:spPr>
          <a:xfrm>
            <a:off x="2672403" y="5903720"/>
            <a:ext cx="310046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 with the suffix -</a:t>
            </a:r>
            <a:r>
              <a:rPr lang="en-CA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</a:t>
            </a:r>
            <a:endParaRPr lang="en-CA" sz="2100" i="1" dirty="0"/>
          </a:p>
        </p:txBody>
      </p:sp>
      <p:sp>
        <p:nvSpPr>
          <p:cNvPr id="37" name="Rectangle 36"/>
          <p:cNvSpPr/>
          <p:nvPr/>
        </p:nvSpPr>
        <p:spPr>
          <a:xfrm>
            <a:off x="80599" y="5027611"/>
            <a:ext cx="3665115" cy="66869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100"/>
          </a:p>
        </p:txBody>
      </p:sp>
      <p:sp>
        <p:nvSpPr>
          <p:cNvPr id="38" name="TextBox 37"/>
          <p:cNvSpPr txBox="1"/>
          <p:nvPr/>
        </p:nvSpPr>
        <p:spPr>
          <a:xfrm>
            <a:off x="63640" y="5027610"/>
            <a:ext cx="3682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Prefixes indicate the number of atoms of each element</a:t>
            </a:r>
          </a:p>
        </p:txBody>
      </p:sp>
      <p:sp>
        <p:nvSpPr>
          <p:cNvPr id="39" name="Up Arrow 38"/>
          <p:cNvSpPr/>
          <p:nvPr/>
        </p:nvSpPr>
        <p:spPr>
          <a:xfrm>
            <a:off x="-54828" y="6222515"/>
            <a:ext cx="691054" cy="219987"/>
          </a:xfrm>
          <a:prstGeom prst="up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100"/>
          </a:p>
        </p:txBody>
      </p:sp>
      <p:sp>
        <p:nvSpPr>
          <p:cNvPr id="40" name="Up Arrow 39"/>
          <p:cNvSpPr/>
          <p:nvPr/>
        </p:nvSpPr>
        <p:spPr>
          <a:xfrm rot="16200000">
            <a:off x="2088009" y="5940573"/>
            <a:ext cx="691054" cy="342456"/>
          </a:xfrm>
          <a:prstGeom prst="up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100"/>
          </a:p>
        </p:txBody>
      </p:sp>
      <p:sp>
        <p:nvSpPr>
          <p:cNvPr id="41" name="Up Arrow 40"/>
          <p:cNvSpPr/>
          <p:nvPr/>
        </p:nvSpPr>
        <p:spPr>
          <a:xfrm flipV="1">
            <a:off x="1073025" y="5699774"/>
            <a:ext cx="691054" cy="252772"/>
          </a:xfrm>
          <a:prstGeom prst="up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100"/>
          </a:p>
        </p:txBody>
      </p:sp>
      <p:sp>
        <p:nvSpPr>
          <p:cNvPr id="45" name="Rectangle 44"/>
          <p:cNvSpPr/>
          <p:nvPr/>
        </p:nvSpPr>
        <p:spPr>
          <a:xfrm>
            <a:off x="6122387" y="6368376"/>
            <a:ext cx="5564344" cy="45596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100"/>
          </a:p>
        </p:txBody>
      </p:sp>
      <p:sp>
        <p:nvSpPr>
          <p:cNvPr id="46" name="TextBox 45"/>
          <p:cNvSpPr txBox="1"/>
          <p:nvPr/>
        </p:nvSpPr>
        <p:spPr>
          <a:xfrm>
            <a:off x="6122387" y="6368376"/>
            <a:ext cx="556434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Subscript numbers indicate the ratio between ions</a:t>
            </a:r>
            <a:endParaRPr lang="en-CA" sz="2100" dirty="0"/>
          </a:p>
        </p:txBody>
      </p:sp>
      <p:sp>
        <p:nvSpPr>
          <p:cNvPr id="48" name="Up Arrow 47"/>
          <p:cNvSpPr/>
          <p:nvPr/>
        </p:nvSpPr>
        <p:spPr>
          <a:xfrm>
            <a:off x="8957508" y="5990856"/>
            <a:ext cx="354015" cy="377354"/>
          </a:xfrm>
          <a:prstGeom prst="up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100" dirty="0"/>
          </a:p>
        </p:txBody>
      </p:sp>
      <p:sp>
        <p:nvSpPr>
          <p:cNvPr id="49" name="TextBox 48"/>
          <p:cNvSpPr txBox="1"/>
          <p:nvPr/>
        </p:nvSpPr>
        <p:spPr>
          <a:xfrm>
            <a:off x="4120107" y="4120986"/>
            <a:ext cx="364074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Covalent Compounds</a:t>
            </a:r>
            <a:endParaRPr lang="en-CA" sz="31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100950" y="4967138"/>
            <a:ext cx="5110065" cy="72881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100"/>
          </a:p>
        </p:txBody>
      </p:sp>
      <p:sp>
        <p:nvSpPr>
          <p:cNvPr id="51" name="TextBox 50"/>
          <p:cNvSpPr txBox="1"/>
          <p:nvPr/>
        </p:nvSpPr>
        <p:spPr>
          <a:xfrm>
            <a:off x="6101953" y="4957285"/>
            <a:ext cx="51206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Ratios of atoms are not simplified in covalent compounds as they are in ionic compounds</a:t>
            </a:r>
            <a:endParaRPr lang="en-CA" sz="2100" dirty="0"/>
          </a:p>
        </p:txBody>
      </p:sp>
    </p:spTree>
    <p:extLst>
      <p:ext uri="{BB962C8B-B14F-4D97-AF65-F5344CB8AC3E}">
        <p14:creationId xmlns:p14="http://schemas.microsoft.com/office/powerpoint/2010/main" val="244874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71" y="365125"/>
            <a:ext cx="11923057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Things to Know about Ionic Compounds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71" y="1831436"/>
            <a:ext cx="11923058" cy="70242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ionic compound has a positive ion and a negative ion.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7303" y="2922494"/>
            <a:ext cx="1143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Metal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07634" y="2922494"/>
            <a:ext cx="1939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Non-metal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997888" y="1820044"/>
            <a:ext cx="2155420" cy="681261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005853" y="1833526"/>
            <a:ext cx="2151452" cy="569619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473490" y="2922494"/>
            <a:ext cx="1517904" cy="584775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885291" y="2922494"/>
            <a:ext cx="2286000" cy="584775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urved Connector 14"/>
          <p:cNvCxnSpPr>
            <a:stCxn id="10" idx="4"/>
            <a:endCxn id="12" idx="7"/>
          </p:cNvCxnSpPr>
          <p:nvPr/>
        </p:nvCxnSpPr>
        <p:spPr>
          <a:xfrm rot="16200000" flipH="1">
            <a:off x="6668937" y="1907966"/>
            <a:ext cx="506827" cy="1693504"/>
          </a:xfrm>
          <a:prstGeom prst="curvedConnector3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11" idx="4"/>
            <a:endCxn id="13" idx="7"/>
          </p:cNvCxnSpPr>
          <p:nvPr/>
        </p:nvCxnSpPr>
        <p:spPr>
          <a:xfrm rot="16200000" flipH="1">
            <a:off x="9656553" y="1828170"/>
            <a:ext cx="604987" cy="1754935"/>
          </a:xfrm>
          <a:prstGeom prst="curvedConnector3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4471" y="4049463"/>
            <a:ext cx="11923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name of the negative non-metal ion always ends in –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7714" y="523537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24" name="Oval 23"/>
          <p:cNvSpPr/>
          <p:nvPr/>
        </p:nvSpPr>
        <p:spPr>
          <a:xfrm>
            <a:off x="642740" y="4950360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10168" y="495035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10167" y="595751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445680" y="5150392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5095" y="5454342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42740" y="595751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455409" y="5454342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10168" y="4552443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4324" y="514847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75222" y="5069648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14380" y="4708806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872194" y="523537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36" name="Oval 35"/>
          <p:cNvSpPr/>
          <p:nvPr/>
        </p:nvSpPr>
        <p:spPr>
          <a:xfrm>
            <a:off x="2757220" y="4950360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024648" y="495035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024647" y="595751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560160" y="5150392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209575" y="5454342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757220" y="595751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569889" y="5454342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024648" y="4552443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218804" y="514847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689702" y="5069648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57982" y="6363808"/>
            <a:ext cx="129073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Fluor</a:t>
            </a:r>
            <a:r>
              <a:rPr lang="en-US" sz="25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ine</a:t>
            </a:r>
            <a:endParaRPr lang="en-US" sz="25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44341" y="6363808"/>
            <a:ext cx="129073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Fluor</a:t>
            </a:r>
            <a:r>
              <a:rPr lang="en-US" sz="25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</a:t>
            </a:r>
            <a:endParaRPr lang="en-US" sz="25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752909" y="4552443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328860" y="4708806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361486" y="3017265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</a:t>
            </a:r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1266560" y="2742859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533988" y="2742858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069500" y="2942891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199042" y="2862147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838200" y="2501305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3793322" y="301929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59" name="Oval 58"/>
          <p:cNvSpPr/>
          <p:nvPr/>
        </p:nvSpPr>
        <p:spPr>
          <a:xfrm>
            <a:off x="3678348" y="2734280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45776" y="273427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945775" y="374143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481288" y="2934312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130703" y="3238262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678348" y="374143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491017" y="3238262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945776" y="2336363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139932" y="293239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610830" y="2853568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249988" y="2492726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Left Bracket 69"/>
          <p:cNvSpPr/>
          <p:nvPr/>
        </p:nvSpPr>
        <p:spPr>
          <a:xfrm>
            <a:off x="646155" y="2334927"/>
            <a:ext cx="401052" cy="1770337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1" name="Left Bracket 70"/>
          <p:cNvSpPr/>
          <p:nvPr/>
        </p:nvSpPr>
        <p:spPr>
          <a:xfrm>
            <a:off x="2930177" y="2334928"/>
            <a:ext cx="401052" cy="1770337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2" name="Left Bracket 71"/>
          <p:cNvSpPr/>
          <p:nvPr/>
        </p:nvSpPr>
        <p:spPr>
          <a:xfrm flipH="1">
            <a:off x="4562770" y="2334927"/>
            <a:ext cx="401052" cy="1770337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3" name="Left Bracket 72"/>
          <p:cNvSpPr/>
          <p:nvPr/>
        </p:nvSpPr>
        <p:spPr>
          <a:xfrm flipH="1">
            <a:off x="1997985" y="2334927"/>
            <a:ext cx="401052" cy="1770337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4" name="TextBox 73"/>
          <p:cNvSpPr txBox="1"/>
          <p:nvPr/>
        </p:nvSpPr>
        <p:spPr>
          <a:xfrm>
            <a:off x="2379584" y="2364121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985051" y="2362238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105628" y="1263064"/>
            <a:ext cx="1188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532479" y="1279157"/>
            <a:ext cx="109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6048969" y="1298868"/>
            <a:ext cx="1301465" cy="514286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430133" y="1314401"/>
            <a:ext cx="1301465" cy="514286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urved Connector 17"/>
          <p:cNvCxnSpPr>
            <a:stCxn id="10" idx="1"/>
            <a:endCxn id="78" idx="2"/>
          </p:cNvCxnSpPr>
          <p:nvPr/>
        </p:nvCxnSpPr>
        <p:spPr>
          <a:xfrm rot="5400000" flipH="1" flipV="1">
            <a:off x="5499355" y="1370199"/>
            <a:ext cx="363801" cy="735427"/>
          </a:xfrm>
          <a:prstGeom prst="curvedConnector2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>
            <a:stCxn id="11" idx="1"/>
            <a:endCxn id="79" idx="2"/>
          </p:cNvCxnSpPr>
          <p:nvPr/>
        </p:nvCxnSpPr>
        <p:spPr>
          <a:xfrm rot="5400000" flipH="1" flipV="1">
            <a:off x="8202829" y="1689642"/>
            <a:ext cx="345401" cy="109207"/>
          </a:xfrm>
          <a:prstGeom prst="curvedConnector2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886415" y="4953604"/>
            <a:ext cx="244009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Chloride	Cl</a:t>
            </a:r>
            <a:r>
              <a:rPr lang="en-US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Bromide	Br</a:t>
            </a:r>
            <a:r>
              <a:rPr lang="en-US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Iodide		I</a:t>
            </a:r>
            <a:r>
              <a:rPr lang="en-US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Oxide		O</a:t>
            </a:r>
            <a:r>
              <a:rPr lang="en-US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012555" y="4757903"/>
            <a:ext cx="18473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813564" y="4958645"/>
            <a:ext cx="252024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Sulfide	S</a:t>
            </a:r>
            <a:r>
              <a:rPr lang="en-US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Selenide	Se</a:t>
            </a:r>
            <a:r>
              <a:rPr lang="en-US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Nitride		N</a:t>
            </a:r>
            <a:r>
              <a:rPr lang="en-US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Phosphide	P</a:t>
            </a:r>
            <a:r>
              <a:rPr lang="en-US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32797" y="4950359"/>
            <a:ext cx="276389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Metalloids can also </a:t>
            </a:r>
          </a:p>
          <a:p>
            <a:r>
              <a:rPr lang="en-US" sz="25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 like non-metals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-Arsenide	As</a:t>
            </a:r>
            <a:r>
              <a:rPr lang="en-US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-Telluride	Te</a:t>
            </a:r>
            <a:r>
              <a:rPr lang="en-US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67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23 L 0.05794 -0.06713 C 0.08385 -0.09722 0.12057 -0.1213 0.12448 -0.11065 L 0.13294 -0.0875 " pathEditMode="relative" rAng="19620000" ptsTypes="AAAA">
                                      <p:cBhvr>
                                        <p:cTn id="12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28" y="-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10" grpId="0" animBg="1"/>
      <p:bldP spid="11" grpId="0" animBg="1"/>
      <p:bldP spid="12" grpId="0" animBg="1"/>
      <p:bldP spid="13" grpId="0" animBg="1"/>
      <p:bldP spid="21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/>
      <p:bldP spid="48" grpId="0"/>
      <p:bldP spid="49" grpId="0" animBg="1"/>
      <p:bldP spid="46" grpId="0" animBg="1"/>
      <p:bldP spid="52" grpId="0"/>
      <p:bldP spid="53" grpId="0" animBg="1"/>
      <p:bldP spid="54" grpId="0" animBg="1"/>
      <p:bldP spid="55" grpId="0" animBg="1"/>
      <p:bldP spid="55" grpId="1" animBg="1"/>
      <p:bldP spid="56" grpId="0" animBg="1"/>
      <p:bldP spid="57" grpId="0" animBg="1"/>
      <p:bldP spid="58" grpId="0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6" grpId="1"/>
      <p:bldP spid="77" grpId="0"/>
      <p:bldP spid="77" grpId="1"/>
      <p:bldP spid="78" grpId="0" animBg="1"/>
      <p:bldP spid="78" grpId="1" animBg="1"/>
      <p:bldP spid="79" grpId="0" animBg="1"/>
      <p:bldP spid="79" grpId="1" animBg="1"/>
      <p:bldP spid="80" grpId="0"/>
      <p:bldP spid="82" grpId="0"/>
      <p:bldP spid="84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8229" y="4053369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Mg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311854" y="3806280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79282" y="3806279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18144" y="3993104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44336" y="3925568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28424" y="422168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5125256" y="3941811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92684" y="3941810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392683" y="4948967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928196" y="4141843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577611" y="4445793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25256" y="4948967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937925" y="4445793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392684" y="3543894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86840" y="4139930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57738" y="4061099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696896" y="3700257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114794" y="4244879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582386" y="3441787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08351" y="3441787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579282" y="4747602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311853" y="4747603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770150" y="4244880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72992" y="3991794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579282" y="3080947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475634" y="4251024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07359" y="3198805"/>
            <a:ext cx="2115573" cy="21155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83494" y="3564726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9686333" y="416694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03" name="Oval 102"/>
          <p:cNvSpPr/>
          <p:nvPr/>
        </p:nvSpPr>
        <p:spPr>
          <a:xfrm>
            <a:off x="9582213" y="389784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9849641" y="3897848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9849640" y="4905005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10385153" y="4097881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9034568" y="4401831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9582213" y="4905005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10394882" y="4401831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9849641" y="3499932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9043797" y="4095968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9514695" y="4017137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9153853" y="3656295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Title 1"/>
          <p:cNvSpPr>
            <a:spLocks noGrp="1"/>
          </p:cNvSpPr>
          <p:nvPr>
            <p:ph type="title"/>
          </p:nvPr>
        </p:nvSpPr>
        <p:spPr>
          <a:xfrm>
            <a:off x="63054" y="60028"/>
            <a:ext cx="1197654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Utilizing the ionic compound MgF</a:t>
            </a:r>
            <a:r>
              <a:rPr lang="en-US" sz="4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 the steps for naming an ionic compound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Left Bracket 132"/>
          <p:cNvSpPr/>
          <p:nvPr/>
        </p:nvSpPr>
        <p:spPr>
          <a:xfrm>
            <a:off x="369086" y="2192802"/>
            <a:ext cx="820440" cy="3987195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Left Bracket 133"/>
          <p:cNvSpPr/>
          <p:nvPr/>
        </p:nvSpPr>
        <p:spPr>
          <a:xfrm>
            <a:off x="7878339" y="2192803"/>
            <a:ext cx="820440" cy="3987195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Left Bracket 134"/>
          <p:cNvSpPr/>
          <p:nvPr/>
        </p:nvSpPr>
        <p:spPr>
          <a:xfrm>
            <a:off x="3432477" y="2192802"/>
            <a:ext cx="820440" cy="3987195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Left Bracket 135"/>
          <p:cNvSpPr/>
          <p:nvPr/>
        </p:nvSpPr>
        <p:spPr>
          <a:xfrm flipH="1">
            <a:off x="1937136" y="2192802"/>
            <a:ext cx="820440" cy="3987195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Left Bracket 136"/>
          <p:cNvSpPr/>
          <p:nvPr/>
        </p:nvSpPr>
        <p:spPr>
          <a:xfrm flipH="1">
            <a:off x="10946309" y="2192802"/>
            <a:ext cx="820440" cy="3987195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Left Bracket 137"/>
          <p:cNvSpPr/>
          <p:nvPr/>
        </p:nvSpPr>
        <p:spPr>
          <a:xfrm flipH="1">
            <a:off x="6443635" y="2192802"/>
            <a:ext cx="820440" cy="3987195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extBox 138"/>
          <p:cNvSpPr txBox="1"/>
          <p:nvPr/>
        </p:nvSpPr>
        <p:spPr>
          <a:xfrm>
            <a:off x="7533321" y="2192802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2781672" y="2190212"/>
            <a:ext cx="620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1790845" y="2192802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0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23 L 0.06576 -0.12292 C 0.09596 -0.17755 0.15521 -0.20741 0.17383 -0.17662 L 0.21563 -0.10324 " pathEditMode="relative" rAng="18840000" ptsTypes="AAAA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7" y="-5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115 L 0.0892 -0.24375 C 0.12904 -0.3551 0.31003 -0.33797 0.41667 -0.21528 L 0.65495 0.06064 " pathEditMode="relative" rAng="18180000" ptsTypes="AAAA">
                                      <p:cBhvr>
                                        <p:cTn id="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21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1" animBg="1"/>
      <p:bldP spid="68" grpId="1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/>
      <p:bldP spid="140" grpId="0"/>
      <p:bldP spid="1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551" y="155276"/>
            <a:ext cx="11276162" cy="12618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Determine the 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Name of an Ionic Compound</a:t>
            </a:r>
            <a:endParaRPr lang="en-US" sz="4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33" y="1834742"/>
            <a:ext cx="5901267" cy="502325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 the metal ion, the cation.</a:t>
            </a:r>
          </a:p>
          <a:p>
            <a:pPr marL="514350" indent="-514350">
              <a:buAutoNum type="arabicPeriod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 the non-metal, the anion, adding the suffix –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the name of the compounds, with the cation first.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1220605"/>
            <a:ext cx="5978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MgF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Magnesium</a:t>
            </a:r>
          </a:p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Magnesium</a:t>
            </a:r>
            <a:r>
              <a:rPr lang="fr-F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donates</a:t>
            </a:r>
            <a:r>
              <a:rPr lang="fr-F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fr-F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  <a:r>
              <a:rPr lang="fr-F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	one to </a:t>
            </a:r>
            <a:r>
              <a:rPr lang="fr-FR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fr-F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florine</a:t>
            </a:r>
            <a:r>
              <a:rPr lang="fr-F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leaving</a:t>
            </a:r>
            <a:r>
              <a:rPr lang="fr-F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fr-F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	charge of 2+.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Fluoride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fluorine atom receives an 	electron from magnesium thereby 	forming the fluoride anion.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Magnesium fluoride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50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3" y="365125"/>
            <a:ext cx="1200311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Try naming the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compound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sz="4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7938" y="2007210"/>
            <a:ext cx="3522785" cy="42641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Lithium</a:t>
            </a:r>
          </a:p>
          <a:p>
            <a:pPr marL="0" indent="0"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Nitride</a:t>
            </a:r>
          </a:p>
          <a:p>
            <a:pPr marL="0" indent="0"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Lithium nitride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4733" y="2449268"/>
            <a:ext cx="59012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 the cation.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 the anion adding the –ide suffix.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the name of the cation followed by the name of the anion.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21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4288"/>
            <a:ext cx="12123871" cy="1437146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Determine the 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Formula for an Ionic </a:t>
            </a:r>
            <a:r>
              <a:rPr lang="en-US" sz="4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ompound</a:t>
            </a:r>
            <a:endParaRPr lang="en-US" sz="4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85" y="1995487"/>
            <a:ext cx="6035615" cy="48625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Identify each ion and their respective charges.</a:t>
            </a:r>
          </a:p>
          <a:p>
            <a:pPr marL="0" indent="0">
              <a:buNone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Determine the number of each ion needed to balance the positive and negative charges.</a:t>
            </a:r>
          </a:p>
          <a:p>
            <a:pPr marL="0" indent="0">
              <a:buNone/>
            </a:pP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Note the ratio of positive and negative ions</a:t>
            </a:r>
          </a:p>
          <a:p>
            <a:pPr marL="0" indent="0">
              <a:buNone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Write the formula with the ratio in subscript numbers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“1” is not written in the formula.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Usually, the ratio is simplified if possible.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1467" y="1661434"/>
            <a:ext cx="5423280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Magnesium and fluoride</a:t>
            </a:r>
            <a:endParaRPr lang="en-US" sz="25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fr-CA" sz="2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fr-CA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fr-CA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2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+2 = +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Mg</a:t>
            </a:r>
            <a:r>
              <a:rPr lang="fr-CA" sz="2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fr-CA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-1-1 = -2	2 F</a:t>
            </a:r>
            <a:r>
              <a:rPr lang="fr-CA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2 </a:t>
            </a:r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fr-CA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Mg</a:t>
            </a:r>
            <a:r>
              <a:rPr lang="fr-CA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fr-CA" sz="25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CA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MgF</a:t>
            </a:r>
            <a:r>
              <a:rPr lang="fr-CA" sz="2500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5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CA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 </a:t>
            </a:r>
            <a:r>
              <a:rPr lang="fr-CA" sz="25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equation</a:t>
            </a:r>
            <a:r>
              <a:rPr lang="fr-CA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CA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fr-CA" sz="2500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2500" baseline="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fr-CA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fr-CA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2F</a:t>
            </a:r>
            <a:r>
              <a:rPr lang="fr-CA" sz="2500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CA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fr-CA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MgF</a:t>
            </a:r>
            <a:r>
              <a:rPr lang="fr-CA" sz="2500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5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51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994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Try writing the chemical formula for the ionic compound formed between lithium and nitrogen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06248" y="1455510"/>
            <a:ext cx="5811582" cy="45534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Lithium and nitrogen</a:t>
            </a:r>
          </a:p>
          <a:p>
            <a:pPr marL="0" indent="0">
              <a:buNone/>
            </a:pP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fr-CA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N</a:t>
            </a:r>
            <a:r>
              <a:rPr lang="fr-CA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fr-CA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+1 +1 +1 = +3	3 Li</a:t>
            </a:r>
            <a:r>
              <a:rPr lang="fr-CA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CA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-3 = -3			1 N</a:t>
            </a:r>
            <a:r>
              <a:rPr lang="fr-CA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endParaRPr lang="fr-C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3 Li</a:t>
            </a:r>
            <a:r>
              <a:rPr lang="fr-CA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N</a:t>
            </a:r>
            <a:r>
              <a:rPr lang="fr-CA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CA" sz="25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CA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fr-CA" sz="2500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CA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5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CA" sz="25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CA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 </a:t>
            </a:r>
            <a:r>
              <a:rPr lang="fr-CA" sz="25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equation</a:t>
            </a:r>
            <a:r>
              <a:rPr lang="fr-CA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CA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3Li</a:t>
            </a:r>
            <a:r>
              <a:rPr lang="fr-CA" sz="2500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fr-CA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N</a:t>
            </a:r>
            <a:r>
              <a:rPr lang="fr-CA" sz="2500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fr-CA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Li</a:t>
            </a:r>
            <a:r>
              <a:rPr lang="fr-CA" sz="2500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CA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5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385" y="1995487"/>
            <a:ext cx="6035615" cy="48625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Identify each ion and their respective charges.</a:t>
            </a:r>
          </a:p>
          <a:p>
            <a:pPr marL="0" indent="0">
              <a:buNone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Determine the number of each ion needed to balance the positive and negative charges.</a:t>
            </a:r>
          </a:p>
          <a:p>
            <a:pPr marL="0" indent="0">
              <a:buNone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Note the ratio of positive and negative ions</a:t>
            </a:r>
          </a:p>
          <a:p>
            <a:pPr marL="0" indent="0">
              <a:buNone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Write the formula with the ratio in subscript numbers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“1” is not written in the formula.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Usually, the ratio is simplified if possible.</a:t>
            </a:r>
          </a:p>
        </p:txBody>
      </p:sp>
    </p:spTree>
    <p:extLst>
      <p:ext uri="{BB962C8B-B14F-4D97-AF65-F5344CB8AC3E}">
        <p14:creationId xmlns:p14="http://schemas.microsoft.com/office/powerpoint/2010/main" val="328529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440191" y="3461117"/>
            <a:ext cx="263053" cy="2630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5984536" y="3461117"/>
            <a:ext cx="263053" cy="2630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079" y="107547"/>
            <a:ext cx="10515600" cy="790811"/>
          </a:xfrm>
        </p:spPr>
        <p:txBody>
          <a:bodyPr>
            <a:normAutofit/>
          </a:bodyPr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Shortcut, the Cross-Over Rule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375" y="738469"/>
            <a:ext cx="11871157" cy="1278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Cross-Over Rule is a trick utilized to arrive at the chemical formula of an ionic compound after identifying the ions present.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8123" y="1679207"/>
            <a:ext cx="3969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Aluminum and oxygen</a:t>
            </a:r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39894" y="2428049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6248" y="242805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4248" y="304575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9283" y="3045758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2777" y="3354116"/>
            <a:ext cx="3465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98432" y="3354116"/>
            <a:ext cx="3465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58447" y="2263982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4932" y="2263982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70788" y="5179713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204299" y="4888765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471727" y="4888764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471726" y="5895921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007239" y="5088797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656654" y="5392747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204299" y="5895921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016968" y="5392747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71727" y="4490848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204299" y="4490849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65883" y="5086884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136781" y="5008053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775939" y="4647211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790827" y="5179709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33" name="Oval 32"/>
          <p:cNvSpPr/>
          <p:nvPr/>
        </p:nvSpPr>
        <p:spPr>
          <a:xfrm>
            <a:off x="6707508" y="4925777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974936" y="492577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974935" y="5932933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510448" y="512580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159863" y="542975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707508" y="5932933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520177" y="542975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974936" y="4527860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639990" y="5045065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279148" y="4684223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471725" y="4086917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457973" y="5088798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215645" y="5088798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334930" y="4206202"/>
            <a:ext cx="2242328" cy="22423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1255723" y="5181626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</a:t>
            </a:r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1189234" y="4890678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456662" y="4890677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456661" y="5897834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992174" y="5090710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41589" y="5394660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1189234" y="5897834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001903" y="5394660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456662" y="4492761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1189234" y="4492762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50818" y="5088797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1121716" y="5009966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60874" y="4649124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1456660" y="4088830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2442908" y="5090711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200580" y="5090711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319865" y="4208115"/>
            <a:ext cx="2242328" cy="22423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8800095" y="5209990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80" name="Oval 79"/>
          <p:cNvSpPr/>
          <p:nvPr/>
        </p:nvSpPr>
        <p:spPr>
          <a:xfrm>
            <a:off x="8716776" y="4956058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984204" y="4956057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984203" y="5963214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9519716" y="5156090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8169131" y="5460040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8716776" y="5963214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9519715" y="5460107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8984204" y="4558141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8649258" y="5075346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8288416" y="4714504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10730181" y="5226817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91" name="Oval 90"/>
          <p:cNvSpPr/>
          <p:nvPr/>
        </p:nvSpPr>
        <p:spPr>
          <a:xfrm>
            <a:off x="10646862" y="4972885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10914290" y="4972884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10914289" y="5980041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11449802" y="5172917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10099217" y="5476867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10646862" y="5980041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11459531" y="5476867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10914290" y="4587148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10579344" y="5092173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10218502" y="4731331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ket 7"/>
          <p:cNvSpPr/>
          <p:nvPr/>
        </p:nvSpPr>
        <p:spPr>
          <a:xfrm>
            <a:off x="171173" y="4107298"/>
            <a:ext cx="238569" cy="236352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1" name="Left Bracket 100"/>
          <p:cNvSpPr/>
          <p:nvPr/>
        </p:nvSpPr>
        <p:spPr>
          <a:xfrm>
            <a:off x="10087181" y="4133516"/>
            <a:ext cx="238569" cy="236352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2" name="Left Bracket 101"/>
          <p:cNvSpPr/>
          <p:nvPr/>
        </p:nvSpPr>
        <p:spPr>
          <a:xfrm>
            <a:off x="8131829" y="4147547"/>
            <a:ext cx="238569" cy="236352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3" name="Left Bracket 102"/>
          <p:cNvSpPr/>
          <p:nvPr/>
        </p:nvSpPr>
        <p:spPr>
          <a:xfrm>
            <a:off x="6127790" y="4133966"/>
            <a:ext cx="238569" cy="236352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4" name="Left Bracket 103"/>
          <p:cNvSpPr/>
          <p:nvPr/>
        </p:nvSpPr>
        <p:spPr>
          <a:xfrm>
            <a:off x="3174914" y="4110438"/>
            <a:ext cx="238569" cy="236352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5" name="Left Bracket 104"/>
          <p:cNvSpPr/>
          <p:nvPr/>
        </p:nvSpPr>
        <p:spPr>
          <a:xfrm flipH="1">
            <a:off x="7562912" y="4142619"/>
            <a:ext cx="238569" cy="236352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6" name="Left Bracket 105"/>
          <p:cNvSpPr/>
          <p:nvPr/>
        </p:nvSpPr>
        <p:spPr>
          <a:xfrm flipH="1">
            <a:off x="11501710" y="4143690"/>
            <a:ext cx="238569" cy="236352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7" name="Left Bracket 106"/>
          <p:cNvSpPr/>
          <p:nvPr/>
        </p:nvSpPr>
        <p:spPr>
          <a:xfrm flipH="1">
            <a:off x="9544933" y="4133966"/>
            <a:ext cx="238569" cy="236352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8" name="Left Bracket 107"/>
          <p:cNvSpPr/>
          <p:nvPr/>
        </p:nvSpPr>
        <p:spPr>
          <a:xfrm flipH="1">
            <a:off x="5484109" y="4133966"/>
            <a:ext cx="238569" cy="236352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9" name="Left Bracket 108"/>
          <p:cNvSpPr/>
          <p:nvPr/>
        </p:nvSpPr>
        <p:spPr>
          <a:xfrm flipH="1">
            <a:off x="2480130" y="4110438"/>
            <a:ext cx="238569" cy="236352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TextBox 29"/>
          <p:cNvSpPr txBox="1"/>
          <p:nvPr/>
        </p:nvSpPr>
        <p:spPr>
          <a:xfrm>
            <a:off x="2732900" y="4140820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740279" y="412151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717271" y="4123430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9758285" y="412151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783892" y="412343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4436" y="2263982"/>
            <a:ext cx="3658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41751" y="2263982"/>
            <a:ext cx="2920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22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53284E-7 L 0.08373 0.0647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0" y="323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3382E-6 -4.81481E-6 L 0.0798 0.0606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303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53284E-7 L -0.0836 0.0645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0" y="321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6062E-6 -4.81481E-6 L -0.08384 0.0664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2" y="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44 L 0.18946 -0.24028 C 0.27448 -0.34606 0.42214 -0.36805 0.4569 -0.27893 L 0.5349 -0.08194 " pathEditMode="relative" rAng="19500000" ptsTypes="AAAA">
                                      <p:cBhvr>
                                        <p:cTn id="21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5" y="-3889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116 L 0.10885 -0.13658 C 0.15768 -0.19722 0.26406 -0.1544 0.30169 -0.05764 L 0.38646 0.15671 " pathEditMode="relative" rAng="19500000" ptsTypes="AAAA">
                                      <p:cBhvr>
                                        <p:cTn id="21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23" y="7894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2 -0.00694 L 0.15455 -0.24745 C 0.22539 -0.35648 0.36718 -0.37616 0.41224 -0.28264 L 0.51445 -0.07685 " pathEditMode="relative" rAng="19140000" ptsTypes="AAAA">
                                      <p:cBhvr>
                                        <p:cTn id="21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55" y="-3495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023 L 0.10937 -0.17585 C 0.15872 -0.25451 0.27044 -0.2515 0.31211 -0.16937 L 0.40521 0.01434 " pathEditMode="relative" rAng="-2509576" ptsTypes="FfFF">
                                      <p:cBhvr>
                                        <p:cTn id="22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86" y="717"/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277 L 0.16472 -0.20138 C 0.2388 -0.29004 0.38034 -0.27222 0.4194 -0.1662 L 0.5086 0.07014 " pathEditMode="relative" rAng="19560000" ptsTypes="AAAA">
                                      <p:cBhvr>
                                        <p:cTn id="22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82" y="3611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278 L 0.12474 -0.15833 C 0.1806 -0.22801 0.28542 -0.22292 0.31537 -0.14884 L 0.38073 0.0169 " pathEditMode="relative" rAng="19500000" ptsTypes="AAAA">
                                      <p:cBhvr>
                                        <p:cTn id="22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49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3" grpId="0" build="p"/>
      <p:bldP spid="4" grpId="0"/>
      <p:bldP spid="6" grpId="0"/>
      <p:bldP spid="7" grpId="0"/>
      <p:bldP spid="9" grpId="0"/>
      <p:bldP spid="10" grpId="0"/>
      <p:bldP spid="11" grpId="1"/>
      <p:bldP spid="12" grpId="0"/>
      <p:bldP spid="13" grpId="0"/>
      <p:bldP spid="13" grpId="1"/>
      <p:bldP spid="14" grpId="0"/>
      <p:bldP spid="14" grpId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55" grpId="0" animBg="1"/>
      <p:bldP spid="62" grpId="0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9" grpId="0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8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30" grpId="0"/>
      <p:bldP spid="31" grpId="0"/>
      <p:bldP spid="110" grpId="0"/>
      <p:bldP spid="111" grpId="0"/>
      <p:bldP spid="112" grpId="0"/>
      <p:bldP spid="5" grpId="0"/>
      <p:bldP spid="5" grpId="1"/>
      <p:bldP spid="5" grpId="2"/>
      <p:bldP spid="35" grpId="0"/>
      <p:bldP spid="35" grpId="1"/>
      <p:bldP spid="35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1745</TotalTime>
  <Words>1228</Words>
  <Application>Microsoft Office PowerPoint</Application>
  <PresentationFormat>Custom</PresentationFormat>
  <Paragraphs>325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Chemical Names and Formulas of Compounds</vt:lpstr>
      <vt:lpstr>Reminder of the Information in PowerPoint 4.1</vt:lpstr>
      <vt:lpstr>Things to Know about Ionic Compounds</vt:lpstr>
      <vt:lpstr>Utilizing the ionic compound MgF2,  review the steps for naming an ionic compound</vt:lpstr>
      <vt:lpstr>How to Determine the  Chemical Name of an Ionic Compound</vt:lpstr>
      <vt:lpstr>Try naming the compound Li3N</vt:lpstr>
      <vt:lpstr>How to Determine the  Chemical Formula for an Ionic Compound</vt:lpstr>
      <vt:lpstr>Try writing the chemical formula for the ionic compound formed between lithium and nitrogen</vt:lpstr>
      <vt:lpstr>A Shortcut, the Cross-Over Rule</vt:lpstr>
      <vt:lpstr>Multivalent Elements</vt:lpstr>
      <vt:lpstr>How to Determine the Chemical Formula for Ionic Compounds with Multivalent Metals</vt:lpstr>
      <vt:lpstr>How to Determine  Chemical Name for Ionic Compounds  with Multivalent Metals</vt:lpstr>
      <vt:lpstr>Utilizing the Cross-Over Rule in Reverse in order to Determine the Charge on the Multivalent Metal</vt:lpstr>
      <vt:lpstr>Polyatomic Ions</vt:lpstr>
      <vt:lpstr>Common Polyatomic Ions</vt:lpstr>
      <vt:lpstr>How to Determine the  Chemical Name for Ionic Compounds  with Polyatomic Ions</vt:lpstr>
      <vt:lpstr>How to Determine the  Chemical Formula for Ionic Compounds  with Polyatomic Ions</vt:lpstr>
      <vt:lpstr>In Order to Determine Chemical Formulas and Chemical Names with Polyatomic Ions, Follow the Same Steps.</vt:lpstr>
      <vt:lpstr>Names of Covalent Compounds</vt:lpstr>
      <vt:lpstr>Naming Binary Covalent Compounds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composés 2</dc:title>
  <dc:creator>Jeff O'Keefe</dc:creator>
  <cp:lastModifiedBy>SD22</cp:lastModifiedBy>
  <cp:revision>144</cp:revision>
  <dcterms:created xsi:type="dcterms:W3CDTF">2014-10-10T03:39:54Z</dcterms:created>
  <dcterms:modified xsi:type="dcterms:W3CDTF">2015-10-28T23:45:11Z</dcterms:modified>
</cp:coreProperties>
</file>