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7" r:id="rId3"/>
    <p:sldId id="283" r:id="rId4"/>
    <p:sldId id="284" r:id="rId5"/>
    <p:sldId id="285" r:id="rId6"/>
    <p:sldId id="286" r:id="rId7"/>
    <p:sldId id="288" r:id="rId8"/>
    <p:sldId id="287" r:id="rId9"/>
    <p:sldId id="289" r:id="rId10"/>
    <p:sldId id="290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FFFFFF"/>
    <a:srgbClr val="000000"/>
    <a:srgbClr val="E9C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50CF6-27EB-41A0-9C84-34076BD6925D}" type="datetimeFigureOut">
              <a:rPr lang="en-CA" smtClean="0"/>
              <a:t>30/10/2015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883D4-5722-4250-B091-0AD3656625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84492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0D3B73E-CA9C-4568-80F7-7D43C75C83DB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5546A8B-9A56-4591-A59D-49121D941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44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070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71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8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46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94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2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0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28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0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3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562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3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38482-A743-4F07-A79A-6AFE07D89A39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6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Chemical Names and Formulas of Compounds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67391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PowerPoint 4.2</a:t>
            </a:r>
          </a:p>
        </p:txBody>
      </p:sp>
    </p:spTree>
    <p:extLst>
      <p:ext uri="{BB962C8B-B14F-4D97-AF65-F5344CB8AC3E}">
        <p14:creationId xmlns:p14="http://schemas.microsoft.com/office/powerpoint/2010/main" val="134016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7005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64346" y="3374456"/>
            <a:ext cx="91999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5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4(g)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5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5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5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(g)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CO</a:t>
            </a:r>
            <a:r>
              <a:rPr lang="en-US" sz="5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endParaRPr lang="en-CA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2065" y="3597594"/>
            <a:ext cx="264527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CA" sz="25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keleton equation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2065" y="5084262"/>
            <a:ext cx="280974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CA" sz="25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CA" sz="25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alanced </a:t>
            </a:r>
            <a:r>
              <a:rPr lang="en-CA" sz="25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equation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88016" y="5561316"/>
            <a:ext cx="98924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5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4(g)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2O</a:t>
            </a:r>
            <a:r>
              <a:rPr lang="en-US" sz="5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5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5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(g)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CO</a:t>
            </a:r>
            <a:r>
              <a:rPr lang="en-US" sz="5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endParaRPr lang="en-CA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2067" y="2003476"/>
            <a:ext cx="213096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CA" sz="25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 equation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88016" y="1888060"/>
            <a:ext cx="95526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Methane + oxygen → water + carbon dioxide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692471" y="2544728"/>
            <a:ext cx="721895" cy="986028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Down Arrow 10"/>
          <p:cNvSpPr/>
          <p:nvPr/>
        </p:nvSpPr>
        <p:spPr>
          <a:xfrm>
            <a:off x="692470" y="4195093"/>
            <a:ext cx="721895" cy="986028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3437982" y="5038095"/>
            <a:ext cx="7189789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the </a:t>
            </a:r>
            <a:r>
              <a:rPr lang="en-CA" sz="31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 of conservation of mass</a:t>
            </a:r>
            <a:endParaRPr lang="en-CA" sz="31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2797677" y="5181121"/>
            <a:ext cx="309093" cy="283336"/>
          </a:xfrm>
          <a:prstGeom prst="rightArrow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3691826" y="1387404"/>
            <a:ext cx="145937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Reactants</a:t>
            </a:r>
            <a:endParaRPr lang="en-CA" sz="25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008653" y="1411006"/>
            <a:ext cx="130837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endParaRPr lang="en-CA" sz="25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753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7186691" y="5424870"/>
            <a:ext cx="2601994" cy="861210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3" name="Oval 122"/>
          <p:cNvSpPr/>
          <p:nvPr/>
        </p:nvSpPr>
        <p:spPr>
          <a:xfrm>
            <a:off x="3845164" y="2462554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4112035" y="2462554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3845162" y="4486359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4112036" y="4486359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4971159" y="3636833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4971160" y="3355167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973696" y="3659364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3845163" y="2757466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1403137" y="2633275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1135710" y="4242880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1403138" y="4242879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1135711" y="2954857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1403139" y="2954856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588067" y="3753037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588068" y="3512028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1938651" y="3719922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916" y="80185"/>
            <a:ext cx="11833309" cy="1142974"/>
          </a:xfrm>
        </p:spPr>
        <p:txBody>
          <a:bodyPr>
            <a:noAutofit/>
          </a:bodyPr>
          <a:lstStyle/>
          <a:p>
            <a:pPr lvl="0" algn="ctr">
              <a:spcBef>
                <a:spcPts val="1000"/>
              </a:spcBef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Reminder of Information in</a:t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PowerPoint 4.1 and in PowerPoint 4.2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899" y="1097531"/>
            <a:ext cx="12202899" cy="968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should feel comfortable writing chemical names, determining chemical formulas, and utilizing both Bohr diagrams and Lewis diagrams.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329358" y="2555227"/>
            <a:ext cx="231666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500" dirty="0" smtClean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 name</a:t>
            </a:r>
          </a:p>
          <a:p>
            <a:pPr algn="ctr"/>
            <a:r>
              <a:rPr lang="en-US" sz="25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Sodium chloride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014026" y="3947030"/>
            <a:ext cx="294732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 formula</a:t>
            </a:r>
          </a:p>
          <a:p>
            <a:pPr algn="ctr"/>
            <a:r>
              <a:rPr lang="en-US" sz="2500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endParaRPr lang="en-US" sz="2500" dirty="0" smtClean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186691" y="5424870"/>
            <a:ext cx="260199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 equation</a:t>
            </a:r>
          </a:p>
          <a:p>
            <a:r>
              <a:rPr lang="en-US" sz="25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500" baseline="300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5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Cl</a:t>
            </a:r>
            <a:r>
              <a:rPr lang="en-US" sz="2500" baseline="300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5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2500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165332" y="3571452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</a:t>
            </a:r>
            <a:endParaRPr lang="en-US" dirty="0"/>
          </a:p>
        </p:txBody>
      </p:sp>
      <p:sp>
        <p:nvSpPr>
          <p:cNvPr id="60" name="Oval 59"/>
          <p:cNvSpPr/>
          <p:nvPr/>
        </p:nvSpPr>
        <p:spPr>
          <a:xfrm>
            <a:off x="1135712" y="3278881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1403140" y="3278880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1938652" y="3478913"/>
            <a:ext cx="238569" cy="238569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1068194" y="3398169"/>
            <a:ext cx="638629" cy="6386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707352" y="3037327"/>
            <a:ext cx="1360311" cy="13603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3916462" y="3417001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</a:t>
            </a:r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3845164" y="3155383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4112592" y="3155382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4112591" y="4162539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4648104" y="3355415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297519" y="3659365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845164" y="4162539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4657833" y="3659365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4112592" y="2757466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306748" y="3353502"/>
            <a:ext cx="238569" cy="2385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777646" y="3274671"/>
            <a:ext cx="638629" cy="6386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3416804" y="2913829"/>
            <a:ext cx="1360311" cy="13603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Left Bracket 81"/>
          <p:cNvSpPr/>
          <p:nvPr/>
        </p:nvSpPr>
        <p:spPr>
          <a:xfrm>
            <a:off x="228156" y="2752560"/>
            <a:ext cx="401052" cy="1770337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3" name="Left Bracket 82"/>
          <p:cNvSpPr/>
          <p:nvPr/>
        </p:nvSpPr>
        <p:spPr>
          <a:xfrm>
            <a:off x="2896467" y="2752561"/>
            <a:ext cx="401052" cy="1770337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4" name="Left Bracket 83"/>
          <p:cNvSpPr/>
          <p:nvPr/>
        </p:nvSpPr>
        <p:spPr>
          <a:xfrm flipH="1">
            <a:off x="4837328" y="2746143"/>
            <a:ext cx="401052" cy="1770337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5" name="Left Bracket 84"/>
          <p:cNvSpPr/>
          <p:nvPr/>
        </p:nvSpPr>
        <p:spPr>
          <a:xfrm flipH="1">
            <a:off x="2164801" y="2752560"/>
            <a:ext cx="401052" cy="1770337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6" name="TextBox 85"/>
          <p:cNvSpPr txBox="1"/>
          <p:nvPr/>
        </p:nvSpPr>
        <p:spPr>
          <a:xfrm>
            <a:off x="2480969" y="2781754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84210" y="2775387"/>
            <a:ext cx="32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383529" y="2713504"/>
            <a:ext cx="2007955" cy="2007955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8" name="TextBox 117"/>
          <p:cNvSpPr txBox="1"/>
          <p:nvPr/>
        </p:nvSpPr>
        <p:spPr>
          <a:xfrm>
            <a:off x="1840289" y="4947816"/>
            <a:ext cx="229249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Lewis diagram</a:t>
            </a:r>
            <a:endParaRPr lang="en-US" sz="2500" dirty="0">
              <a:ln>
                <a:solidFill>
                  <a:srgbClr val="000000"/>
                </a:solidFill>
              </a:ln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1840289" y="2236450"/>
            <a:ext cx="195919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500" dirty="0" smtClean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Bohr diagram</a:t>
            </a:r>
            <a:endParaRPr lang="en-US" sz="2500" dirty="0">
              <a:ln>
                <a:solidFill>
                  <a:srgbClr val="000000"/>
                </a:solidFill>
              </a:ln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" name="Oval 120"/>
          <p:cNvSpPr/>
          <p:nvPr/>
        </p:nvSpPr>
        <p:spPr>
          <a:xfrm>
            <a:off x="3092981" y="2597689"/>
            <a:ext cx="2007955" cy="2007955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9" name="TextBox 128"/>
          <p:cNvSpPr txBox="1"/>
          <p:nvPr/>
        </p:nvSpPr>
        <p:spPr>
          <a:xfrm>
            <a:off x="1898282" y="5814811"/>
            <a:ext cx="647934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endParaRPr lang="en-CA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0" name="Oval 129"/>
          <p:cNvSpPr/>
          <p:nvPr/>
        </p:nvSpPr>
        <p:spPr>
          <a:xfrm>
            <a:off x="2118374" y="5607062"/>
            <a:ext cx="207749" cy="207749"/>
          </a:xfrm>
          <a:prstGeom prst="ellipse">
            <a:avLst/>
          </a:prstGeom>
          <a:solidFill>
            <a:srgbClr val="FFFFFF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4013337" y="6078331"/>
            <a:ext cx="207749" cy="20774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4013337" y="5853279"/>
            <a:ext cx="207749" cy="20774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3783043" y="5568586"/>
            <a:ext cx="207749" cy="20774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Box 133"/>
          <p:cNvSpPr txBox="1"/>
          <p:nvPr/>
        </p:nvSpPr>
        <p:spPr>
          <a:xfrm>
            <a:off x="3471765" y="5780104"/>
            <a:ext cx="559769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endParaRPr lang="en-CA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5" name="Oval 134"/>
          <p:cNvSpPr/>
          <p:nvPr/>
        </p:nvSpPr>
        <p:spPr>
          <a:xfrm>
            <a:off x="3293450" y="6084591"/>
            <a:ext cx="207749" cy="20774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3780380" y="6345723"/>
            <a:ext cx="207749" cy="20774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3545317" y="6345723"/>
            <a:ext cx="207749" cy="20774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Left Bracket 137"/>
          <p:cNvSpPr/>
          <p:nvPr/>
        </p:nvSpPr>
        <p:spPr>
          <a:xfrm>
            <a:off x="3246979" y="5564939"/>
            <a:ext cx="210171" cy="1069130"/>
          </a:xfrm>
          <a:prstGeom prst="leftBracke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TextBox 138"/>
          <p:cNvSpPr txBox="1"/>
          <p:nvPr/>
        </p:nvSpPr>
        <p:spPr>
          <a:xfrm>
            <a:off x="4221086" y="5466051"/>
            <a:ext cx="317716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0" name="Left Bracket 139"/>
          <p:cNvSpPr/>
          <p:nvPr/>
        </p:nvSpPr>
        <p:spPr>
          <a:xfrm flipH="1">
            <a:off x="4059923" y="5564939"/>
            <a:ext cx="210171" cy="1069130"/>
          </a:xfrm>
          <a:prstGeom prst="leftBracke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TextBox 140"/>
          <p:cNvSpPr txBox="1"/>
          <p:nvPr/>
        </p:nvSpPr>
        <p:spPr>
          <a:xfrm>
            <a:off x="2602906" y="5434445"/>
            <a:ext cx="409086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2" name="Left Bracket 141"/>
          <p:cNvSpPr/>
          <p:nvPr/>
        </p:nvSpPr>
        <p:spPr>
          <a:xfrm>
            <a:off x="1789928" y="5530233"/>
            <a:ext cx="210171" cy="1069130"/>
          </a:xfrm>
          <a:prstGeom prst="leftBracke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Left Bracket 142"/>
          <p:cNvSpPr/>
          <p:nvPr/>
        </p:nvSpPr>
        <p:spPr>
          <a:xfrm flipH="1">
            <a:off x="2450336" y="5530233"/>
            <a:ext cx="210171" cy="1069130"/>
          </a:xfrm>
          <a:prstGeom prst="leftBracke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3545317" y="5568747"/>
            <a:ext cx="207749" cy="20774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1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4713E-6 1.11111E-6 L 0.06446 1.11111E-6 C 0.09324 1.11111E-6 0.12905 0.02963 0.12905 0.0537 L 0.12905 0.1081 " pathEditMode="relative" rAng="0" ptsTypes="FfFF">
                                      <p:cBhvr>
                                        <p:cTn id="160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46" y="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5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5752E-6 1.11111E-6 L 0.04778 1.11111E-6 C 0.06926 1.11111E-6 0.09582 0.01018 0.09582 0.01852 L 0.09582 0.03773 " pathEditMode="relative" rAng="0" ptsTypes="FfFF">
                                      <p:cBhvr>
                                        <p:cTn id="240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91" y="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9" dur="3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2" grpId="0" animBg="1"/>
      <p:bldP spid="120" grpId="0" animBg="1"/>
      <p:bldP spid="95" grpId="0" animBg="1"/>
      <p:bldP spid="95" grpId="1" animBg="1"/>
      <p:bldP spid="93" grpId="0" animBg="1"/>
      <p:bldP spid="94" grpId="0" animBg="1"/>
      <p:bldP spid="91" grpId="0" animBg="1"/>
      <p:bldP spid="92" grpId="0" animBg="1"/>
      <p:bldP spid="89" grpId="0" animBg="1"/>
      <p:bldP spid="90" grpId="0" animBg="1"/>
      <p:bldP spid="88" grpId="0" animBg="1"/>
      <p:bldP spid="45" grpId="0"/>
      <p:bldP spid="46" grpId="0"/>
      <p:bldP spid="47" grpId="0"/>
      <p:bldP spid="59" grpId="0"/>
      <p:bldP spid="60" grpId="0" animBg="1"/>
      <p:bldP spid="66" grpId="0" animBg="1"/>
      <p:bldP spid="67" grpId="0" animBg="1"/>
      <p:bldP spid="68" grpId="0" animBg="1"/>
      <p:bldP spid="69" grpId="0" animBg="1"/>
      <p:bldP spid="70" grpId="0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/>
      <p:bldP spid="87" grpId="0"/>
      <p:bldP spid="49" grpId="0" animBg="1"/>
      <p:bldP spid="118" grpId="0"/>
      <p:bldP spid="119" grpId="0"/>
      <p:bldP spid="121" grpId="0" animBg="1"/>
      <p:bldP spid="129" grpId="0"/>
      <p:bldP spid="130" grpId="0" animBg="1"/>
      <p:bldP spid="130" grpId="1" animBg="1"/>
      <p:bldP spid="131" grpId="0" animBg="1"/>
      <p:bldP spid="132" grpId="0" animBg="1"/>
      <p:bldP spid="133" grpId="0" animBg="1"/>
      <p:bldP spid="134" grpId="0"/>
      <p:bldP spid="135" grpId="0" animBg="1"/>
      <p:bldP spid="136" grpId="0" animBg="1"/>
      <p:bldP spid="137" grpId="0" animBg="1"/>
      <p:bldP spid="138" grpId="0" animBg="1"/>
      <p:bldP spid="139" grpId="0"/>
      <p:bldP spid="140" grpId="0" animBg="1"/>
      <p:bldP spid="141" grpId="0"/>
      <p:bldP spid="142" grpId="0" animBg="1"/>
      <p:bldP spid="143" grpId="0" animBg="1"/>
      <p:bldP spid="1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6009356" y="3467512"/>
            <a:ext cx="560456" cy="482140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Rectangle 37"/>
          <p:cNvSpPr/>
          <p:nvPr/>
        </p:nvSpPr>
        <p:spPr>
          <a:xfrm>
            <a:off x="4674590" y="3190472"/>
            <a:ext cx="370221" cy="520653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Rectangle 23"/>
          <p:cNvSpPr/>
          <p:nvPr/>
        </p:nvSpPr>
        <p:spPr>
          <a:xfrm>
            <a:off x="4596407" y="1890863"/>
            <a:ext cx="7436496" cy="477054"/>
          </a:xfrm>
          <a:prstGeom prst="rect">
            <a:avLst/>
          </a:prstGeom>
          <a:noFill/>
          <a:ln w="381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Rectangle 21"/>
          <p:cNvSpPr/>
          <p:nvPr/>
        </p:nvSpPr>
        <p:spPr>
          <a:xfrm>
            <a:off x="4395811" y="1171471"/>
            <a:ext cx="2588109" cy="477054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3005"/>
            <a:ext cx="10515600" cy="1113904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Chemical Equations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596407" y="2967335"/>
                <a:ext cx="7176965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5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5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</a:t>
                </a:r>
                <a:r>
                  <a:rPr lang="en-US" sz="5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(g</a:t>
                </a:r>
                <a:r>
                  <a:rPr lang="en-US" sz="5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5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5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5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en-US" sz="5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2(g</a:t>
                </a:r>
                <a:r>
                  <a:rPr lang="en-US" sz="5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5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5400" i="1">
                        <a:latin typeface="Cambria Math" panose="02040503050406030204" pitchFamily="18" charset="0"/>
                      </a:rPr>
                      <m:t>↔</m:t>
                    </m:r>
                  </m:oMath>
                </a14:m>
                <a:r>
                  <a:rPr lang="en-US" sz="5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5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2NO</a:t>
                </a:r>
                <a:r>
                  <a:rPr lang="en-US" sz="5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2(g</a:t>
                </a:r>
                <a:r>
                  <a:rPr lang="en-US" sz="5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sz="5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6407" y="2967335"/>
                <a:ext cx="7176965" cy="923330"/>
              </a:xfrm>
              <a:prstGeom prst="rect">
                <a:avLst/>
              </a:prstGeom>
              <a:blipFill rotWithShape="1">
                <a:blip r:embed="rId2"/>
                <a:stretch>
                  <a:fillRect l="-4503" t="-18543" r="-1954" b="-3973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4596406" y="2967335"/>
            <a:ext cx="4058197" cy="1000354"/>
          </a:xfrm>
          <a:prstGeom prst="rect">
            <a:avLst/>
          </a:prstGeom>
          <a:noFill/>
          <a:ln w="381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9494748" y="2968331"/>
            <a:ext cx="2173511" cy="1000354"/>
          </a:xfrm>
          <a:prstGeom prst="rect">
            <a:avLst/>
          </a:prstGeom>
          <a:noFill/>
          <a:ln w="381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TextBox 14"/>
          <p:cNvSpPr txBox="1"/>
          <p:nvPr/>
        </p:nvSpPr>
        <p:spPr>
          <a:xfrm>
            <a:off x="5464780" y="4521768"/>
            <a:ext cx="145937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Reactants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Arrow Connector 16"/>
          <p:cNvCxnSpPr>
            <a:stCxn id="15" idx="0"/>
            <a:endCxn id="13" idx="2"/>
          </p:cNvCxnSpPr>
          <p:nvPr/>
        </p:nvCxnSpPr>
        <p:spPr>
          <a:xfrm flipV="1">
            <a:off x="6194467" y="3967689"/>
            <a:ext cx="431038" cy="554079"/>
          </a:xfrm>
          <a:prstGeom prst="straightConnector1">
            <a:avLst/>
          </a:prstGeom>
          <a:ln w="38100">
            <a:solidFill>
              <a:srgbClr val="00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783329" y="4521768"/>
            <a:ext cx="130837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Arrow Connector 18"/>
          <p:cNvCxnSpPr>
            <a:stCxn id="18" idx="0"/>
            <a:endCxn id="14" idx="2"/>
          </p:cNvCxnSpPr>
          <p:nvPr/>
        </p:nvCxnSpPr>
        <p:spPr>
          <a:xfrm flipV="1">
            <a:off x="9437515" y="3968685"/>
            <a:ext cx="1143989" cy="553083"/>
          </a:xfrm>
          <a:prstGeom prst="straightConnector1">
            <a:avLst/>
          </a:prstGeom>
          <a:ln w="38100">
            <a:solidFill>
              <a:srgbClr val="00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32706" y="1171471"/>
            <a:ext cx="669029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Chemical equations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represent </a:t>
            </a:r>
            <a:r>
              <a:rPr lang="en-CA" sz="25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chemical reactions</a:t>
            </a:r>
            <a:endParaRPr lang="en-CA" sz="25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96407" y="1890863"/>
            <a:ext cx="766427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or more </a:t>
            </a:r>
            <a:r>
              <a:rPr lang="en-CA" sz="25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chemical changes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occurring simultaneously.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Elbow Connector 28"/>
          <p:cNvCxnSpPr>
            <a:stCxn id="22" idx="3"/>
            <a:endCxn id="23" idx="0"/>
          </p:cNvCxnSpPr>
          <p:nvPr/>
        </p:nvCxnSpPr>
        <p:spPr>
          <a:xfrm>
            <a:off x="6983920" y="1409998"/>
            <a:ext cx="1444626" cy="480865"/>
          </a:xfrm>
          <a:prstGeom prst="bentConnector2">
            <a:avLst/>
          </a:prstGeom>
          <a:ln w="38100">
            <a:solidFill>
              <a:srgbClr val="00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95244" y="3190472"/>
            <a:ext cx="268214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Symbolic equation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421029" y="5634934"/>
            <a:ext cx="215636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 equation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554908" y="5588768"/>
                <a:ext cx="6715300" cy="5693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3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Copper (I) + oxygen </a:t>
                </a:r>
                <a14:m>
                  <m:oMath xmlns:m="http://schemas.openxmlformats.org/officeDocument/2006/math">
                    <m:r>
                      <a:rPr lang="en-US" sz="3100" i="1">
                        <a:latin typeface="Cambria Math"/>
                      </a:rPr>
                      <m:t>↔</m:t>
                    </m:r>
                  </m:oMath>
                </a14:m>
                <a:r>
                  <a:rPr lang="en-CA" sz="3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Copper (I) oxide</a:t>
                </a:r>
                <a:r>
                  <a:rPr lang="en-CA" dirty="0" smtClean="0"/>
                  <a:t> </a:t>
                </a:r>
                <a:endParaRPr lang="en-CA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908" y="5588768"/>
                <a:ext cx="6715300" cy="569387"/>
              </a:xfrm>
              <a:prstGeom prst="rect">
                <a:avLst/>
              </a:prstGeom>
              <a:blipFill rotWithShape="1">
                <a:blip r:embed="rId3"/>
                <a:stretch>
                  <a:fillRect l="-2178" t="-13978" r="-454" b="-3333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ight Arrow 35"/>
          <p:cNvSpPr/>
          <p:nvPr/>
        </p:nvSpPr>
        <p:spPr>
          <a:xfrm>
            <a:off x="3577389" y="3190473"/>
            <a:ext cx="481264" cy="477054"/>
          </a:xfrm>
          <a:prstGeom prst="rightArrow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Right Arrow 36"/>
          <p:cNvSpPr/>
          <p:nvPr/>
        </p:nvSpPr>
        <p:spPr>
          <a:xfrm>
            <a:off x="3577389" y="5634934"/>
            <a:ext cx="481264" cy="477054"/>
          </a:xfrm>
          <a:prstGeom prst="rightArrow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TextBox 38"/>
          <p:cNvSpPr txBox="1"/>
          <p:nvPr/>
        </p:nvSpPr>
        <p:spPr>
          <a:xfrm>
            <a:off x="2158398" y="3967689"/>
            <a:ext cx="162480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Coefficient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0" name="Straight Arrow Connector 39"/>
          <p:cNvCxnSpPr>
            <a:stCxn id="39" idx="3"/>
          </p:cNvCxnSpPr>
          <p:nvPr/>
        </p:nvCxnSpPr>
        <p:spPr>
          <a:xfrm flipV="1">
            <a:off x="3783202" y="3540569"/>
            <a:ext cx="972302" cy="665647"/>
          </a:xfrm>
          <a:prstGeom prst="straightConnector1">
            <a:avLst/>
          </a:prstGeom>
          <a:ln w="38100">
            <a:solidFill>
              <a:srgbClr val="00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4554908" y="5696490"/>
            <a:ext cx="3357650" cy="461665"/>
          </a:xfrm>
          <a:prstGeom prst="rect">
            <a:avLst/>
          </a:prstGeom>
          <a:noFill/>
          <a:ln w="381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Rectangle 48"/>
          <p:cNvSpPr/>
          <p:nvPr/>
        </p:nvSpPr>
        <p:spPr>
          <a:xfrm>
            <a:off x="8398889" y="5696490"/>
            <a:ext cx="2680858" cy="461665"/>
          </a:xfrm>
          <a:prstGeom prst="rect">
            <a:avLst/>
          </a:prstGeom>
          <a:noFill/>
          <a:ln w="381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9437513" y="5037190"/>
            <a:ext cx="1" cy="631103"/>
          </a:xfrm>
          <a:prstGeom prst="straightConnector1">
            <a:avLst/>
          </a:prstGeom>
          <a:ln w="38100">
            <a:solidFill>
              <a:srgbClr val="00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190437" y="5037190"/>
            <a:ext cx="1" cy="631103"/>
          </a:xfrm>
          <a:prstGeom prst="straightConnector1">
            <a:avLst/>
          </a:prstGeom>
          <a:ln w="38100">
            <a:solidFill>
              <a:srgbClr val="00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4058653" y="3754129"/>
            <a:ext cx="1950703" cy="1006166"/>
          </a:xfrm>
          <a:prstGeom prst="straightConnector1">
            <a:avLst/>
          </a:prstGeom>
          <a:ln w="38100">
            <a:solidFill>
              <a:srgbClr val="00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019746" y="4764765"/>
            <a:ext cx="207781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 of matter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25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2" grpId="0" animBg="1"/>
      <p:bldP spid="6" grpId="0"/>
      <p:bldP spid="15" grpId="0"/>
      <p:bldP spid="18" grpId="0"/>
      <p:bldP spid="21" grpId="0"/>
      <p:bldP spid="23" grpId="0"/>
      <p:bldP spid="33" grpId="0"/>
      <p:bldP spid="34" grpId="0"/>
      <p:bldP spid="35" grpId="0"/>
      <p:bldP spid="36" grpId="0" animBg="1"/>
      <p:bldP spid="37" grpId="0" animBg="1"/>
      <p:bldP spid="39" grpId="0"/>
      <p:bldP spid="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3005"/>
            <a:ext cx="10515600" cy="980900"/>
          </a:xfrm>
        </p:spPr>
        <p:txBody>
          <a:bodyPr/>
          <a:lstStyle/>
          <a:p>
            <a:pPr algn="ctr"/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 of Conservation of Mass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211" y="1912668"/>
            <a:ext cx="5648863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total mass of the products is always equal to the total mass of the reactants in a chemical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reaction</a:t>
            </a:r>
          </a:p>
          <a:p>
            <a:pPr lvl="0"/>
            <a:endParaRPr lang="en-CA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Atoms are neither created nor destroyed during a chemical reaction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CA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309" b="14041"/>
          <a:stretch/>
        </p:blipFill>
        <p:spPr bwMode="auto">
          <a:xfrm>
            <a:off x="5743074" y="1639790"/>
            <a:ext cx="6290221" cy="44545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352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35" y="365125"/>
            <a:ext cx="11571315" cy="1325563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Various Forms of Chemical Equations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88016" y="3374456"/>
            <a:ext cx="91999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5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4(g)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5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↔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5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5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(g)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CO</a:t>
            </a:r>
            <a:r>
              <a:rPr lang="en-US" sz="5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endParaRPr lang="en-CA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112615"/>
            <a:ext cx="998536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CA" sz="25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skeleton equation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shows only the formulas for the reactants and products,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1" y="4631105"/>
            <a:ext cx="12039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CA" sz="25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balanced equation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shows 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identities of each pure substance involved as well as the matching number of each element on both sides of the chemical equation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88016" y="5561316"/>
            <a:ext cx="98924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5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4(g)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2O</a:t>
            </a:r>
            <a:r>
              <a:rPr lang="en-US" sz="5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↔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2H</a:t>
            </a:r>
            <a:r>
              <a:rPr lang="en-US" sz="5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5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(g)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CO</a:t>
            </a:r>
            <a:r>
              <a:rPr lang="en-US" sz="5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endParaRPr lang="en-CA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399" y="1406455"/>
            <a:ext cx="924317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CA" sz="25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 equation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shows only the names for the reactants and products,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88016" y="1888060"/>
            <a:ext cx="95526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Methane + oxygen → water + carbon dioxide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1138989" y="1888060"/>
            <a:ext cx="721895" cy="986028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Down Arrow 11"/>
          <p:cNvSpPr/>
          <p:nvPr/>
        </p:nvSpPr>
        <p:spPr>
          <a:xfrm>
            <a:off x="1138988" y="3645077"/>
            <a:ext cx="721895" cy="986028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799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484489" y="2115457"/>
            <a:ext cx="1599868" cy="1522993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/>
          <p:cNvSpPr/>
          <p:nvPr/>
        </p:nvSpPr>
        <p:spPr>
          <a:xfrm>
            <a:off x="8161757" y="3676886"/>
            <a:ext cx="3632864" cy="1956271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12295"/>
            <a:ext cx="12039599" cy="1331494"/>
          </a:xfrm>
        </p:spPr>
        <p:txBody>
          <a:bodyPr>
            <a:normAutofit/>
          </a:bodyPr>
          <a:lstStyle/>
          <a:p>
            <a:pPr algn="ctr"/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transform 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CA" sz="4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 </a:t>
            </a:r>
            <a:r>
              <a:rPr lang="en-CA" sz="4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equation</a:t>
            </a:r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into a </a:t>
            </a:r>
            <a:r>
              <a:rPr lang="en-CA" sz="4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skeleton </a:t>
            </a:r>
            <a:r>
              <a:rPr lang="en-CA" sz="4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equation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32086" y="5796574"/>
            <a:ext cx="70455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5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5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US" sz="5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+ CO</a:t>
            </a:r>
            <a:r>
              <a:rPr lang="en-US" sz="5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CA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92687" y="1562309"/>
            <a:ext cx="95526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Methane + oxygen → water + carbon dioxide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75481" y="3638451"/>
            <a:ext cx="3804247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Names of these compounds </a:t>
            </a:r>
          </a:p>
          <a:p>
            <a:r>
              <a:rPr lang="en-CA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be memorized,</a:t>
            </a:r>
          </a:p>
          <a:p>
            <a:r>
              <a:rPr lang="en-CA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H</a:t>
            </a:r>
            <a:r>
              <a:rPr lang="en-CA" sz="25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CA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	Water</a:t>
            </a:r>
            <a:endParaRPr lang="en-CA" sz="25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	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Methane</a:t>
            </a:r>
          </a:p>
          <a:p>
            <a:r>
              <a:rPr lang="en-CA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NH</a:t>
            </a:r>
            <a:r>
              <a:rPr lang="en-CA" sz="25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CA" sz="25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CA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Ammonia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6545179" y="2270195"/>
            <a:ext cx="625642" cy="677662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Down Arrow 12"/>
          <p:cNvSpPr/>
          <p:nvPr/>
        </p:nvSpPr>
        <p:spPr>
          <a:xfrm>
            <a:off x="2013284" y="2250417"/>
            <a:ext cx="625642" cy="677662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6150114" y="2928079"/>
            <a:ext cx="14157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54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CA" dirty="0"/>
          </a:p>
        </p:txBody>
      </p:sp>
      <p:sp>
        <p:nvSpPr>
          <p:cNvPr id="15" name="TextBox 14"/>
          <p:cNvSpPr txBox="1"/>
          <p:nvPr/>
        </p:nvSpPr>
        <p:spPr>
          <a:xfrm>
            <a:off x="1637455" y="2940745"/>
            <a:ext cx="13773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54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CA" dirty="0"/>
          </a:p>
        </p:txBody>
      </p:sp>
      <p:sp>
        <p:nvSpPr>
          <p:cNvPr id="17" name="Bent-Up Arrow 16"/>
          <p:cNvSpPr/>
          <p:nvPr/>
        </p:nvSpPr>
        <p:spPr>
          <a:xfrm rot="5400000">
            <a:off x="7047631" y="3506004"/>
            <a:ext cx="756051" cy="1472199"/>
          </a:xfrm>
          <a:prstGeom prst="bentUpArrow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ysClr val="windowText" lastClr="000000"/>
              </a:solidFill>
            </a:endParaRPr>
          </a:p>
        </p:txBody>
      </p:sp>
      <p:sp>
        <p:nvSpPr>
          <p:cNvPr id="18" name="Bent-Up Arrow 17"/>
          <p:cNvSpPr/>
          <p:nvPr/>
        </p:nvSpPr>
        <p:spPr>
          <a:xfrm rot="5400000">
            <a:off x="4080647" y="1715464"/>
            <a:ext cx="2158123" cy="6004097"/>
          </a:xfrm>
          <a:prstGeom prst="bentUpArrow">
            <a:avLst>
              <a:gd name="adj1" fmla="val 10387"/>
              <a:gd name="adj2" fmla="val 12739"/>
              <a:gd name="adj3" fmla="val 18080"/>
            </a:avLst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ysClr val="windowText" lastClr="000000"/>
              </a:solidFill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8979906" y="2236559"/>
            <a:ext cx="625642" cy="677662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TextBox 19"/>
          <p:cNvSpPr txBox="1"/>
          <p:nvPr/>
        </p:nvSpPr>
        <p:spPr>
          <a:xfrm>
            <a:off x="8653602" y="2718214"/>
            <a:ext cx="13773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54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CA" dirty="0"/>
          </a:p>
        </p:txBody>
      </p:sp>
      <p:sp>
        <p:nvSpPr>
          <p:cNvPr id="21" name="TextBox 20"/>
          <p:cNvSpPr txBox="1"/>
          <p:nvPr/>
        </p:nvSpPr>
        <p:spPr>
          <a:xfrm>
            <a:off x="319636" y="1631558"/>
            <a:ext cx="1073051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100" dirty="0" smtClean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endParaRPr lang="en-CA" sz="3100" dirty="0">
              <a:ln>
                <a:solidFill>
                  <a:srgbClr val="000000"/>
                </a:solidFill>
              </a:ln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9636" y="5973545"/>
            <a:ext cx="1510350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100" dirty="0" smtClean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skeleton</a:t>
            </a:r>
            <a:endParaRPr lang="en-CA" sz="3100" dirty="0">
              <a:ln>
                <a:solidFill>
                  <a:srgbClr val="000000"/>
                </a:solidFill>
              </a:ln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10020278" y="2990454"/>
            <a:ext cx="453586" cy="378850"/>
          </a:xfrm>
          <a:prstGeom prst="rightArrow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10449401" y="2061345"/>
            <a:ext cx="167004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Naming binary covalent compounds</a:t>
            </a:r>
          </a:p>
        </p:txBody>
      </p:sp>
      <p:sp>
        <p:nvSpPr>
          <p:cNvPr id="26" name="Down Arrow 25"/>
          <p:cNvSpPr/>
          <p:nvPr/>
        </p:nvSpPr>
        <p:spPr>
          <a:xfrm>
            <a:off x="4177920" y="2270195"/>
            <a:ext cx="625642" cy="677662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TextBox 26"/>
          <p:cNvSpPr txBox="1"/>
          <p:nvPr/>
        </p:nvSpPr>
        <p:spPr>
          <a:xfrm>
            <a:off x="4032923" y="2928079"/>
            <a:ext cx="9156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54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CA" dirty="0"/>
          </a:p>
        </p:txBody>
      </p:sp>
      <p:sp>
        <p:nvSpPr>
          <p:cNvPr id="29" name="Right Arrow 28"/>
          <p:cNvSpPr/>
          <p:nvPr/>
        </p:nvSpPr>
        <p:spPr>
          <a:xfrm rot="5400000">
            <a:off x="4201776" y="3932160"/>
            <a:ext cx="577927" cy="320962"/>
          </a:xfrm>
          <a:prstGeom prst="rightArrow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Rectangle 29"/>
          <p:cNvSpPr/>
          <p:nvPr/>
        </p:nvSpPr>
        <p:spPr>
          <a:xfrm>
            <a:off x="2638927" y="4381602"/>
            <a:ext cx="3997662" cy="909926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TextBox 30"/>
          <p:cNvSpPr txBox="1"/>
          <p:nvPr/>
        </p:nvSpPr>
        <p:spPr>
          <a:xfrm>
            <a:off x="2573563" y="4401377"/>
            <a:ext cx="4155315" cy="870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Naturally diatomic molecule</a:t>
            </a:r>
          </a:p>
          <a:p>
            <a:r>
              <a:rPr lang="en-CA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</a:t>
            </a:r>
            <a:r>
              <a:rPr lang="en-U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</a:t>
            </a:r>
            <a:r>
              <a:rPr lang="en-U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</a:t>
            </a:r>
            <a:r>
              <a:rPr lang="en-U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</a:t>
            </a:r>
            <a:r>
              <a:rPr lang="en-U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Cl</a:t>
            </a:r>
            <a:r>
              <a:rPr lang="en-U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Br</a:t>
            </a:r>
            <a:r>
              <a:rPr lang="en-U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CA" sz="25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4532847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HOFNBrICl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30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2" grpId="0" animBg="1"/>
      <p:bldP spid="4" grpId="0"/>
      <p:bldP spid="9" grpId="0"/>
      <p:bldP spid="10" grpId="0"/>
      <p:bldP spid="11" grpId="0" animBg="1"/>
      <p:bldP spid="13" grpId="0" animBg="1"/>
      <p:bldP spid="14" grpId="0"/>
      <p:bldP spid="15" grpId="0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 animBg="1"/>
      <p:bldP spid="24" grpId="0"/>
      <p:bldP spid="26" grpId="0" animBg="1"/>
      <p:bldP spid="27" grpId="0"/>
      <p:bldP spid="29" grpId="0" animBg="1"/>
      <p:bldP spid="30" grpId="0" animBg="1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12295"/>
            <a:ext cx="12039599" cy="1331494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transforming the following </a:t>
            </a:r>
            <a:b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4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 </a:t>
            </a:r>
            <a:r>
              <a:rPr lang="en-CA" sz="4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equation</a:t>
            </a:r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into a </a:t>
            </a:r>
            <a:r>
              <a:rPr lang="en-CA" sz="4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skeleton </a:t>
            </a:r>
            <a:r>
              <a:rPr lang="en-CA" sz="4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equation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2923" y="5796574"/>
            <a:ext cx="46538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5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N</a:t>
            </a:r>
            <a:r>
              <a:rPr lang="en-US" sz="5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NH</a:t>
            </a:r>
            <a:r>
              <a:rPr lang="en-US" sz="5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CA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92687" y="1562309"/>
            <a:ext cx="71705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Hydrogen + nitrogen → ammonia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7220981" y="2270195"/>
            <a:ext cx="625642" cy="677662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Down Arrow 12"/>
          <p:cNvSpPr/>
          <p:nvPr/>
        </p:nvSpPr>
        <p:spPr>
          <a:xfrm>
            <a:off x="2013284" y="2250417"/>
            <a:ext cx="625642" cy="677662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6860034" y="2928079"/>
            <a:ext cx="14157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sz="54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CA" dirty="0"/>
          </a:p>
        </p:txBody>
      </p:sp>
      <p:sp>
        <p:nvSpPr>
          <p:cNvPr id="15" name="TextBox 14"/>
          <p:cNvSpPr txBox="1"/>
          <p:nvPr/>
        </p:nvSpPr>
        <p:spPr>
          <a:xfrm>
            <a:off x="1868287" y="2940745"/>
            <a:ext cx="9156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54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CA" dirty="0"/>
          </a:p>
        </p:txBody>
      </p:sp>
      <p:sp>
        <p:nvSpPr>
          <p:cNvPr id="21" name="TextBox 20"/>
          <p:cNvSpPr txBox="1"/>
          <p:nvPr/>
        </p:nvSpPr>
        <p:spPr>
          <a:xfrm>
            <a:off x="319636" y="1631558"/>
            <a:ext cx="1073051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100" dirty="0" smtClean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endParaRPr lang="en-CA" sz="3100" dirty="0">
              <a:ln>
                <a:solidFill>
                  <a:srgbClr val="000000"/>
                </a:solidFill>
              </a:ln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9636" y="5973545"/>
            <a:ext cx="1510350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100" dirty="0" smtClean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skeleton</a:t>
            </a:r>
            <a:endParaRPr lang="en-CA" sz="3100" dirty="0">
              <a:ln>
                <a:solidFill>
                  <a:srgbClr val="000000"/>
                </a:solidFill>
              </a:ln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Down Arrow 25"/>
          <p:cNvSpPr/>
          <p:nvPr/>
        </p:nvSpPr>
        <p:spPr>
          <a:xfrm>
            <a:off x="4177920" y="2270195"/>
            <a:ext cx="625642" cy="677662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TextBox 26"/>
          <p:cNvSpPr txBox="1"/>
          <p:nvPr/>
        </p:nvSpPr>
        <p:spPr>
          <a:xfrm>
            <a:off x="4032923" y="2928079"/>
            <a:ext cx="9156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54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CA" dirty="0"/>
          </a:p>
        </p:txBody>
      </p:sp>
      <p:sp>
        <p:nvSpPr>
          <p:cNvPr id="29" name="Right Arrow 28"/>
          <p:cNvSpPr/>
          <p:nvPr/>
        </p:nvSpPr>
        <p:spPr>
          <a:xfrm rot="5400000">
            <a:off x="4201776" y="3997301"/>
            <a:ext cx="577927" cy="320962"/>
          </a:xfrm>
          <a:prstGeom prst="rightArrow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Rectangle 29"/>
          <p:cNvSpPr/>
          <p:nvPr/>
        </p:nvSpPr>
        <p:spPr>
          <a:xfrm>
            <a:off x="1554304" y="4426970"/>
            <a:ext cx="3997662" cy="909926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TextBox 30"/>
          <p:cNvSpPr txBox="1"/>
          <p:nvPr/>
        </p:nvSpPr>
        <p:spPr>
          <a:xfrm>
            <a:off x="1488940" y="4446745"/>
            <a:ext cx="4155315" cy="870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Naturally diatomic molecule</a:t>
            </a:r>
          </a:p>
          <a:p>
            <a:r>
              <a:rPr lang="en-CA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</a:t>
            </a:r>
            <a:r>
              <a:rPr lang="en-U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</a:t>
            </a:r>
            <a:r>
              <a:rPr lang="en-U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</a:t>
            </a:r>
            <a:r>
              <a:rPr lang="en-U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</a:t>
            </a:r>
            <a:r>
              <a:rPr lang="en-U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Cl</a:t>
            </a:r>
            <a:r>
              <a:rPr lang="en-U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Br</a:t>
            </a:r>
            <a:r>
              <a:rPr lang="en-U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CA" sz="25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ight Arrow 27"/>
          <p:cNvSpPr/>
          <p:nvPr/>
        </p:nvSpPr>
        <p:spPr>
          <a:xfrm rot="5400000">
            <a:off x="2037141" y="3979892"/>
            <a:ext cx="577927" cy="320962"/>
          </a:xfrm>
          <a:prstGeom prst="rightArrow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2717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1" grpId="0" animBg="1"/>
      <p:bldP spid="13" grpId="0" animBg="1"/>
      <p:bldP spid="14" grpId="0"/>
      <p:bldP spid="15" grpId="0"/>
      <p:bldP spid="21" grpId="0"/>
      <p:bldP spid="22" grpId="0"/>
      <p:bldP spid="26" grpId="0" animBg="1"/>
      <p:bldP spid="27" grpId="0"/>
      <p:bldP spid="29" grpId="0" animBg="1"/>
      <p:bldP spid="30" grpId="0" animBg="1"/>
      <p:bldP spid="31" grpId="0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Transform </a:t>
            </a:r>
            <a:b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CA" sz="4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CA" sz="4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keleton Equation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a </a:t>
            </a:r>
            <a:r>
              <a:rPr lang="en-CA" sz="4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CA" sz="4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alanced Equation</a:t>
            </a:r>
            <a:endParaRPr lang="en-CA" sz="40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6279" y="2049728"/>
            <a:ext cx="79111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5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O</a:t>
            </a:r>
            <a:r>
              <a:rPr lang="en-US" sz="5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H</a:t>
            </a:r>
            <a:r>
              <a:rPr lang="en-US" sz="5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+ CO</a:t>
            </a:r>
            <a:r>
              <a:rPr lang="en-US" sz="5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CA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9373" y="2740269"/>
            <a:ext cx="7358331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Hints,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 the total number of atoms on each side of the arrow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Recount as coefficients are added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Balance compounds first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Balance single elements last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Balance O and H last if on both sides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Polyatomic ions can often be counted as one unit instead of counting each element separately.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Utilize fractions to balance diatomic elements.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9031701" y="3417381"/>
            <a:ext cx="68480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  <a:p>
            <a:r>
              <a:rPr lang="en-CA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27163" y="3417381"/>
            <a:ext cx="53091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CA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CA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CA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504" y="3417380"/>
            <a:ext cx="53091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CA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CA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CA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86413" y="2049728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CA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238688" y="3417379"/>
            <a:ext cx="53091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CA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CA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9716504" y="3618974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9716504" y="4426115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707773" y="5295587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327162" y="3618974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327161" y="4426117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327163" y="5219712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704438" y="3417381"/>
            <a:ext cx="53091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CA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CA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70367" y="2049728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CA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86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to Transform the Following </a:t>
            </a:r>
            <a:b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4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Skeleton Equation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into a </a:t>
            </a:r>
            <a:r>
              <a:rPr lang="en-CA" sz="4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CA" sz="4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alanced Equation</a:t>
            </a:r>
            <a:endParaRPr lang="en-CA" sz="40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6279" y="2049728"/>
            <a:ext cx="90075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5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5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O</a:t>
            </a:r>
            <a:r>
              <a:rPr lang="en-US" sz="5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CO</a:t>
            </a:r>
            <a:r>
              <a:rPr lang="en-US" sz="5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  H</a:t>
            </a:r>
            <a:r>
              <a:rPr lang="en-US" sz="5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endParaRPr lang="en-CA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0341" y="3589848"/>
            <a:ext cx="68480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  <a:p>
            <a:r>
              <a:rPr lang="en-CA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5803" y="3589848"/>
            <a:ext cx="53091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CA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95144" y="3589847"/>
            <a:ext cx="53091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CA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30764" y="2049728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CA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17328" y="3589846"/>
            <a:ext cx="53091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CA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6395144" y="3791441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395144" y="4598582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386413" y="5468054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005802" y="3791441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005801" y="4598584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005803" y="5392179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383078" y="3589848"/>
            <a:ext cx="53091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CA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r>
              <a:rPr lang="en-CA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CA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243432" y="2049728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CA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902712" y="3791440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917327" y="4598584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930764" y="5468053"/>
            <a:ext cx="530915" cy="5678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461679" y="3596828"/>
            <a:ext cx="53091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CA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383078" y="1878527"/>
                <a:ext cx="822661" cy="12657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5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sz="54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CA" sz="5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CA" sz="5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CA" sz="5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3078" y="1878527"/>
                <a:ext cx="822661" cy="1265731"/>
              </a:xfrm>
              <a:prstGeom prst="rect">
                <a:avLst/>
              </a:prstGeom>
              <a:blipFill rotWithShape="1">
                <a:blip r:embed="rId2"/>
                <a:stretch>
                  <a:fillRect l="-39259" t="-1442" r="-4444" b="-1346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4528950" y="2049728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917328" y="2049727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CA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243431" y="2049727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805364" y="2049728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CA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126478" y="2049727"/>
            <a:ext cx="10502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CA" sz="5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</p:txBody>
      </p:sp>
      <p:sp>
        <p:nvSpPr>
          <p:cNvPr id="3" name="Left Bracket 2"/>
          <p:cNvSpPr/>
          <p:nvPr/>
        </p:nvSpPr>
        <p:spPr>
          <a:xfrm>
            <a:off x="1674705" y="2049727"/>
            <a:ext cx="379270" cy="923330"/>
          </a:xfrm>
          <a:prstGeom prst="leftBracket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eft Bracket 31"/>
          <p:cNvSpPr/>
          <p:nvPr/>
        </p:nvSpPr>
        <p:spPr>
          <a:xfrm flipH="1">
            <a:off x="10718224" y="2049727"/>
            <a:ext cx="379270" cy="923330"/>
          </a:xfrm>
          <a:prstGeom prst="leftBracket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0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9" grpId="1"/>
      <p:bldP spid="13" grpId="0"/>
      <p:bldP spid="24" grpId="0"/>
      <p:bldP spid="25" grpId="0"/>
      <p:bldP spid="25" grpId="1"/>
      <p:bldP spid="29" grpId="0"/>
      <p:bldP spid="30" grpId="0"/>
      <p:bldP spid="30" grpId="1"/>
      <p:bldP spid="38" grpId="1"/>
      <p:bldP spid="39" grpId="1"/>
      <p:bldP spid="40" grpId="1"/>
      <p:bldP spid="41" grpId="1"/>
      <p:bldP spid="31" grpId="0"/>
      <p:bldP spid="31" grpId="1"/>
      <p:bldP spid="3" grpId="0" animBg="1"/>
      <p:bldP spid="3" grpId="1" animBg="1"/>
      <p:bldP spid="32" grpId="0" animBg="1"/>
      <p:bldP spid="32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2049</TotalTime>
  <Words>504</Words>
  <Application>Microsoft Office PowerPoint</Application>
  <PresentationFormat>Custom</PresentationFormat>
  <Paragraphs>135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Chemical Names and Formulas of Compounds</vt:lpstr>
      <vt:lpstr>Reminder of Information in PowerPoint 4.1 and in PowerPoint 4.2 </vt:lpstr>
      <vt:lpstr>Chemical Equations</vt:lpstr>
      <vt:lpstr>Law of Conservation of Mass</vt:lpstr>
      <vt:lpstr>Various Forms of Chemical Equations</vt:lpstr>
      <vt:lpstr>How to transform  a Word equation into a skeleton equation</vt:lpstr>
      <vt:lpstr>Try transforming the following  Word equation into a skeleton equation</vt:lpstr>
      <vt:lpstr>How to Transform  a Skeleton Equation to a Balanced Equation</vt:lpstr>
      <vt:lpstr>Try to Transform the Following  Skeleton Equation into a Balanced Equation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 composés 2</dc:title>
  <dc:creator>Jeff O'Keefe</dc:creator>
  <cp:lastModifiedBy>SD22</cp:lastModifiedBy>
  <cp:revision>180</cp:revision>
  <cp:lastPrinted>2015-10-30T20:00:59Z</cp:lastPrinted>
  <dcterms:created xsi:type="dcterms:W3CDTF">2014-10-10T03:39:54Z</dcterms:created>
  <dcterms:modified xsi:type="dcterms:W3CDTF">2015-10-30T20:59:01Z</dcterms:modified>
</cp:coreProperties>
</file>