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7" r:id="rId3"/>
    <p:sldId id="283" r:id="rId4"/>
    <p:sldId id="284" r:id="rId5"/>
    <p:sldId id="285" r:id="rId6"/>
    <p:sldId id="286" r:id="rId7"/>
    <p:sldId id="288" r:id="rId8"/>
    <p:sldId id="287" r:id="rId9"/>
    <p:sldId id="295" r:id="rId10"/>
    <p:sldId id="289" r:id="rId11"/>
    <p:sldId id="291" r:id="rId12"/>
    <p:sldId id="292" r:id="rId13"/>
    <p:sldId id="293" r:id="rId14"/>
    <p:sldId id="294" r:id="rId15"/>
    <p:sldId id="290" r:id="rId1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0000"/>
    <a:srgbClr val="FFFFFF"/>
    <a:srgbClr val="E9C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-132" y="-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50CF6-27EB-41A0-9C84-34076BD6925D}" type="datetimeFigureOut">
              <a:rPr lang="en-CA" smtClean="0"/>
              <a:t>17/02/2016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9883D4-5722-4250-B091-0AD3656625B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84492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0D3B73E-CA9C-4568-80F7-7D43C75C83DB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5546A8B-9A56-4591-A59D-49121D941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044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070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171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282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46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794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21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004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228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20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631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562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3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38482-A743-4F07-A79A-6AFE07D89A39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861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équations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chimiques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167391"/>
          </a:xfrm>
        </p:spPr>
        <p:txBody>
          <a:bodyPr>
            <a:noAutofit/>
          </a:bodyPr>
          <a:lstStyle/>
          <a:p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PowerPoint 4.3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16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Essayer </a:t>
            </a:r>
            <a:r>
              <a:rPr lang="en-C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d’équilibrer</a:t>
            </a:r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cette</a:t>
            </a:r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équation</a:t>
            </a:r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C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équilibrée</a:t>
            </a:r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vous-mêmes</a:t>
            </a:r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C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6279" y="2049728"/>
            <a:ext cx="90075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5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5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O</a:t>
            </a:r>
            <a:r>
              <a:rPr lang="en-US" sz="5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→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CO</a:t>
            </a:r>
            <a:r>
              <a:rPr lang="en-US" sz="5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  H</a:t>
            </a:r>
            <a:r>
              <a:rPr lang="en-US" sz="5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endParaRPr lang="en-CA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0341" y="3589848"/>
            <a:ext cx="68480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  <a:p>
            <a:r>
              <a:rPr lang="en-CA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  <a:p>
            <a:r>
              <a:rPr lang="en-CA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05803" y="3589848"/>
            <a:ext cx="53091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r>
              <a:rPr lang="en-CA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  <a:p>
            <a:r>
              <a:rPr lang="en-CA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95144" y="3589847"/>
            <a:ext cx="53091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r>
              <a:rPr lang="en-CA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r>
              <a:rPr lang="en-CA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30764" y="2049728"/>
            <a:ext cx="5309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CA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17328" y="3589846"/>
            <a:ext cx="53091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r>
              <a:rPr lang="en-CA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r>
              <a:rPr lang="en-CA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6395144" y="3791441"/>
            <a:ext cx="530915" cy="56784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395144" y="4598582"/>
            <a:ext cx="530915" cy="56784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386413" y="5468054"/>
            <a:ext cx="530915" cy="56784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005802" y="3791441"/>
            <a:ext cx="530915" cy="56784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005801" y="4598584"/>
            <a:ext cx="530915" cy="56784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005803" y="5392179"/>
            <a:ext cx="530915" cy="56784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383078" y="3589848"/>
            <a:ext cx="53091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r>
              <a:rPr lang="en-CA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  <a:p>
            <a:r>
              <a:rPr lang="en-CA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CA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243432" y="2049728"/>
            <a:ext cx="5309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CA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902712" y="3791440"/>
            <a:ext cx="530915" cy="56784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917327" y="4598584"/>
            <a:ext cx="530915" cy="56784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930764" y="5468053"/>
            <a:ext cx="530915" cy="56784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461679" y="3596828"/>
            <a:ext cx="53091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r>
              <a:rPr lang="en-CA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CA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383078" y="1878527"/>
                <a:ext cx="822661" cy="12657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5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sz="54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CA" sz="5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CA" sz="5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CA" sz="5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3078" y="1878527"/>
                <a:ext cx="822661" cy="1265731"/>
              </a:xfrm>
              <a:prstGeom prst="rect">
                <a:avLst/>
              </a:prstGeom>
              <a:blipFill rotWithShape="1">
                <a:blip r:embed="rId2"/>
                <a:stretch>
                  <a:fillRect l="-39259" t="-1442" r="-4444" b="-1346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4528950" y="2049728"/>
            <a:ext cx="5309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917328" y="2049727"/>
            <a:ext cx="5309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CA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243431" y="2049727"/>
            <a:ext cx="5309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805364" y="2049728"/>
            <a:ext cx="5309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CA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126478" y="2049727"/>
            <a:ext cx="10502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5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CA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3" name="Left Bracket 2"/>
          <p:cNvSpPr/>
          <p:nvPr/>
        </p:nvSpPr>
        <p:spPr>
          <a:xfrm>
            <a:off x="1674705" y="2049727"/>
            <a:ext cx="379270" cy="923330"/>
          </a:xfrm>
          <a:prstGeom prst="leftBracket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Left Bracket 31"/>
          <p:cNvSpPr/>
          <p:nvPr/>
        </p:nvSpPr>
        <p:spPr>
          <a:xfrm flipH="1">
            <a:off x="10718224" y="2049727"/>
            <a:ext cx="379270" cy="923330"/>
          </a:xfrm>
          <a:prstGeom prst="leftBracket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20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9" grpId="1"/>
      <p:bldP spid="13" grpId="0"/>
      <p:bldP spid="24" grpId="0"/>
      <p:bldP spid="25" grpId="0"/>
      <p:bldP spid="25" grpId="1"/>
      <p:bldP spid="29" grpId="0"/>
      <p:bldP spid="30" grpId="0"/>
      <p:bldP spid="30" grpId="1"/>
      <p:bldP spid="38" grpId="1"/>
      <p:bldP spid="39" grpId="1"/>
      <p:bldP spid="40" grpId="1"/>
      <p:bldP spid="41" grpId="1"/>
      <p:bldP spid="31" grpId="0"/>
      <p:bldP spid="31" grpId="1"/>
      <p:bldP spid="3" grpId="0" animBg="1"/>
      <p:bldP spid="3" grpId="1" animBg="1"/>
      <p:bldP spid="32" grpId="0" animBg="1"/>
      <p:bldP spid="3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6989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question d’un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examen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provincial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783294"/>
            <a:ext cx="11959771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</a:p>
          <a:p>
            <a:r>
              <a:rPr lang="fr-F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Quelle est l'expérience représentée par le schéma? </a:t>
            </a:r>
          </a:p>
          <a:p>
            <a:r>
              <a:rPr lang="fr-F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  la neutralisation d’un acide par une base </a:t>
            </a:r>
          </a:p>
          <a:p>
            <a:r>
              <a:rPr lang="fr-F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B.  la conservation de la masse au cours d’un changement chimique </a:t>
            </a:r>
          </a:p>
          <a:p>
            <a:r>
              <a:rPr lang="fr-F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C.  l’effet d’un catalyseur sur la vitesse d’une réaction chimique </a:t>
            </a:r>
          </a:p>
          <a:p>
            <a:r>
              <a:rPr lang="fr-F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D.  le rôle de la surface de contact au cours d’une réaction de substitution </a:t>
            </a:r>
            <a:endParaRPr lang="fr-FR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double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Examen provincial 2011.2012 A en francais.pdf - Foxit PhantomPDF Express for ASU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2" t="30860" r="12024" b="25201"/>
          <a:stretch/>
        </p:blipFill>
        <p:spPr>
          <a:xfrm>
            <a:off x="4368799" y="3982561"/>
            <a:ext cx="7707087" cy="2873829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0" y="4750821"/>
            <a:ext cx="1553630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Réponse</a:t>
            </a:r>
            <a:endParaRPr lang="en-US" sz="3100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</a:p>
        </p:txBody>
      </p:sp>
    </p:spTree>
    <p:extLst>
      <p:ext uri="{BB962C8B-B14F-4D97-AF65-F5344CB8AC3E}">
        <p14:creationId xmlns:p14="http://schemas.microsoft.com/office/powerpoint/2010/main" val="140890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790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question d’un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examen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provincial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114" y="1553027"/>
            <a:ext cx="11720286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endParaRPr lang="fr-FR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Quel schéma représente la </a:t>
            </a:r>
            <a:r>
              <a:rPr lang="fr-FR" sz="3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réaction équilibrée </a:t>
            </a:r>
            <a:r>
              <a:rPr lang="fr-FR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entre l’hydrogène </a:t>
            </a:r>
            <a:r>
              <a:rPr lang="fr-FR" sz="3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l’oxygène </a:t>
            </a:r>
            <a:r>
              <a:rPr lang="fr-FR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pour </a:t>
            </a:r>
            <a:r>
              <a:rPr lang="fr-FR" sz="3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former de </a:t>
            </a:r>
            <a:r>
              <a:rPr lang="fr-FR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l’eau? </a:t>
            </a:r>
            <a:endParaRPr lang="en-US" sz="31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777473"/>
            <a:ext cx="1553630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Réponse</a:t>
            </a:r>
            <a:endParaRPr lang="en-US" sz="3100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</a:p>
        </p:txBody>
      </p:sp>
      <p:pic>
        <p:nvPicPr>
          <p:cNvPr id="3" name="Picture 2" descr="Examen provincial 2011.2012 A en francais.pdf - Foxit PhantomPDF Express for ASU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38" t="72478" r="38452" b="14550"/>
          <a:stretch/>
        </p:blipFill>
        <p:spPr>
          <a:xfrm>
            <a:off x="7246257" y="4241160"/>
            <a:ext cx="4107543" cy="1200551"/>
          </a:xfrm>
          <a:prstGeom prst="rect">
            <a:avLst/>
          </a:prstGeom>
          <a:ln>
            <a:solidFill>
              <a:srgbClr val="003300"/>
            </a:solidFill>
          </a:ln>
        </p:spPr>
      </p:pic>
      <p:pic>
        <p:nvPicPr>
          <p:cNvPr id="7" name="Picture 6" descr="Examen provincial 2011.2012 A en francais.pdf - Foxit PhantomPDF Express for ASU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38" t="53411" r="38452" b="33589"/>
          <a:stretch/>
        </p:blipFill>
        <p:spPr>
          <a:xfrm>
            <a:off x="838199" y="4238554"/>
            <a:ext cx="4107543" cy="1203157"/>
          </a:xfrm>
          <a:prstGeom prst="rect">
            <a:avLst/>
          </a:prstGeom>
          <a:ln>
            <a:solidFill>
              <a:srgbClr val="003300"/>
            </a:solidFill>
          </a:ln>
        </p:spPr>
      </p:pic>
      <p:pic>
        <p:nvPicPr>
          <p:cNvPr id="8" name="Picture 7" descr="Examen provincial 2011.2012 A en francais.pdf - Foxit PhantomPDF Express for ASU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38" t="36424" r="38452" b="52481"/>
          <a:stretch/>
        </p:blipFill>
        <p:spPr>
          <a:xfrm>
            <a:off x="7246257" y="3090207"/>
            <a:ext cx="4107543" cy="1026779"/>
          </a:xfrm>
          <a:prstGeom prst="rect">
            <a:avLst/>
          </a:prstGeom>
          <a:ln>
            <a:solidFill>
              <a:srgbClr val="003300"/>
            </a:solidFill>
          </a:ln>
        </p:spPr>
      </p:pic>
      <p:pic>
        <p:nvPicPr>
          <p:cNvPr id="10" name="Picture 9" descr="Examen provincial 2011.2012 A en francais.pdf - Foxit PhantomPDF Express for ASU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38" t="19988" r="38452" b="69177"/>
          <a:stretch/>
        </p:blipFill>
        <p:spPr>
          <a:xfrm>
            <a:off x="838200" y="3090207"/>
            <a:ext cx="4107543" cy="1002716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11319" y="3306871"/>
            <a:ext cx="570990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22392" y="3306871"/>
            <a:ext cx="548548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2540" y="4555438"/>
            <a:ext cx="548548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22392" y="4555437"/>
            <a:ext cx="570990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40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790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question d’un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examen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provincial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114" y="1553027"/>
            <a:ext cx="11720286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endParaRPr lang="fr-FR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Quel coefficient doit-on placer en avant </a:t>
            </a:r>
            <a:r>
              <a:rPr lang="fr-FR" sz="3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fr-CA" sz="3100" dirty="0" smtClean="0">
                <a:latin typeface="Times New Roman" panose="02020603050405020304" pitchFamily="18" charset="0"/>
                <a:ea typeface="MS Mincho"/>
              </a:rPr>
              <a:t>I</a:t>
            </a:r>
            <a:r>
              <a:rPr lang="fr-CA" sz="3100" baseline="-25000" dirty="0" smtClean="0">
                <a:latin typeface="Times New Roman" panose="02020603050405020304" pitchFamily="18" charset="0"/>
                <a:ea typeface="MS Mincho"/>
              </a:rPr>
              <a:t>2</a:t>
            </a:r>
            <a:r>
              <a:rPr lang="fr-CA" sz="3100" dirty="0" smtClean="0">
                <a:latin typeface="Times New Roman" panose="02020603050405020304" pitchFamily="18" charset="0"/>
                <a:ea typeface="MS Mincho"/>
              </a:rPr>
              <a:t> </a:t>
            </a:r>
            <a:r>
              <a:rPr lang="fr-FR" sz="3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pour </a:t>
            </a:r>
            <a:r>
              <a:rPr lang="fr-FR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équilibrer </a:t>
            </a:r>
            <a:r>
              <a:rPr lang="fr-FR" sz="3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l’équation chimique ci-dessous?</a:t>
            </a:r>
            <a:endParaRPr lang="fr-FR" sz="3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1 </a:t>
            </a:r>
          </a:p>
          <a:p>
            <a:r>
              <a:rPr lang="fr-FR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2 </a:t>
            </a:r>
          </a:p>
          <a:p>
            <a:r>
              <a:rPr lang="fr-FR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3 </a:t>
            </a:r>
          </a:p>
          <a:p>
            <a:r>
              <a:rPr lang="fr-FR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4  </a:t>
            </a:r>
            <a:endParaRPr lang="en-US" sz="31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777473"/>
            <a:ext cx="1553630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Réponse</a:t>
            </a:r>
            <a:endParaRPr lang="en-US" sz="3100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 descr="Examen provincial 2011.2012 A en francais.pdf - Foxit PhantomPDF Express for ASU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9" t="61791" r="7280" b="22231"/>
          <a:stretch/>
        </p:blipFill>
        <p:spPr>
          <a:xfrm>
            <a:off x="1709894" y="3417192"/>
            <a:ext cx="8772212" cy="1045030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4131548" y="5464892"/>
            <a:ext cx="471604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  <a:p>
            <a:pPr algn="ctr"/>
            <a:r>
              <a:rPr lang="en-US" sz="3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04027" y="5464892"/>
            <a:ext cx="383438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1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1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03152" y="5464892"/>
            <a:ext cx="383438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algn="ctr"/>
            <a:r>
              <a:rPr lang="en-US" sz="3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22099" y="3239873"/>
            <a:ext cx="639920" cy="11849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71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Connector 19"/>
          <p:cNvCxnSpPr>
            <a:endCxn id="17" idx="3"/>
          </p:cNvCxnSpPr>
          <p:nvPr/>
        </p:nvCxnSpPr>
        <p:spPr>
          <a:xfrm>
            <a:off x="4603152" y="5566787"/>
            <a:ext cx="383438" cy="42132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603152" y="5997455"/>
            <a:ext cx="383438" cy="42132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986590" y="5464892"/>
            <a:ext cx="383438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1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986590" y="3237050"/>
            <a:ext cx="639920" cy="11849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3690634" y="5566787"/>
            <a:ext cx="383438" cy="42132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710392" y="5997455"/>
            <a:ext cx="383438" cy="42132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320589" y="5464892"/>
            <a:ext cx="383438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1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17170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22" grpId="0"/>
      <p:bldP spid="23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790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question d’un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examen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provincial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553027"/>
            <a:ext cx="11836400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endParaRPr lang="fr-FR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Quels sont, dans l’ordre, les coefficients nécessaires pour </a:t>
            </a:r>
            <a:r>
              <a:rPr lang="fr-FR" sz="3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équilibrer l’équation </a:t>
            </a:r>
            <a:r>
              <a:rPr lang="fr-FR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fr-FR" sz="3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réaction </a:t>
            </a:r>
            <a:r>
              <a:rPr lang="fr-FR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ci-dessous? </a:t>
            </a:r>
          </a:p>
          <a:p>
            <a:endParaRPr lang="fr-FR" sz="31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3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3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fr-FR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3, 1, 3, 1, 3 </a:t>
            </a:r>
          </a:p>
          <a:p>
            <a:r>
              <a:rPr lang="fr-FR" sz="3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fr-FR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3, 1, 1, 1, 3 </a:t>
            </a:r>
          </a:p>
          <a:p>
            <a:r>
              <a:rPr lang="fr-FR" sz="3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fr-FR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3, 1, 1, 3, 1 </a:t>
            </a:r>
          </a:p>
          <a:p>
            <a:r>
              <a:rPr lang="fr-FR" sz="3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fr-FR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3, 1, 1, 3, 3</a:t>
            </a:r>
            <a:endParaRPr lang="fr-FR" sz="31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777473"/>
            <a:ext cx="1553630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Réponse</a:t>
            </a:r>
            <a:endParaRPr lang="en-US" sz="3100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14296" y="4210845"/>
            <a:ext cx="825868" cy="24776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en-US" sz="31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  <a:p>
            <a:pPr algn="ctr"/>
            <a:r>
              <a:rPr lang="en-US" sz="3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  <a:p>
            <a:pPr algn="ctr"/>
            <a:r>
              <a:rPr lang="en-US" sz="3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  <a:p>
            <a:pPr algn="ctr"/>
            <a:r>
              <a:rPr lang="en-US" sz="3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n-US" sz="31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1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55539" y="4210845"/>
            <a:ext cx="383438" cy="24776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algn="ctr"/>
            <a:r>
              <a:rPr lang="en-US" sz="3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pPr algn="ctr"/>
            <a:r>
              <a:rPr lang="en-US" sz="3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algn="ctr"/>
            <a:r>
              <a:rPr lang="en-US" sz="3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algn="ctr"/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1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63032" y="4210845"/>
            <a:ext cx="383438" cy="24776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algn="ctr"/>
            <a:r>
              <a:rPr lang="en-US" sz="3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r>
              <a:rPr lang="en-US" sz="3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algn="ctr"/>
            <a:r>
              <a:rPr lang="en-US" sz="3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algn="ctr"/>
            <a:r>
              <a:rPr lang="en-US" sz="3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46470" y="4210845"/>
            <a:ext cx="383438" cy="24776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algn="ctr"/>
            <a:r>
              <a:rPr lang="en-US" sz="3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r>
              <a:rPr lang="en-US" sz="3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algn="ctr"/>
            <a:r>
              <a:rPr lang="en-US" sz="3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  <a:p>
            <a:pPr algn="ctr"/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1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80469" y="4210845"/>
            <a:ext cx="383438" cy="24776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algn="ctr"/>
            <a:r>
              <a:rPr lang="en-US" sz="3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algn="ctr"/>
            <a:r>
              <a:rPr lang="en-US" sz="3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pPr algn="ctr"/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1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Examen provincial 2011.2012 A en francais.pdf - Foxit PhantomPDF Express for ASU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02" t="38132" r="11154" b="55876"/>
          <a:stretch/>
        </p:blipFill>
        <p:spPr>
          <a:xfrm>
            <a:off x="30959" y="3194544"/>
            <a:ext cx="12130083" cy="613586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23" name="TextBox 22"/>
          <p:cNvSpPr txBox="1"/>
          <p:nvPr/>
        </p:nvSpPr>
        <p:spPr>
          <a:xfrm>
            <a:off x="217280" y="3053231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548660" y="3056264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607990" y="4378789"/>
            <a:ext cx="264258" cy="27600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621339" y="4822741"/>
            <a:ext cx="264258" cy="27600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604347" y="5311641"/>
            <a:ext cx="264258" cy="27600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616493" y="5801115"/>
            <a:ext cx="264258" cy="27600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610752" y="6274731"/>
            <a:ext cx="264258" cy="27600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531571" y="4378003"/>
            <a:ext cx="264258" cy="27600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544920" y="4821955"/>
            <a:ext cx="264258" cy="27600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527928" y="5310855"/>
            <a:ext cx="264258" cy="27600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540074" y="5800329"/>
            <a:ext cx="264258" cy="27600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534333" y="6273945"/>
            <a:ext cx="264258" cy="27600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8358120" y="3056264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5885505" y="4378003"/>
            <a:ext cx="264258" cy="27600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898854" y="4821955"/>
            <a:ext cx="264258" cy="27600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881862" y="5310855"/>
            <a:ext cx="264258" cy="27600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894008" y="5800329"/>
            <a:ext cx="264258" cy="27600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88267" y="6273945"/>
            <a:ext cx="264258" cy="27600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161028" y="4210058"/>
            <a:ext cx="383438" cy="24776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1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1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1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31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1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63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2" grpId="0"/>
      <p:bldP spid="26" grpId="0"/>
      <p:bldP spid="23" grpId="0"/>
      <p:bldP spid="19" grpId="0"/>
      <p:bldP spid="36" grpId="0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7005"/>
          </a:xfrm>
        </p:spPr>
        <p:txBody>
          <a:bodyPr>
            <a:normAutofit/>
          </a:bodyPr>
          <a:lstStyle/>
          <a:p>
            <a:pPr algn="ctr"/>
            <a:r>
              <a:rPr lang="en-C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Récapitulons</a:t>
            </a:r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C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64346" y="3374456"/>
            <a:ext cx="91999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5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4(g)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5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2(g)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US" sz="5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5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(g)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CO</a:t>
            </a:r>
            <a:r>
              <a:rPr lang="en-US" sz="5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2(g)</a:t>
            </a:r>
            <a:endParaRPr lang="en-CA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7" y="3406502"/>
            <a:ext cx="210185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5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Équation</a:t>
            </a:r>
            <a:r>
              <a:rPr lang="en-CA" sz="25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CA" sz="25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en-CA" sz="25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équilibrée</a:t>
            </a:r>
            <a:endParaRPr lang="en-CA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126" y="5105913"/>
            <a:ext cx="1550577" cy="88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CA" sz="25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Équation</a:t>
            </a:r>
            <a:endParaRPr lang="en-CA" sz="2500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CA" sz="25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équilibrée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CA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88016" y="5561316"/>
            <a:ext cx="98924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5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4(g)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54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5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2(g)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5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5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(g)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CO</a:t>
            </a:r>
            <a:r>
              <a:rPr lang="en-US" sz="5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2(g)</a:t>
            </a:r>
            <a:endParaRPr lang="en-CA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496" y="1682954"/>
            <a:ext cx="166584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5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Équation</a:t>
            </a:r>
            <a:r>
              <a:rPr lang="en-CA" sz="25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CA" sz="25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nominative</a:t>
            </a:r>
            <a:endParaRPr lang="en-CA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86337" y="1917801"/>
            <a:ext cx="103060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Méthane</a:t>
            </a:r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C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oxygène</a:t>
            </a:r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→ eau + </a:t>
            </a:r>
            <a:r>
              <a:rPr lang="en-C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dioxyde</a:t>
            </a:r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C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carbone</a:t>
            </a:r>
            <a:endParaRPr lang="en-C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692471" y="2544728"/>
            <a:ext cx="721895" cy="986028"/>
          </a:xfrm>
          <a:prstGeom prst="down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Down Arrow 10"/>
          <p:cNvSpPr/>
          <p:nvPr/>
        </p:nvSpPr>
        <p:spPr>
          <a:xfrm>
            <a:off x="692471" y="4268276"/>
            <a:ext cx="721895" cy="986028"/>
          </a:xfrm>
          <a:prstGeom prst="down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TextBox 11"/>
          <p:cNvSpPr txBox="1"/>
          <p:nvPr/>
        </p:nvSpPr>
        <p:spPr>
          <a:xfrm>
            <a:off x="3437982" y="5038095"/>
            <a:ext cx="7994496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suivant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CA" sz="31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loi</a:t>
            </a:r>
            <a:r>
              <a:rPr lang="en-CA" sz="31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la conservation de la masse</a:t>
            </a:r>
            <a:endParaRPr lang="en-CA" sz="31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2797677" y="5181121"/>
            <a:ext cx="309093" cy="283336"/>
          </a:xfrm>
          <a:prstGeom prst="rightArrow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TextBox 13"/>
          <p:cNvSpPr txBox="1"/>
          <p:nvPr/>
        </p:nvSpPr>
        <p:spPr>
          <a:xfrm>
            <a:off x="2952223" y="1411005"/>
            <a:ext cx="2029723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CA" sz="31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réactifs</a:t>
            </a:r>
            <a:endParaRPr lang="en-CA" sz="31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008653" y="1411006"/>
            <a:ext cx="2162772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CA" sz="31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produits</a:t>
            </a:r>
            <a:endParaRPr lang="en-CA" sz="31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75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7014944" y="5529660"/>
            <a:ext cx="2772739" cy="851635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3" name="Oval 122"/>
          <p:cNvSpPr/>
          <p:nvPr/>
        </p:nvSpPr>
        <p:spPr>
          <a:xfrm>
            <a:off x="3858155" y="2713504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4125026" y="2713504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3858153" y="4737309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4125027" y="4737309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4984150" y="3887783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4984151" y="3606117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2986687" y="3910314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3858154" y="3008416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1416128" y="2884225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1148701" y="4493830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1416129" y="4493829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1148702" y="3205807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1416130" y="3205806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601058" y="4003987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601059" y="3762978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1951642" y="3970872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916" y="80185"/>
            <a:ext cx="11833309" cy="1142974"/>
          </a:xfrm>
        </p:spPr>
        <p:txBody>
          <a:bodyPr>
            <a:noAutofit/>
          </a:bodyPr>
          <a:lstStyle/>
          <a:p>
            <a:pPr lvl="0" algn="ctr">
              <a:spcBef>
                <a:spcPts val="1000"/>
              </a:spcBef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 rappel de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l’information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</a:t>
            </a:r>
            <a:b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PowerPoint 4.1 et du PowerPoint 4.2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899" y="1097531"/>
            <a:ext cx="12202899" cy="9687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Vous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devez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vous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sentir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confortable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écrivant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noms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chimiques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 les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formules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chimiques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dessinant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schémas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Bohr et des formations de Lewis.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120166" y="2555227"/>
            <a:ext cx="273504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nom </a:t>
            </a:r>
            <a:r>
              <a:rPr lang="en-US" sz="2500" dirty="0" err="1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chimique</a:t>
            </a:r>
            <a:endParaRPr lang="en-US" sz="2500" dirty="0" smtClean="0">
              <a:ln>
                <a:solidFill>
                  <a:srgbClr val="000000"/>
                </a:solidFill>
              </a:ln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5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Chlorure</a:t>
            </a:r>
            <a:r>
              <a:rPr lang="en-US" sz="25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sodium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014026" y="3947030"/>
            <a:ext cx="29473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2500" dirty="0" err="1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formule</a:t>
            </a:r>
            <a:r>
              <a:rPr lang="en-US" sz="2500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chimique</a:t>
            </a:r>
            <a:endParaRPr lang="en-US" sz="2500" dirty="0" smtClean="0">
              <a:ln>
                <a:solidFill>
                  <a:srgbClr val="000000"/>
                </a:solidFill>
              </a:ln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5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endParaRPr lang="en-US" sz="2500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014945" y="5479139"/>
            <a:ext cx="284026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err="1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L’equation</a:t>
            </a:r>
            <a:r>
              <a:rPr lang="en-US" sz="2500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chimique</a:t>
            </a:r>
            <a:endParaRPr lang="en-US" sz="2500" dirty="0" smtClean="0">
              <a:ln>
                <a:solidFill>
                  <a:srgbClr val="000000"/>
                </a:solidFill>
              </a:ln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500" baseline="300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5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Cl</a:t>
            </a:r>
            <a:r>
              <a:rPr lang="en-US" sz="2500" baseline="300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5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n-US" sz="25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endParaRPr 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178323" y="3822402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</a:t>
            </a:r>
            <a:endParaRPr lang="en-US" dirty="0"/>
          </a:p>
        </p:txBody>
      </p:sp>
      <p:sp>
        <p:nvSpPr>
          <p:cNvPr id="60" name="Oval 59"/>
          <p:cNvSpPr/>
          <p:nvPr/>
        </p:nvSpPr>
        <p:spPr>
          <a:xfrm>
            <a:off x="1148703" y="3529831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1416131" y="3529830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1951643" y="3729863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1081185" y="3649119"/>
            <a:ext cx="638629" cy="63862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720343" y="3288277"/>
            <a:ext cx="1360311" cy="136031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3929453" y="3667951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</a:t>
            </a:r>
            <a:endParaRPr lang="en-US" dirty="0"/>
          </a:p>
        </p:txBody>
      </p:sp>
      <p:sp>
        <p:nvSpPr>
          <p:cNvPr id="71" name="Oval 70"/>
          <p:cNvSpPr/>
          <p:nvPr/>
        </p:nvSpPr>
        <p:spPr>
          <a:xfrm>
            <a:off x="3858155" y="3406333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4125583" y="3406332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4125582" y="4413489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4661095" y="3606365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3310510" y="3910315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3858155" y="4413489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4670824" y="3910315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4125583" y="3008416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3319739" y="3604452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3790637" y="3525621"/>
            <a:ext cx="638629" cy="63862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3429795" y="3164779"/>
            <a:ext cx="1360311" cy="136031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Left Bracket 81"/>
          <p:cNvSpPr/>
          <p:nvPr/>
        </p:nvSpPr>
        <p:spPr>
          <a:xfrm>
            <a:off x="241147" y="3003510"/>
            <a:ext cx="401052" cy="1770337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3" name="Left Bracket 82"/>
          <p:cNvSpPr/>
          <p:nvPr/>
        </p:nvSpPr>
        <p:spPr>
          <a:xfrm>
            <a:off x="2909458" y="3003511"/>
            <a:ext cx="401052" cy="1770337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4" name="Left Bracket 83"/>
          <p:cNvSpPr/>
          <p:nvPr/>
        </p:nvSpPr>
        <p:spPr>
          <a:xfrm flipH="1">
            <a:off x="4850319" y="2997093"/>
            <a:ext cx="401052" cy="1770337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85" name="Left Bracket 84"/>
          <p:cNvSpPr/>
          <p:nvPr/>
        </p:nvSpPr>
        <p:spPr>
          <a:xfrm flipH="1">
            <a:off x="2177792" y="3003510"/>
            <a:ext cx="401052" cy="1770337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6" name="TextBox 85"/>
          <p:cNvSpPr txBox="1"/>
          <p:nvPr/>
        </p:nvSpPr>
        <p:spPr>
          <a:xfrm>
            <a:off x="2493960" y="3032704"/>
            <a:ext cx="415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297201" y="3026337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396520" y="2964454"/>
            <a:ext cx="2007955" cy="2007955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8" name="TextBox 117"/>
          <p:cNvSpPr txBox="1"/>
          <p:nvPr/>
        </p:nvSpPr>
        <p:spPr>
          <a:xfrm>
            <a:off x="955133" y="5104000"/>
            <a:ext cx="32931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err="1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2500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formation de Lewis</a:t>
            </a:r>
            <a:endParaRPr lang="en-US" sz="2500" dirty="0">
              <a:ln>
                <a:solidFill>
                  <a:srgbClr val="000000"/>
                </a:solidFill>
              </a:ln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1395454" y="2236450"/>
            <a:ext cx="284885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en-US" sz="2500" dirty="0" err="1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schémas</a:t>
            </a:r>
            <a:r>
              <a:rPr lang="en-US" sz="2500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Bohr</a:t>
            </a:r>
            <a:endParaRPr lang="en-US" sz="2500" dirty="0">
              <a:ln>
                <a:solidFill>
                  <a:srgbClr val="000000"/>
                </a:solidFill>
              </a:ln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" name="Oval 120"/>
          <p:cNvSpPr/>
          <p:nvPr/>
        </p:nvSpPr>
        <p:spPr>
          <a:xfrm>
            <a:off x="3105972" y="2848639"/>
            <a:ext cx="2007955" cy="2007955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9" name="TextBox 128"/>
          <p:cNvSpPr txBox="1"/>
          <p:nvPr/>
        </p:nvSpPr>
        <p:spPr>
          <a:xfrm>
            <a:off x="1645512" y="5910026"/>
            <a:ext cx="647934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0" name="Oval 129"/>
          <p:cNvSpPr/>
          <p:nvPr/>
        </p:nvSpPr>
        <p:spPr>
          <a:xfrm>
            <a:off x="1865604" y="5702277"/>
            <a:ext cx="207749" cy="207749"/>
          </a:xfrm>
          <a:prstGeom prst="ellipse">
            <a:avLst/>
          </a:prstGeom>
          <a:solidFill>
            <a:srgbClr val="FFFFFF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3760567" y="6173546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3760567" y="5948494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3530273" y="5663801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TextBox 133"/>
          <p:cNvSpPr txBox="1"/>
          <p:nvPr/>
        </p:nvSpPr>
        <p:spPr>
          <a:xfrm>
            <a:off x="3218995" y="5875319"/>
            <a:ext cx="559769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" name="Oval 134"/>
          <p:cNvSpPr/>
          <p:nvPr/>
        </p:nvSpPr>
        <p:spPr>
          <a:xfrm>
            <a:off x="3040680" y="6179806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/>
          <p:cNvSpPr/>
          <p:nvPr/>
        </p:nvSpPr>
        <p:spPr>
          <a:xfrm>
            <a:off x="3527610" y="6440938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3292547" y="6440938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Left Bracket 137"/>
          <p:cNvSpPr/>
          <p:nvPr/>
        </p:nvSpPr>
        <p:spPr>
          <a:xfrm>
            <a:off x="2994209" y="5660154"/>
            <a:ext cx="210171" cy="1069130"/>
          </a:xfrm>
          <a:prstGeom prst="leftBracket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TextBox 138"/>
          <p:cNvSpPr txBox="1"/>
          <p:nvPr/>
        </p:nvSpPr>
        <p:spPr>
          <a:xfrm>
            <a:off x="3968316" y="5561266"/>
            <a:ext cx="317716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Left Bracket 139"/>
          <p:cNvSpPr/>
          <p:nvPr/>
        </p:nvSpPr>
        <p:spPr>
          <a:xfrm flipH="1">
            <a:off x="3807153" y="5660154"/>
            <a:ext cx="210171" cy="1069130"/>
          </a:xfrm>
          <a:prstGeom prst="leftBracket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TextBox 140"/>
          <p:cNvSpPr txBox="1"/>
          <p:nvPr/>
        </p:nvSpPr>
        <p:spPr>
          <a:xfrm>
            <a:off x="2350136" y="5529660"/>
            <a:ext cx="409086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2" name="Left Bracket 141"/>
          <p:cNvSpPr/>
          <p:nvPr/>
        </p:nvSpPr>
        <p:spPr>
          <a:xfrm>
            <a:off x="1537158" y="5625448"/>
            <a:ext cx="210171" cy="1069130"/>
          </a:xfrm>
          <a:prstGeom prst="leftBracket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Left Bracket 142"/>
          <p:cNvSpPr/>
          <p:nvPr/>
        </p:nvSpPr>
        <p:spPr>
          <a:xfrm flipH="1">
            <a:off x="2197566" y="5625448"/>
            <a:ext cx="210171" cy="1069130"/>
          </a:xfrm>
          <a:prstGeom prst="leftBracket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3292547" y="5663962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6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96296E-6 L 0.06445 -2.96296E-6 C 0.09323 -2.96296E-6 0.12904 0.02963 0.12904 0.05371 L 0.12904 0.1081 " pathEditMode="relative" rAng="0" ptsTypes="AAAA">
                                      <p:cBhvr>
                                        <p:cTn id="160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45" y="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0.04778 2.22222E-6 C 0.06927 2.22222E-6 0.09583 0.01018 0.09583 0.01852 L 0.09583 0.03773 " pathEditMode="relative" rAng="0" ptsTypes="AAAA">
                                      <p:cBhvr>
                                        <p:cTn id="240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7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9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2" grpId="0" animBg="1"/>
      <p:bldP spid="120" grpId="0" animBg="1"/>
      <p:bldP spid="95" grpId="0" animBg="1"/>
      <p:bldP spid="95" grpId="1" animBg="1"/>
      <p:bldP spid="93" grpId="0" animBg="1"/>
      <p:bldP spid="94" grpId="0" animBg="1"/>
      <p:bldP spid="91" grpId="0" animBg="1"/>
      <p:bldP spid="92" grpId="0" animBg="1"/>
      <p:bldP spid="89" grpId="0" animBg="1"/>
      <p:bldP spid="90" grpId="0" animBg="1"/>
      <p:bldP spid="88" grpId="0" animBg="1"/>
      <p:bldP spid="45" grpId="0"/>
      <p:bldP spid="46" grpId="0"/>
      <p:bldP spid="47" grpId="0"/>
      <p:bldP spid="59" grpId="0"/>
      <p:bldP spid="60" grpId="0" animBg="1"/>
      <p:bldP spid="66" grpId="0" animBg="1"/>
      <p:bldP spid="67" grpId="0" animBg="1"/>
      <p:bldP spid="68" grpId="0" animBg="1"/>
      <p:bldP spid="69" grpId="0" animBg="1"/>
      <p:bldP spid="70" grpId="0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/>
      <p:bldP spid="87" grpId="0"/>
      <p:bldP spid="49" grpId="0" animBg="1"/>
      <p:bldP spid="118" grpId="0"/>
      <p:bldP spid="119" grpId="0"/>
      <p:bldP spid="121" grpId="0" animBg="1"/>
      <p:bldP spid="129" grpId="0"/>
      <p:bldP spid="130" grpId="0" animBg="1"/>
      <p:bldP spid="130" grpId="1" animBg="1"/>
      <p:bldP spid="131" grpId="0" animBg="1"/>
      <p:bldP spid="132" grpId="0" animBg="1"/>
      <p:bldP spid="133" grpId="0" animBg="1"/>
      <p:bldP spid="134" grpId="0"/>
      <p:bldP spid="135" grpId="0" animBg="1"/>
      <p:bldP spid="136" grpId="0" animBg="1"/>
      <p:bldP spid="137" grpId="0" animBg="1"/>
      <p:bldP spid="138" grpId="0" animBg="1"/>
      <p:bldP spid="139" grpId="0"/>
      <p:bldP spid="140" grpId="0" animBg="1"/>
      <p:bldP spid="141" grpId="0"/>
      <p:bldP spid="142" grpId="0" animBg="1"/>
      <p:bldP spid="143" grpId="0" animBg="1"/>
      <p:bldP spid="1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6738978" y="1246909"/>
            <a:ext cx="3435535" cy="472062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3100"/>
          </a:p>
        </p:txBody>
      </p:sp>
      <p:sp>
        <p:nvSpPr>
          <p:cNvPr id="21" name="TextBox 20"/>
          <p:cNvSpPr txBox="1"/>
          <p:nvPr/>
        </p:nvSpPr>
        <p:spPr>
          <a:xfrm>
            <a:off x="0" y="1171471"/>
            <a:ext cx="10285188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CA" sz="31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équations</a:t>
            </a:r>
            <a:r>
              <a:rPr lang="en-CA" sz="31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chimiques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représentent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CA" sz="31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reactions </a:t>
            </a:r>
            <a:r>
              <a:rPr lang="en-CA" sz="31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chimiques</a:t>
            </a:r>
            <a:endParaRPr lang="en-CA" sz="31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009356" y="3467512"/>
            <a:ext cx="560456" cy="482140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8" name="Rectangle 37"/>
          <p:cNvSpPr/>
          <p:nvPr/>
        </p:nvSpPr>
        <p:spPr>
          <a:xfrm>
            <a:off x="4674590" y="3190472"/>
            <a:ext cx="370221" cy="520653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Rectangle 23"/>
          <p:cNvSpPr/>
          <p:nvPr/>
        </p:nvSpPr>
        <p:spPr>
          <a:xfrm>
            <a:off x="838200" y="2013549"/>
            <a:ext cx="11353800" cy="477054"/>
          </a:xfrm>
          <a:prstGeom prst="rect">
            <a:avLst/>
          </a:prstGeom>
          <a:noFill/>
          <a:ln w="381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31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3005"/>
            <a:ext cx="10515600" cy="1113904"/>
          </a:xfrm>
        </p:spPr>
        <p:txBody>
          <a:bodyPr>
            <a:normAutofit/>
          </a:bodyPr>
          <a:lstStyle/>
          <a:p>
            <a:pPr algn="ctr"/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C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équations</a:t>
            </a:r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chimiques</a:t>
            </a:r>
            <a:endParaRPr lang="en-C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96407" y="2967335"/>
                <a:ext cx="7176965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2NO</a:t>
                </a:r>
                <a:r>
                  <a:rPr lang="en-US" sz="54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(g)</a:t>
                </a:r>
                <a:r>
                  <a:rPr lang="en-US" sz="5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5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54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2(g)</a:t>
                </a:r>
                <a:r>
                  <a:rPr lang="en-US" sz="5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2NO</a:t>
                </a:r>
                <a:r>
                  <a:rPr lang="en-US" sz="54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2(g)</a:t>
                </a:r>
                <a:endPara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6407" y="2967335"/>
                <a:ext cx="7176965" cy="923330"/>
              </a:xfrm>
              <a:prstGeom prst="rect">
                <a:avLst/>
              </a:prstGeom>
              <a:blipFill rotWithShape="1">
                <a:blip r:embed="rId2"/>
                <a:stretch>
                  <a:fillRect l="-4503" t="-18543" r="-1954" b="-3973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4596406" y="2967335"/>
            <a:ext cx="4058197" cy="1000354"/>
          </a:xfrm>
          <a:prstGeom prst="rect">
            <a:avLst/>
          </a:prstGeom>
          <a:noFill/>
          <a:ln w="381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le 13"/>
          <p:cNvSpPr/>
          <p:nvPr/>
        </p:nvSpPr>
        <p:spPr>
          <a:xfrm>
            <a:off x="9494748" y="2968331"/>
            <a:ext cx="2173511" cy="1000354"/>
          </a:xfrm>
          <a:prstGeom prst="rect">
            <a:avLst/>
          </a:prstGeom>
          <a:noFill/>
          <a:ln w="381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TextBox 14"/>
          <p:cNvSpPr txBox="1"/>
          <p:nvPr/>
        </p:nvSpPr>
        <p:spPr>
          <a:xfrm>
            <a:off x="5395527" y="4515956"/>
            <a:ext cx="2029723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réactifs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Arrow Connector 16"/>
          <p:cNvCxnSpPr>
            <a:stCxn id="15" idx="0"/>
            <a:endCxn id="13" idx="2"/>
          </p:cNvCxnSpPr>
          <p:nvPr/>
        </p:nvCxnSpPr>
        <p:spPr>
          <a:xfrm flipV="1">
            <a:off x="6410389" y="3967689"/>
            <a:ext cx="215116" cy="548267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654603" y="4522626"/>
            <a:ext cx="2162772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produits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Arrow Connector 18"/>
          <p:cNvCxnSpPr>
            <a:stCxn id="18" idx="0"/>
            <a:endCxn id="14" idx="2"/>
          </p:cNvCxnSpPr>
          <p:nvPr/>
        </p:nvCxnSpPr>
        <p:spPr>
          <a:xfrm flipV="1">
            <a:off x="9735989" y="3968685"/>
            <a:ext cx="845515" cy="553941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38201" y="1976714"/>
            <a:ext cx="11418276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plusieurs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changements</a:t>
            </a:r>
            <a:r>
              <a:rPr lang="en-CA" sz="31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chimiques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produisant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simultanément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Elbow Connector 28"/>
          <p:cNvCxnSpPr>
            <a:stCxn id="22" idx="3"/>
            <a:endCxn id="24" idx="0"/>
          </p:cNvCxnSpPr>
          <p:nvPr/>
        </p:nvCxnSpPr>
        <p:spPr>
          <a:xfrm flipH="1">
            <a:off x="6515100" y="1482940"/>
            <a:ext cx="3659413" cy="530609"/>
          </a:xfrm>
          <a:prstGeom prst="bentConnector4">
            <a:avLst>
              <a:gd name="adj1" fmla="val -6247"/>
              <a:gd name="adj2" fmla="val 72242"/>
            </a:avLst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-57287" y="3150251"/>
            <a:ext cx="3609792" cy="572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équation</a:t>
            </a:r>
            <a:r>
              <a:rPr lang="en-CA" sz="31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symbolique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4514" y="5634934"/>
            <a:ext cx="3541354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équation</a:t>
            </a:r>
            <a:r>
              <a:rPr lang="en-CA" sz="31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nominative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058653" y="5636944"/>
                <a:ext cx="8158003" cy="5693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3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CA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onoxyde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d’azote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CA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oxygène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100" i="1">
                        <a:latin typeface="Cambria Math"/>
                      </a:rPr>
                      <m:t>↔</m:t>
                    </m:r>
                  </m:oMath>
                </a14:m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3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ioxyde </a:t>
                </a:r>
                <a:r>
                  <a:rPr lang="en-CA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d’azote</a:t>
                </a:r>
                <a:r>
                  <a:rPr lang="en-CA" dirty="0" smtClean="0"/>
                  <a:t> </a:t>
                </a:r>
                <a:endParaRPr lang="en-CA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8653" y="5636944"/>
                <a:ext cx="8158003" cy="569387"/>
              </a:xfrm>
              <a:prstGeom prst="rect">
                <a:avLst/>
              </a:prstGeom>
              <a:blipFill rotWithShape="0">
                <a:blip r:embed="rId3"/>
                <a:stretch>
                  <a:fillRect l="-1868" t="-15054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ight Arrow 35"/>
          <p:cNvSpPr/>
          <p:nvPr/>
        </p:nvSpPr>
        <p:spPr>
          <a:xfrm>
            <a:off x="3577389" y="3190473"/>
            <a:ext cx="481264" cy="477054"/>
          </a:xfrm>
          <a:prstGeom prst="righ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7" name="Right Arrow 36"/>
          <p:cNvSpPr/>
          <p:nvPr/>
        </p:nvSpPr>
        <p:spPr>
          <a:xfrm>
            <a:off x="3577389" y="5634934"/>
            <a:ext cx="481264" cy="477054"/>
          </a:xfrm>
          <a:prstGeom prst="righ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9" name="TextBox 38"/>
          <p:cNvSpPr txBox="1"/>
          <p:nvPr/>
        </p:nvSpPr>
        <p:spPr>
          <a:xfrm>
            <a:off x="1645055" y="3940738"/>
            <a:ext cx="2463367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 coefficient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0" name="Straight Arrow Connector 39"/>
          <p:cNvCxnSpPr>
            <a:stCxn id="39" idx="3"/>
          </p:cNvCxnSpPr>
          <p:nvPr/>
        </p:nvCxnSpPr>
        <p:spPr>
          <a:xfrm flipV="1">
            <a:off x="4108422" y="3568538"/>
            <a:ext cx="645546" cy="656894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4108422" y="5712473"/>
            <a:ext cx="4766899" cy="455869"/>
          </a:xfrm>
          <a:prstGeom prst="rect">
            <a:avLst/>
          </a:prstGeom>
          <a:noFill/>
          <a:ln w="381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9" name="Rectangle 48"/>
          <p:cNvSpPr/>
          <p:nvPr/>
        </p:nvSpPr>
        <p:spPr>
          <a:xfrm>
            <a:off x="9296564" y="5712473"/>
            <a:ext cx="2680858" cy="454542"/>
          </a:xfrm>
          <a:prstGeom prst="rect">
            <a:avLst/>
          </a:prstGeom>
          <a:noFill/>
          <a:ln w="381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9494747" y="5037190"/>
            <a:ext cx="1" cy="631103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6190437" y="5037190"/>
            <a:ext cx="1" cy="631103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4058653" y="3754129"/>
            <a:ext cx="1950703" cy="1006166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1952393" y="4643943"/>
            <a:ext cx="3249992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L’état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matière</a:t>
            </a:r>
            <a:endParaRPr lang="en-CA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(s), (l), (g), (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aq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25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1" grpId="0"/>
      <p:bldP spid="24" grpId="0" animBg="1"/>
      <p:bldP spid="6" grpId="0"/>
      <p:bldP spid="15" grpId="0"/>
      <p:bldP spid="18" grpId="0"/>
      <p:bldP spid="23" grpId="0"/>
      <p:bldP spid="33" grpId="0"/>
      <p:bldP spid="34" grpId="0"/>
      <p:bldP spid="35" grpId="0"/>
      <p:bldP spid="36" grpId="0" animBg="1"/>
      <p:bldP spid="37" grpId="0" animBg="1"/>
      <p:bldP spid="39" grpId="0"/>
      <p:bldP spid="6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3005"/>
            <a:ext cx="10515600" cy="980900"/>
          </a:xfrm>
        </p:spPr>
        <p:txBody>
          <a:bodyPr/>
          <a:lstStyle/>
          <a:p>
            <a:pPr algn="ctr"/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C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loi</a:t>
            </a:r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la conservation de la masse</a:t>
            </a:r>
            <a:endParaRPr lang="en-C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211" y="1912668"/>
            <a:ext cx="5648863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masse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totale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produits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la reaction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toujours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égale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à la masse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totale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réactifs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atomes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créés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détruits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lors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d’une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reaction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chimique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09" b="14041"/>
          <a:stretch/>
        </p:blipFill>
        <p:spPr bwMode="auto">
          <a:xfrm>
            <a:off x="5743074" y="1639790"/>
            <a:ext cx="6290221" cy="44545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863665" y="1656921"/>
            <a:ext cx="1838227" cy="25574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84432" y="1592991"/>
            <a:ext cx="4641377" cy="580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conservation de la masse</a:t>
            </a:r>
          </a:p>
        </p:txBody>
      </p:sp>
      <p:sp>
        <p:nvSpPr>
          <p:cNvPr id="6" name="Rectangle 5"/>
          <p:cNvSpPr/>
          <p:nvPr/>
        </p:nvSpPr>
        <p:spPr>
          <a:xfrm>
            <a:off x="5752799" y="2567064"/>
            <a:ext cx="840912" cy="38833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654335" y="2606582"/>
            <a:ext cx="1096362" cy="395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Masse A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113890" y="2520265"/>
            <a:ext cx="840912" cy="38833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015426" y="2559783"/>
            <a:ext cx="1096362" cy="395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Masse B</a:t>
            </a:r>
          </a:p>
        </p:txBody>
      </p:sp>
      <p:sp>
        <p:nvSpPr>
          <p:cNvPr id="8" name="Rectangle 7"/>
          <p:cNvSpPr/>
          <p:nvPr/>
        </p:nvSpPr>
        <p:spPr>
          <a:xfrm>
            <a:off x="6482687" y="5063319"/>
            <a:ext cx="4421874" cy="99869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896276" y="5063319"/>
            <a:ext cx="577300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asse A (bois + eau) = masse B (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carbone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CO</a:t>
            </a:r>
            <a:r>
              <a:rPr lang="en-US" sz="19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H</a:t>
            </a:r>
            <a:r>
              <a:rPr lang="en-US" sz="19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54335" y="5464225"/>
            <a:ext cx="630046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 4.35 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masse ne change pas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durant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reaction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chimique</a:t>
            </a:r>
            <a:endParaRPr lang="en-US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52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1" grpId="0"/>
      <p:bldP spid="12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135" y="365125"/>
            <a:ext cx="11571315" cy="1325563"/>
          </a:xfrm>
        </p:spPr>
        <p:txBody>
          <a:bodyPr>
            <a:normAutofit/>
          </a:bodyPr>
          <a:lstStyle/>
          <a:p>
            <a:pPr algn="ctr"/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 forms </a:t>
            </a:r>
            <a:r>
              <a:rPr lang="en-C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d’équations</a:t>
            </a:r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chimiques</a:t>
            </a:r>
            <a:endParaRPr lang="en-C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88016" y="3374456"/>
            <a:ext cx="91999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5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4(g)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5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2(g)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↔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5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5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(g)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CO</a:t>
            </a:r>
            <a:r>
              <a:rPr lang="en-US" sz="5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2(g)</a:t>
            </a:r>
            <a:endParaRPr lang="en-CA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112615"/>
            <a:ext cx="1017618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5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équation</a:t>
            </a:r>
            <a:r>
              <a:rPr lang="en-CA" sz="25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CA" sz="25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équilibrée</a:t>
            </a:r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montre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formules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réactifs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des 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produits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CA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1" y="4631105"/>
            <a:ext cx="1203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5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en-CA" sz="25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quation</a:t>
            </a:r>
            <a:r>
              <a:rPr lang="en-CA" sz="25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5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équilibrée</a:t>
            </a:r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indique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formule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chaque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substance pure et le 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nombre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correspondant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d’atomes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chaque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élément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deux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cotés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l’equation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chimique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CA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88016" y="5561316"/>
            <a:ext cx="98924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5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4(g)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2O</a:t>
            </a:r>
            <a:r>
              <a:rPr lang="en-US" sz="5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2(g)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↔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2H</a:t>
            </a:r>
            <a:r>
              <a:rPr lang="en-US" sz="5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5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(g)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CO</a:t>
            </a:r>
            <a:r>
              <a:rPr lang="en-US" sz="5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2(g)</a:t>
            </a:r>
            <a:endParaRPr lang="en-CA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399" y="1406455"/>
            <a:ext cx="1067632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5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en-CA" sz="25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quation</a:t>
            </a:r>
            <a:r>
              <a:rPr lang="en-CA" sz="25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nominative</a:t>
            </a:r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montre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seulement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noms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réactifs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des 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produits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CA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85975" y="2122036"/>
            <a:ext cx="103060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Méthane</a:t>
            </a:r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C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oxygène</a:t>
            </a:r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→ eau + </a:t>
            </a:r>
            <a:r>
              <a:rPr lang="en-C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dioxyde</a:t>
            </a:r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C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carbone</a:t>
            </a:r>
            <a:endParaRPr lang="en-C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1138989" y="1888060"/>
            <a:ext cx="721895" cy="986028"/>
          </a:xfrm>
          <a:prstGeom prst="down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Down Arrow 11"/>
          <p:cNvSpPr/>
          <p:nvPr/>
        </p:nvSpPr>
        <p:spPr>
          <a:xfrm>
            <a:off x="1138988" y="3645077"/>
            <a:ext cx="721895" cy="986028"/>
          </a:xfrm>
          <a:prstGeom prst="down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7799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732314" y="2303270"/>
            <a:ext cx="1355498" cy="1235076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/>
          <p:cNvSpPr/>
          <p:nvPr/>
        </p:nvSpPr>
        <p:spPr>
          <a:xfrm>
            <a:off x="8565098" y="3676886"/>
            <a:ext cx="3632864" cy="2296659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112295"/>
            <a:ext cx="12039599" cy="1331494"/>
          </a:xfrm>
        </p:spPr>
        <p:txBody>
          <a:bodyPr>
            <a:normAutofit/>
          </a:bodyPr>
          <a:lstStyle/>
          <a:p>
            <a:pPr algn="ctr"/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Comment transformer </a:t>
            </a:r>
            <a:b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C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40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en-CA" sz="40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quation</a:t>
            </a:r>
            <a:r>
              <a:rPr lang="en-CA" sz="4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nominative</a:t>
            </a:r>
            <a:r>
              <a:rPr lang="en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40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en-CA" sz="40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quation</a:t>
            </a:r>
            <a:r>
              <a:rPr lang="en-CA" sz="4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CA" sz="40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équilibrée</a:t>
            </a:r>
            <a:endParaRPr lang="en-C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32086" y="5796574"/>
            <a:ext cx="70455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5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5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US" sz="5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+ CO</a:t>
            </a:r>
            <a:r>
              <a:rPr lang="en-US" sz="5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CA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6028" y="1562309"/>
            <a:ext cx="104486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Méthane</a:t>
            </a:r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C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oxygène</a:t>
            </a:r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→ eau + </a:t>
            </a:r>
            <a:r>
              <a:rPr lang="en-C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dioxyde</a:t>
            </a:r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C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carbone</a:t>
            </a:r>
            <a:endParaRPr lang="en-C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78823" y="3638451"/>
            <a:ext cx="35371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CA" sz="25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noms</a:t>
            </a:r>
            <a:r>
              <a:rPr lang="en-CA" sz="2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les </a:t>
            </a:r>
            <a:r>
              <a:rPr lang="en-CA" sz="25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formules</a:t>
            </a:r>
            <a:r>
              <a:rPr lang="en-CA" sz="2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CA" sz="25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ces</a:t>
            </a:r>
            <a:r>
              <a:rPr lang="en-CA" sz="2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5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composés</a:t>
            </a:r>
            <a:r>
              <a:rPr lang="en-CA" sz="2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5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doivent</a:t>
            </a:r>
            <a:r>
              <a:rPr lang="en-CA" sz="2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5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être</a:t>
            </a:r>
            <a:r>
              <a:rPr lang="en-CA" sz="2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5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connus</a:t>
            </a:r>
            <a:r>
              <a:rPr lang="en-CA" sz="2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CA" sz="2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H</a:t>
            </a:r>
            <a:r>
              <a:rPr lang="en-CA" sz="25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CA" sz="2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	eau</a:t>
            </a:r>
            <a:endParaRPr lang="en-CA" sz="25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2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CA" sz="25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	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méthane</a:t>
            </a:r>
            <a:endParaRPr lang="en-CA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2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NH</a:t>
            </a:r>
            <a:r>
              <a:rPr lang="en-CA" sz="25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CA" sz="25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CA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CA" sz="2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mmoniac</a:t>
            </a:r>
            <a:endParaRPr lang="en-CA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6948520" y="2270195"/>
            <a:ext cx="625642" cy="677662"/>
          </a:xfrm>
          <a:prstGeom prst="down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Down Arrow 12"/>
          <p:cNvSpPr/>
          <p:nvPr/>
        </p:nvSpPr>
        <p:spPr>
          <a:xfrm>
            <a:off x="2416625" y="2250417"/>
            <a:ext cx="625642" cy="677662"/>
          </a:xfrm>
          <a:prstGeom prst="down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TextBox 13"/>
          <p:cNvSpPr txBox="1"/>
          <p:nvPr/>
        </p:nvSpPr>
        <p:spPr>
          <a:xfrm>
            <a:off x="6553455" y="2928079"/>
            <a:ext cx="14157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54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CA" dirty="0"/>
          </a:p>
        </p:txBody>
      </p:sp>
      <p:sp>
        <p:nvSpPr>
          <p:cNvPr id="15" name="TextBox 14"/>
          <p:cNvSpPr txBox="1"/>
          <p:nvPr/>
        </p:nvSpPr>
        <p:spPr>
          <a:xfrm>
            <a:off x="2040796" y="2940745"/>
            <a:ext cx="13773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54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CA" dirty="0"/>
          </a:p>
        </p:txBody>
      </p:sp>
      <p:sp>
        <p:nvSpPr>
          <p:cNvPr id="17" name="Bent-Up Arrow 16"/>
          <p:cNvSpPr/>
          <p:nvPr/>
        </p:nvSpPr>
        <p:spPr>
          <a:xfrm rot="5400000">
            <a:off x="7450972" y="3506004"/>
            <a:ext cx="756051" cy="1472199"/>
          </a:xfrm>
          <a:prstGeom prst="bentUpArrow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ysClr val="windowText" lastClr="000000"/>
              </a:solidFill>
            </a:endParaRPr>
          </a:p>
        </p:txBody>
      </p:sp>
      <p:sp>
        <p:nvSpPr>
          <p:cNvPr id="18" name="Bent-Up Arrow 17"/>
          <p:cNvSpPr/>
          <p:nvPr/>
        </p:nvSpPr>
        <p:spPr>
          <a:xfrm rot="5400000">
            <a:off x="4483988" y="1715464"/>
            <a:ext cx="2158123" cy="6004097"/>
          </a:xfrm>
          <a:prstGeom prst="bentUpArrow">
            <a:avLst>
              <a:gd name="adj1" fmla="val 10387"/>
              <a:gd name="adj2" fmla="val 12739"/>
              <a:gd name="adj3" fmla="val 18080"/>
            </a:avLst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ysClr val="windowText" lastClr="000000"/>
              </a:solidFill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9383247" y="2236559"/>
            <a:ext cx="625642" cy="677662"/>
          </a:xfrm>
          <a:prstGeom prst="down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TextBox 19"/>
          <p:cNvSpPr txBox="1"/>
          <p:nvPr/>
        </p:nvSpPr>
        <p:spPr>
          <a:xfrm>
            <a:off x="9056943" y="2718214"/>
            <a:ext cx="13773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54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CA" dirty="0"/>
          </a:p>
        </p:txBody>
      </p:sp>
      <p:sp>
        <p:nvSpPr>
          <p:cNvPr id="21" name="TextBox 20"/>
          <p:cNvSpPr txBox="1"/>
          <p:nvPr/>
        </p:nvSpPr>
        <p:spPr>
          <a:xfrm>
            <a:off x="0" y="1631558"/>
            <a:ext cx="1973617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nominative</a:t>
            </a:r>
            <a:endParaRPr lang="en-CA" sz="3100" dirty="0">
              <a:ln>
                <a:solidFill>
                  <a:srgbClr val="000000"/>
                </a:solidFill>
              </a:ln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6000112"/>
            <a:ext cx="2470548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CA" sz="3100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CA" sz="3100" dirty="0" err="1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équilibrée</a:t>
            </a:r>
            <a:endParaRPr lang="en-CA" sz="3100" dirty="0">
              <a:ln>
                <a:solidFill>
                  <a:srgbClr val="000000"/>
                </a:solidFill>
              </a:ln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10169738" y="2940745"/>
            <a:ext cx="453586" cy="378850"/>
          </a:xfrm>
          <a:prstGeom prst="rightArrow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TextBox 23"/>
          <p:cNvSpPr txBox="1"/>
          <p:nvPr/>
        </p:nvSpPr>
        <p:spPr>
          <a:xfrm>
            <a:off x="10659654" y="2322135"/>
            <a:ext cx="1533141" cy="1289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 d’un molecule </a:t>
            </a:r>
            <a:r>
              <a:rPr lang="en-CA" sz="25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binaire</a:t>
            </a:r>
            <a:endParaRPr lang="en-CA" sz="25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Down Arrow 25"/>
          <p:cNvSpPr/>
          <p:nvPr/>
        </p:nvSpPr>
        <p:spPr>
          <a:xfrm>
            <a:off x="4581261" y="2270195"/>
            <a:ext cx="625642" cy="677662"/>
          </a:xfrm>
          <a:prstGeom prst="down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TextBox 26"/>
          <p:cNvSpPr txBox="1"/>
          <p:nvPr/>
        </p:nvSpPr>
        <p:spPr>
          <a:xfrm>
            <a:off x="4436264" y="2928079"/>
            <a:ext cx="9156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54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CA" dirty="0"/>
          </a:p>
        </p:txBody>
      </p:sp>
      <p:sp>
        <p:nvSpPr>
          <p:cNvPr id="29" name="Right Arrow 28"/>
          <p:cNvSpPr/>
          <p:nvPr/>
        </p:nvSpPr>
        <p:spPr>
          <a:xfrm rot="5400000">
            <a:off x="4605117" y="3932160"/>
            <a:ext cx="577927" cy="320962"/>
          </a:xfrm>
          <a:prstGeom prst="rightArrow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" name="Rectangle 29"/>
          <p:cNvSpPr/>
          <p:nvPr/>
        </p:nvSpPr>
        <p:spPr>
          <a:xfrm>
            <a:off x="2861187" y="4381602"/>
            <a:ext cx="4178743" cy="909926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" name="TextBox 30"/>
          <p:cNvSpPr txBox="1"/>
          <p:nvPr/>
        </p:nvSpPr>
        <p:spPr>
          <a:xfrm>
            <a:off x="2795452" y="4401377"/>
            <a:ext cx="43367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de 7 </a:t>
            </a:r>
            <a:r>
              <a:rPr lang="en-CA" sz="25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molécules</a:t>
            </a:r>
            <a:r>
              <a:rPr lang="en-CA" sz="2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5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diatomiques</a:t>
            </a:r>
            <a:endParaRPr lang="en-CA" sz="25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5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5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5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Br</a:t>
            </a:r>
            <a:r>
              <a:rPr lang="en-US" sz="2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5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Cl</a:t>
            </a:r>
            <a:r>
              <a:rPr lang="en-US" sz="25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CA" sz="25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172" y="4620129"/>
            <a:ext cx="2172390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HOFNBrICl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30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2" grpId="0" animBg="1"/>
      <p:bldP spid="4" grpId="0"/>
      <p:bldP spid="9" grpId="0"/>
      <p:bldP spid="10" grpId="0"/>
      <p:bldP spid="11" grpId="0" animBg="1"/>
      <p:bldP spid="13" grpId="0" animBg="1"/>
      <p:bldP spid="14" grpId="0"/>
      <p:bldP spid="15" grpId="0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 animBg="1"/>
      <p:bldP spid="24" grpId="0"/>
      <p:bldP spid="26" grpId="0" animBg="1"/>
      <p:bldP spid="27" grpId="0"/>
      <p:bldP spid="29" grpId="0" animBg="1"/>
      <p:bldP spid="30" grpId="0" animBg="1"/>
      <p:bldP spid="31" grpId="0"/>
      <p:bldP spid="3" grpId="0"/>
      <p:bldP spid="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112295"/>
            <a:ext cx="12039599" cy="1331494"/>
          </a:xfrm>
        </p:spPr>
        <p:txBody>
          <a:bodyPr>
            <a:normAutofit/>
          </a:bodyPr>
          <a:lstStyle/>
          <a:p>
            <a:pPr algn="ctr"/>
            <a:r>
              <a:rPr lang="en-C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Essayez</a:t>
            </a:r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transformer </a:t>
            </a:r>
            <a:r>
              <a:rPr lang="en-C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cette</a:t>
            </a:r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CA" sz="40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équation</a:t>
            </a:r>
            <a:r>
              <a:rPr lang="en-CA" sz="4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nominative</a:t>
            </a:r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40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équation</a:t>
            </a:r>
            <a:r>
              <a:rPr lang="en-CA" sz="4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CA" sz="40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équilibrée</a:t>
            </a:r>
            <a:endParaRPr lang="en-C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2923" y="5796574"/>
            <a:ext cx="46538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5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N</a:t>
            </a:r>
            <a:r>
              <a:rPr lang="en-US" sz="5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NH</a:t>
            </a:r>
            <a:r>
              <a:rPr lang="en-US" sz="5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CA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07087" y="1644403"/>
            <a:ext cx="6997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Hydrogène</a:t>
            </a:r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azote → ammoniac</a:t>
            </a:r>
            <a:endParaRPr lang="en-C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8135381" y="2352289"/>
            <a:ext cx="625642" cy="677662"/>
          </a:xfrm>
          <a:prstGeom prst="down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Down Arrow 12"/>
          <p:cNvSpPr/>
          <p:nvPr/>
        </p:nvSpPr>
        <p:spPr>
          <a:xfrm>
            <a:off x="2927684" y="2332511"/>
            <a:ext cx="625642" cy="677662"/>
          </a:xfrm>
          <a:prstGeom prst="down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TextBox 13"/>
          <p:cNvSpPr txBox="1"/>
          <p:nvPr/>
        </p:nvSpPr>
        <p:spPr>
          <a:xfrm>
            <a:off x="7774434" y="3010173"/>
            <a:ext cx="14157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540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CA" dirty="0"/>
          </a:p>
        </p:txBody>
      </p:sp>
      <p:sp>
        <p:nvSpPr>
          <p:cNvPr id="15" name="TextBox 14"/>
          <p:cNvSpPr txBox="1"/>
          <p:nvPr/>
        </p:nvSpPr>
        <p:spPr>
          <a:xfrm>
            <a:off x="2782687" y="3022839"/>
            <a:ext cx="9156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540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CA" dirty="0"/>
          </a:p>
        </p:txBody>
      </p:sp>
      <p:sp>
        <p:nvSpPr>
          <p:cNvPr id="21" name="TextBox 20"/>
          <p:cNvSpPr txBox="1"/>
          <p:nvPr/>
        </p:nvSpPr>
        <p:spPr>
          <a:xfrm>
            <a:off x="152401" y="1713652"/>
            <a:ext cx="1973617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nominative</a:t>
            </a:r>
            <a:endParaRPr lang="en-CA" sz="3100" dirty="0">
              <a:ln>
                <a:solidFill>
                  <a:srgbClr val="000000"/>
                </a:solidFill>
              </a:ln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2401" y="5973545"/>
            <a:ext cx="2470548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CA" sz="3100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CA" sz="3100" dirty="0" err="1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équilibrée</a:t>
            </a:r>
            <a:endParaRPr lang="en-CA" sz="3100" dirty="0">
              <a:ln>
                <a:solidFill>
                  <a:srgbClr val="000000"/>
                </a:solidFill>
              </a:ln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Down Arrow 25"/>
          <p:cNvSpPr/>
          <p:nvPr/>
        </p:nvSpPr>
        <p:spPr>
          <a:xfrm>
            <a:off x="5092320" y="2352289"/>
            <a:ext cx="625642" cy="677662"/>
          </a:xfrm>
          <a:prstGeom prst="down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TextBox 26"/>
          <p:cNvSpPr txBox="1"/>
          <p:nvPr/>
        </p:nvSpPr>
        <p:spPr>
          <a:xfrm>
            <a:off x="4947323" y="3010173"/>
            <a:ext cx="9156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540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CA" dirty="0"/>
          </a:p>
        </p:txBody>
      </p:sp>
      <p:sp>
        <p:nvSpPr>
          <p:cNvPr id="29" name="Right Arrow 28"/>
          <p:cNvSpPr/>
          <p:nvPr/>
        </p:nvSpPr>
        <p:spPr>
          <a:xfrm rot="5400000">
            <a:off x="5116176" y="4079395"/>
            <a:ext cx="577927" cy="320962"/>
          </a:xfrm>
          <a:prstGeom prst="rightArrow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" name="Rectangle 29"/>
          <p:cNvSpPr/>
          <p:nvPr/>
        </p:nvSpPr>
        <p:spPr>
          <a:xfrm>
            <a:off x="1138975" y="4579687"/>
            <a:ext cx="6720114" cy="978183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" name="TextBox 30"/>
          <p:cNvSpPr txBox="1"/>
          <p:nvPr/>
        </p:nvSpPr>
        <p:spPr>
          <a:xfrm>
            <a:off x="1138975" y="4511431"/>
            <a:ext cx="763451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 </a:t>
            </a:r>
            <a:r>
              <a:rPr lang="en-CA" sz="31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molécules</a:t>
            </a:r>
            <a:r>
              <a:rPr lang="en-CA" sz="3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naturellement</a:t>
            </a:r>
            <a:r>
              <a:rPr lang="en-CA" sz="3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diatomiques</a:t>
            </a:r>
            <a:endParaRPr lang="en-CA" sz="31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1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</a:t>
            </a:r>
            <a:r>
              <a:rPr lang="en-US" sz="3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</a:t>
            </a:r>
            <a:r>
              <a:rPr lang="en-US" sz="3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</a:t>
            </a:r>
            <a:r>
              <a:rPr lang="en-US" sz="3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</a:t>
            </a:r>
            <a:r>
              <a:rPr lang="en-US" sz="3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Cl</a:t>
            </a:r>
            <a:r>
              <a:rPr lang="en-US" sz="3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Br</a:t>
            </a:r>
            <a:r>
              <a:rPr lang="en-US" sz="3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1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CA" sz="31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ight Arrow 27"/>
          <p:cNvSpPr/>
          <p:nvPr/>
        </p:nvSpPr>
        <p:spPr>
          <a:xfrm rot="5400000">
            <a:off x="2951541" y="4061986"/>
            <a:ext cx="577927" cy="320962"/>
          </a:xfrm>
          <a:prstGeom prst="rightArrow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271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1" grpId="0" animBg="1"/>
      <p:bldP spid="13" grpId="0" animBg="1"/>
      <p:bldP spid="14" grpId="0"/>
      <p:bldP spid="15" grpId="0"/>
      <p:bldP spid="21" grpId="0"/>
      <p:bldP spid="22" grpId="0"/>
      <p:bldP spid="26" grpId="0" animBg="1"/>
      <p:bldP spid="27" grpId="0"/>
      <p:bldP spid="29" grpId="0" animBg="1"/>
      <p:bldP spid="30" grpId="0" animBg="1"/>
      <p:bldP spid="31" grpId="0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19" y="121044"/>
            <a:ext cx="11930743" cy="1240280"/>
          </a:xfrm>
        </p:spPr>
        <p:txBody>
          <a:bodyPr>
            <a:normAutofit/>
          </a:bodyPr>
          <a:lstStyle/>
          <a:p>
            <a:pPr algn="ctr"/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Comment transformer</a:t>
            </a:r>
            <a:b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C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40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équation</a:t>
            </a:r>
            <a:r>
              <a:rPr lang="en-CA" sz="4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CA" sz="40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équibrée</a:t>
            </a:r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40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équation</a:t>
            </a:r>
            <a:r>
              <a:rPr lang="en-CA" sz="4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40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équilibrée</a:t>
            </a:r>
            <a:endParaRPr lang="en-CA" sz="40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22047" y="1170605"/>
            <a:ext cx="79111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5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O</a:t>
            </a:r>
            <a:r>
              <a:rPr lang="en-US" sz="5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H</a:t>
            </a:r>
            <a:r>
              <a:rPr lang="en-US" sz="5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+ CO</a:t>
            </a:r>
            <a:r>
              <a:rPr lang="en-US" sz="5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CA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77392" y="1901472"/>
            <a:ext cx="876621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Indices,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Compter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nombre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total de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chaque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atome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aux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deux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côtés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fleche.</a:t>
            </a:r>
            <a:endParaRPr lang="en-CA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C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Équilibrer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C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composés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premier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Recompter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après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avoir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ajouté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coefficient.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C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Équilibrer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C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éléments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seuls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dernier</a:t>
            </a:r>
            <a:endParaRPr lang="en-CA" sz="2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C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Équilibrer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 et H </a:t>
            </a:r>
            <a:r>
              <a:rPr lang="en-C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dernier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s’ils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C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trouvent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sur les </a:t>
            </a:r>
            <a:r>
              <a:rPr lang="en-C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deux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côtés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ions </a:t>
            </a:r>
            <a:r>
              <a:rPr lang="en-C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polyatomiques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peuvent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être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comptés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comme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unité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s’ils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demeurent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intacts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lors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C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réaction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C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Utiliser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 fractions pour </a:t>
            </a:r>
            <a:r>
              <a:rPr lang="en-C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équilibrer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C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éléments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diatomiques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CA" sz="2700" dirty="0"/>
          </a:p>
        </p:txBody>
      </p:sp>
      <p:sp>
        <p:nvSpPr>
          <p:cNvPr id="6" name="TextBox 5"/>
          <p:cNvSpPr txBox="1"/>
          <p:nvPr/>
        </p:nvSpPr>
        <p:spPr>
          <a:xfrm>
            <a:off x="10033187" y="3431895"/>
            <a:ext cx="68480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  <a:p>
            <a:r>
              <a:rPr lang="en-CA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  <a:p>
            <a:r>
              <a:rPr lang="en-CA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328649" y="3431895"/>
            <a:ext cx="53091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CA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CA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CA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17990" y="3431894"/>
            <a:ext cx="53091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CA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CA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CA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2181" y="1170605"/>
            <a:ext cx="5309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CA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240174" y="3431893"/>
            <a:ext cx="53091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CA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CA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10717990" y="3633488"/>
            <a:ext cx="530915" cy="56784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0717990" y="4440629"/>
            <a:ext cx="530915" cy="56784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0709259" y="5310101"/>
            <a:ext cx="530915" cy="56784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328648" y="3633488"/>
            <a:ext cx="530915" cy="56784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9328647" y="4440631"/>
            <a:ext cx="530915" cy="56784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9328649" y="5234226"/>
            <a:ext cx="530915" cy="56784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705924" y="3431895"/>
            <a:ext cx="53091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CA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CA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956135" y="1170605"/>
            <a:ext cx="5309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CA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86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3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000" dirty="0"/>
              <a:t>Des questions de </a:t>
            </a:r>
            <a:r>
              <a:rPr lang="fr-CA" sz="4000" dirty="0" smtClean="0"/>
              <a:t>révision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0064" y="1252905"/>
            <a:ext cx="11343736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Décrivez la loi de la conservation de la masse.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A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Nommez les trois types d’équations montrés ci-dessous,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ammoniac </a:t>
            </a:r>
            <a:r>
              <a:rPr lang="fr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oxygène → eau + </a:t>
            </a:r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azote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fr-CA" sz="31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O</a:t>
            </a:r>
            <a:r>
              <a:rPr lang="fr-CA" sz="3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H</a:t>
            </a:r>
            <a:r>
              <a:rPr lang="fr-CA" sz="3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+ N</a:t>
            </a:r>
            <a:r>
              <a:rPr lang="fr-CA" sz="3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4NH</a:t>
            </a:r>
            <a:r>
              <a:rPr lang="fr-CA" sz="31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+ 3O</a:t>
            </a:r>
            <a:r>
              <a:rPr lang="fr-CA" sz="3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6H</a:t>
            </a:r>
            <a:r>
              <a:rPr lang="fr-CA" sz="3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+ </a:t>
            </a:r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2N</a:t>
            </a:r>
            <a:r>
              <a:rPr lang="fr-CA" sz="31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Convertissez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l’</a:t>
            </a:r>
            <a:r>
              <a:rPr lang="fr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é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quation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nominative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suivante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quation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symoblique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non-</a:t>
            </a:r>
            <a:r>
              <a:rPr lang="fr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quilibr</a:t>
            </a:r>
            <a:r>
              <a:rPr lang="fr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 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Ensuite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quilibrez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-la.</a:t>
            </a:r>
          </a:p>
          <a:p>
            <a:pPr algn="ctr"/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Sodium + eau → hydroxide de sodium +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hydrogène</a:t>
            </a:r>
            <a:endParaRPr lang="fr-CA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07064" y="2653372"/>
            <a:ext cx="3507692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Équation</a:t>
            </a:r>
            <a:r>
              <a:rPr lang="en-US" sz="31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nominative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52723" y="3114953"/>
            <a:ext cx="6260047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Équation</a:t>
            </a:r>
            <a:r>
              <a:rPr lang="en-US" sz="31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symbolique</a:t>
            </a:r>
            <a:r>
              <a:rPr lang="en-US" sz="31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(non-</a:t>
            </a:r>
            <a:r>
              <a:rPr lang="en-US" sz="31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équilibrée</a:t>
            </a:r>
            <a:r>
              <a:rPr lang="en-US" sz="31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1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52723" y="3592006"/>
            <a:ext cx="5530681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Équation</a:t>
            </a:r>
            <a:r>
              <a:rPr lang="en-US" sz="31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symbolique</a:t>
            </a:r>
            <a:r>
              <a:rPr lang="en-US" sz="31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1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équilibrée</a:t>
            </a:r>
            <a:r>
              <a:rPr lang="en-US" sz="31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1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47623" y="6115777"/>
            <a:ext cx="4851008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1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fr-CA" sz="31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fr-CA" sz="31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H</a:t>
            </a:r>
            <a:r>
              <a:rPr lang="fr-CA" sz="3100" baseline="-250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CA" sz="31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fr-CA" sz="31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fr-CA" sz="31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fr-CA" sz="31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fr-CA" sz="31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31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fr-CA" sz="31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fr-CA" sz="3100" baseline="-250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1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64185" y="6115777"/>
            <a:ext cx="383438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1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1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1225" y="6115775"/>
            <a:ext cx="383438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1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1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00288" y="6115776"/>
            <a:ext cx="383438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1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1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18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2652</TotalTime>
  <Words>957</Words>
  <Application>Microsoft Office PowerPoint</Application>
  <PresentationFormat>Custom</PresentationFormat>
  <Paragraphs>244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Les équations chimiques</vt:lpstr>
      <vt:lpstr>Un rappel de l’information du PowerPoint 4.1 et du PowerPoint 4.2 </vt:lpstr>
      <vt:lpstr>Les équations chimiques</vt:lpstr>
      <vt:lpstr>La loi de la conservation de la masse</vt:lpstr>
      <vt:lpstr>Des forms d’équations chimiques</vt:lpstr>
      <vt:lpstr>Comment transformer  une équation nominative en équation non équilibrée</vt:lpstr>
      <vt:lpstr>Essayez de transformer cette  équation nominative en équation non équilibrée</vt:lpstr>
      <vt:lpstr>Comment transformer une équation non équibrée en équation équilibrée</vt:lpstr>
      <vt:lpstr>Des questions de révision </vt:lpstr>
      <vt:lpstr>Essayer d’équilibrer cette équation non équilibrée vous-mêmes!</vt:lpstr>
      <vt:lpstr>Une question d’un examen provincial</vt:lpstr>
      <vt:lpstr>Une question d’un examen provincial</vt:lpstr>
      <vt:lpstr>Une question d’un examen provincial</vt:lpstr>
      <vt:lpstr>Une question d’un examen provincial</vt:lpstr>
      <vt:lpstr>Récapitulons!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 composés 2</dc:title>
  <dc:creator>Jeff O'Keefe</dc:creator>
  <cp:lastModifiedBy>SD22</cp:lastModifiedBy>
  <cp:revision>215</cp:revision>
  <cp:lastPrinted>2015-10-30T20:00:59Z</cp:lastPrinted>
  <dcterms:created xsi:type="dcterms:W3CDTF">2014-10-10T03:39:54Z</dcterms:created>
  <dcterms:modified xsi:type="dcterms:W3CDTF">2016-02-17T19:34:35Z</dcterms:modified>
</cp:coreProperties>
</file>