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91" r:id="rId4"/>
    <p:sldId id="292" r:id="rId5"/>
    <p:sldId id="294" r:id="rId6"/>
    <p:sldId id="293" r:id="rId7"/>
    <p:sldId id="295" r:id="rId8"/>
    <p:sldId id="296" r:id="rId9"/>
    <p:sldId id="29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2015-11-01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and Bases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80185"/>
            <a:ext cx="11833309" cy="114297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Elements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8" y="1242718"/>
            <a:ext cx="12202899" cy="4752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different ways are individual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categorized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non-metals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metalloids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metals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grouped together.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Lanthanoids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Actinoids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usually separated from the rest of the table.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alkali metals, halogens, noble gases, and so 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the number of shells of an element’s neutral atom.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Diatomic elements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29798" y="2105479"/>
            <a:ext cx="703942" cy="38636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434437" y="2105479"/>
            <a:ext cx="703942" cy="38636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80185"/>
            <a:ext cx="11833309" cy="114297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Compounds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20" y="1276655"/>
            <a:ext cx="12202899" cy="907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different ways are individual </a:t>
            </a:r>
            <a:r>
              <a:rPr lang="en-US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categorized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en-US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compounds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bases</a:t>
            </a:r>
          </a:p>
        </p:txBody>
      </p:sp>
      <p:pic>
        <p:nvPicPr>
          <p:cNvPr id="1026" name="Picture 2" descr="https://upload.wikimedia.org/wikipedia/commons/thumb/e/e0/Citrus_fruits.jpg/1280px-Citrus_fru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6" y="4148037"/>
            <a:ext cx="3550663" cy="234085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8776" y="12814003"/>
            <a:ext cx="510213" cy="240065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Citrus fruits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f/f6/15-09-26-RalfR-WLC-0098.jpg/800px-15-09-26-RalfR-WLC-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01" y="3762585"/>
            <a:ext cx="1537445" cy="272630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d/d3/Clorox_Bleach_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17" y="4143301"/>
            <a:ext cx="3281262" cy="234559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urved Connector 16"/>
          <p:cNvCxnSpPr>
            <a:stCxn id="102" idx="2"/>
            <a:endCxn id="1026" idx="0"/>
          </p:cNvCxnSpPr>
          <p:nvPr/>
        </p:nvCxnSpPr>
        <p:spPr>
          <a:xfrm rot="16200000" flipH="1">
            <a:off x="506912" y="2666701"/>
            <a:ext cx="1656192" cy="1306479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02" idx="2"/>
            <a:endCxn id="1028" idx="0"/>
          </p:cNvCxnSpPr>
          <p:nvPr/>
        </p:nvCxnSpPr>
        <p:spPr>
          <a:xfrm rot="16200000" flipH="1">
            <a:off x="2050826" y="1122787"/>
            <a:ext cx="1270740" cy="4008855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endCxn id="1030" idx="0"/>
          </p:cNvCxnSpPr>
          <p:nvPr/>
        </p:nvCxnSpPr>
        <p:spPr>
          <a:xfrm>
            <a:off x="2167819" y="2301030"/>
            <a:ext cx="5111729" cy="1842271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upload.wikimedia.org/wikipedia/commons/thumb/c/cd/Afwasmiddel_Una_Aldi.JPG/1280px-Afwasmiddel_Una_Al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64" y="4275287"/>
            <a:ext cx="3137836" cy="208161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Curved Connector 100"/>
          <p:cNvCxnSpPr>
            <a:endCxn id="1032" idx="0"/>
          </p:cNvCxnSpPr>
          <p:nvPr/>
        </p:nvCxnSpPr>
        <p:spPr>
          <a:xfrm>
            <a:off x="2167819" y="2276788"/>
            <a:ext cx="8455263" cy="1998499"/>
          </a:xfrm>
          <a:prstGeom prst="curvedConnector2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91641" y="1523425"/>
            <a:ext cx="8256815" cy="5274129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630" y="1238732"/>
            <a:ext cx="7904418" cy="52741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Differences between Acids and Bases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29" y="1569491"/>
            <a:ext cx="37610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 taste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Corrosive, corrode metals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generally begin with H or 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&lt;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048" y="1457631"/>
            <a:ext cx="41569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Bitter taste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Slippery feel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Caustic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reactive with metals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generally ends with OH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&gt; 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1641" y="1523425"/>
            <a:ext cx="4143407" cy="49894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7214" y="3114049"/>
            <a:ext cx="44087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Corrosive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electricity</a:t>
            </a:r>
          </a:p>
        </p:txBody>
      </p:sp>
    </p:spTree>
    <p:extLst>
      <p:ext uri="{BB962C8B-B14F-4D97-AF65-F5344CB8AC3E}">
        <p14:creationId xmlns:p14="http://schemas.microsoft.com/office/powerpoint/2010/main" val="39135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016"/>
            <a:ext cx="10515600" cy="8674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Scale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8"/>
          <a:stretch/>
        </p:blipFill>
        <p:spPr>
          <a:xfrm>
            <a:off x="1533949" y="2358769"/>
            <a:ext cx="9244897" cy="377121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9" y="835275"/>
            <a:ext cx="1219001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scale from 0 to 14 utilized to indicate how acidic, or how basic, a substance is.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change in one unit is actually a 10 times increase in acidity or basicity.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6919" y="4878154"/>
            <a:ext cx="8931965" cy="733351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73436" y="5635154"/>
            <a:ext cx="5204791" cy="2616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915636" y="5635154"/>
            <a:ext cx="5204791" cy="261628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543" y="5506731"/>
            <a:ext cx="9525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9428" y="5506731"/>
            <a:ext cx="120257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 algn="ctr"/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</a:t>
            </a:r>
          </a:p>
        </p:txBody>
      </p:sp>
    </p:spTree>
    <p:extLst>
      <p:ext uri="{BB962C8B-B14F-4D97-AF65-F5344CB8AC3E}">
        <p14:creationId xmlns:p14="http://schemas.microsoft.com/office/powerpoint/2010/main" val="34512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024"/>
            <a:ext cx="10515600" cy="740780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Indicators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33277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Acid-Base indicators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chemical that change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the pH of a solution.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often utilized to determine the pH of a solution or to determine the concentration of 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9"/>
          <a:stretch/>
        </p:blipFill>
        <p:spPr>
          <a:xfrm>
            <a:off x="2619375" y="2907445"/>
            <a:ext cx="6953250" cy="359752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7640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8203" y="5307044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8203" y="4561754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479" y="4934399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0065" y="4175462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203" y="3780046"/>
            <a:ext cx="11763632" cy="3954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69"/>
            <a:ext cx="10515600" cy="80739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 of Acids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97" y="1824915"/>
            <a:ext cx="11692624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in Solution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in Solution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		hydrogen fluoride		HF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hydrofluoric acid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hydrogen chloride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hydrochloric acid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hydrogen bromide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hydrobromic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		hydrogen iodide		HI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hydriodic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hydrogen sulfate		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sulfuric acid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hydrogen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sulfite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sulfurous acid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hydrogen perchlorate		HClO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en-US" sz="2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perchloric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hydrogen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chlorate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chloric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hydrogen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chlorite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chlorous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23" y="778475"/>
            <a:ext cx="115785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ionic compounds create acidic solutions when dissolved in water</a:t>
            </a: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compounds have different names when dissolved in water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11" y="5905153"/>
            <a:ext cx="81039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Suffix –</a:t>
            </a:r>
            <a:r>
              <a:rPr lang="en-CA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en-CA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drop “hydrogen” and change –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–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Suffix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CA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drop “hydrogen” and change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7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82117" y="2244980"/>
            <a:ext cx="4210514" cy="10289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12"/>
            <a:ext cx="10515600" cy="64915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OH</a:t>
            </a:r>
            <a:r>
              <a:rPr lang="en-US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0055"/>
            <a:ext cx="53206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 produces H</a:t>
            </a:r>
            <a:r>
              <a:rPr lang="en-US" sz="3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solution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402" y="580055"/>
            <a:ext cx="55467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 produces OH</a:t>
            </a:r>
            <a:r>
              <a:rPr lang="en-US" sz="31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solution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9442"/>
            <a:ext cx="49872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concentration of H</a:t>
            </a:r>
            <a:r>
              <a:rPr lang="en-US" sz="3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acidity increases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5402" y="1149442"/>
            <a:ext cx="521328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concentration of OH</a:t>
            </a:r>
            <a:r>
              <a:rPr lang="en-US" sz="31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basicity increases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9659" y="1149442"/>
            <a:ext cx="62068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1929" y="1149111"/>
            <a:ext cx="8467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100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144" y="2525115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0121" y="2531360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5388" y="2531360"/>
            <a:ext cx="8915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6640" y="3571749"/>
            <a:ext cx="2558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 </a:t>
            </a:r>
          </a:p>
          <a:p>
            <a:pPr algn="ctr"/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acid-base reaction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770438" y="3277379"/>
            <a:ext cx="651118" cy="362857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9"/>
          <a:stretch/>
        </p:blipFill>
        <p:spPr>
          <a:xfrm>
            <a:off x="3781524" y="4618189"/>
            <a:ext cx="4628949" cy="2157336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7283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2253 4.81481E-6 C 0.03255 4.81481E-6 0.04505 0.05486 0.04505 0.09976 L 0.04505 0.20046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0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944 -3.7037E-6 C -0.28086 -3.7037E-6 -0.38672 0.05463 -0.38672 0.09954 L -0.38672 0.2007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1" grpId="0"/>
      <p:bldP spid="12" grpId="0"/>
      <p:bldP spid="13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134022" y="642078"/>
            <a:ext cx="3828074" cy="1859194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2671" y="648642"/>
            <a:ext cx="3733865" cy="1509032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07479" y="636372"/>
            <a:ext cx="3733865" cy="1509032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06"/>
            <a:ext cx="10515600" cy="6135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26" y="648642"/>
            <a:ext cx="361349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concentration of 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&lt; 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9" b="30773"/>
          <a:stretch/>
        </p:blipFill>
        <p:spPr>
          <a:xfrm>
            <a:off x="1376168" y="2930834"/>
            <a:ext cx="9244897" cy="26264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6022780" y="3238593"/>
            <a:ext cx="5204791" cy="2616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821232" y="3238593"/>
            <a:ext cx="5204791" cy="261628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07113" y="3110170"/>
            <a:ext cx="9525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38772" y="3110170"/>
            <a:ext cx="120257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 algn="ctr"/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6691" y="2408237"/>
            <a:ext cx="163217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scale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2658" y="634180"/>
            <a:ext cx="3839513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concentration of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&gt; 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8781" y="33694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 water</a:t>
            </a:r>
            <a:endParaRPr lang="en-US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6"/>
          <a:stretch/>
        </p:blipFill>
        <p:spPr>
          <a:xfrm>
            <a:off x="2990186" y="3954324"/>
            <a:ext cx="6164073" cy="2862494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6022780" y="3193481"/>
            <a:ext cx="0" cy="33128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45892" y="536211"/>
            <a:ext cx="41537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 reaction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between an acid and a base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en-US" sz="3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993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386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Acids and Bases</vt:lpstr>
      <vt:lpstr>Classification of Elements </vt:lpstr>
      <vt:lpstr>Classification of Compounds </vt:lpstr>
      <vt:lpstr>General Differences between Acids and Bases</vt:lpstr>
      <vt:lpstr>pH Scale</vt:lpstr>
      <vt:lpstr>Acid-Base Indicators</vt:lpstr>
      <vt:lpstr>Names of Acids</vt:lpstr>
      <vt:lpstr>H+ and OH- Ions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218</cp:revision>
  <cp:lastPrinted>2015-10-30T20:00:59Z</cp:lastPrinted>
  <dcterms:created xsi:type="dcterms:W3CDTF">2014-10-10T03:39:54Z</dcterms:created>
  <dcterms:modified xsi:type="dcterms:W3CDTF">2015-11-02T00:13:05Z</dcterms:modified>
</cp:coreProperties>
</file>