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sldIdLst>
    <p:sldId id="256" r:id="rId2"/>
    <p:sldId id="270" r:id="rId3"/>
    <p:sldId id="306" r:id="rId4"/>
    <p:sldId id="310" r:id="rId5"/>
    <p:sldId id="311" r:id="rId6"/>
    <p:sldId id="312" r:id="rId7"/>
    <p:sldId id="313" r:id="rId8"/>
    <p:sldId id="271" r:id="rId9"/>
    <p:sldId id="307" r:id="rId10"/>
    <p:sldId id="314" r:id="rId11"/>
    <p:sldId id="315" r:id="rId12"/>
    <p:sldId id="297" r:id="rId13"/>
    <p:sldId id="272" r:id="rId14"/>
    <p:sldId id="274" r:id="rId15"/>
    <p:sldId id="316" r:id="rId16"/>
    <p:sldId id="269" r:id="rId17"/>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FFFFFF"/>
    <a:srgbClr val="FF99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69" d="100"/>
          <a:sy n="69" d="100"/>
        </p:scale>
        <p:origin x="1886" y="4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marL="838200"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La mole</a:t>
            </a: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043649" y="4631883"/>
            <a:ext cx="3981856" cy="430261"/>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9" name="Rectangle 38"/>
          <p:cNvSpPr/>
          <p:nvPr/>
        </p:nvSpPr>
        <p:spPr>
          <a:xfrm>
            <a:off x="2883725" y="5704087"/>
            <a:ext cx="2552371" cy="43026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1" name="Rectangle 40"/>
          <p:cNvSpPr/>
          <p:nvPr/>
        </p:nvSpPr>
        <p:spPr>
          <a:xfrm>
            <a:off x="-17128" y="6368019"/>
            <a:ext cx="6713872" cy="43026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971600" y="2782715"/>
            <a:ext cx="6264695" cy="43026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mole et la masse </a:t>
            </a:r>
            <a:r>
              <a:rPr lang="en-US" dirty="0" err="1">
                <a:solidFill>
                  <a:srgbClr val="003300"/>
                </a:solidFill>
                <a:latin typeface="Times New Roman" panose="02020603050405020304" pitchFamily="18" charset="0"/>
                <a:cs typeface="Times New Roman" panose="02020603050405020304" pitchFamily="18" charset="0"/>
              </a:rPr>
              <a:t>molaire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bwMode="auto">
          <a:xfrm>
            <a:off x="0" y="1083616"/>
            <a:ext cx="9064831" cy="21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Le mot “mole” </a:t>
            </a:r>
            <a:r>
              <a:rPr lang="en-US" sz="2700" kern="0" dirty="0" err="1">
                <a:solidFill>
                  <a:srgbClr val="000000"/>
                </a:solidFill>
                <a:latin typeface="Times New Roman" panose="02020603050405020304" pitchFamily="18" charset="0"/>
                <a:cs typeface="Times New Roman" panose="02020603050405020304" pitchFamily="18" charset="0"/>
              </a:rPr>
              <a:t>exprime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valeur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comme</a:t>
            </a:r>
            <a:r>
              <a:rPr lang="en-US" sz="2700" kern="0" dirty="0">
                <a:solidFill>
                  <a:srgbClr val="000000"/>
                </a:solidFill>
                <a:latin typeface="Times New Roman" panose="02020603050405020304" pitchFamily="18" charset="0"/>
                <a:cs typeface="Times New Roman" panose="02020603050405020304" pitchFamily="18" charset="0"/>
              </a:rPr>
              <a:t> les mots “</a:t>
            </a:r>
            <a:r>
              <a:rPr lang="en-US" sz="2700" kern="0" dirty="0" err="1">
                <a:solidFill>
                  <a:srgbClr val="000000"/>
                </a:solidFill>
                <a:latin typeface="Times New Roman" panose="02020603050405020304" pitchFamily="18" charset="0"/>
                <a:cs typeface="Times New Roman" panose="02020603050405020304" pitchFamily="18" charset="0"/>
              </a:rPr>
              <a:t>douzaine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“pair”,</a:t>
            </a:r>
          </a:p>
          <a:p>
            <a:pPr marL="0" lv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douzaine</a:t>
            </a:r>
            <a:r>
              <a:rPr lang="en-US" sz="2700" kern="0" dirty="0">
                <a:solidFill>
                  <a:srgbClr val="000000"/>
                </a:solidFill>
                <a:latin typeface="Times New Roman" panose="02020603050405020304" pitchFamily="18" charset="0"/>
                <a:cs typeface="Times New Roman" panose="02020603050405020304" pitchFamily="18" charset="0"/>
              </a:rPr>
              <a:t> = 12</a:t>
            </a:r>
          </a:p>
          <a:p>
            <a:pPr marL="0" lv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	un pair = 2</a:t>
            </a:r>
          </a:p>
          <a:p>
            <a:pPr marL="0" lv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 6,022 140 76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3548" y="5161646"/>
            <a:ext cx="7221709" cy="98064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TextBox 24"/>
          <p:cNvSpPr txBox="1"/>
          <p:nvPr/>
        </p:nvSpPr>
        <p:spPr>
          <a:xfrm>
            <a:off x="951713" y="4149826"/>
            <a:ext cx="8113118" cy="923330"/>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douzaine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d’argon</a:t>
            </a:r>
            <a:r>
              <a:rPr lang="en-US" sz="2700" kern="0" dirty="0">
                <a:solidFill>
                  <a:srgbClr val="000000"/>
                </a:solidFill>
                <a:latin typeface="Times New Roman" panose="02020603050405020304" pitchFamily="18" charset="0"/>
                <a:cs typeface="Times New Roman" panose="02020603050405020304" pitchFamily="18" charset="0"/>
              </a:rPr>
              <a:t> = 12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d’argon</a:t>
            </a:r>
            <a:endParaRPr lang="en-US" sz="2700" kern="0" dirty="0">
              <a:solidFill>
                <a:srgbClr val="000000"/>
              </a:solidFill>
              <a:latin typeface="Times New Roman" panose="02020603050405020304" pitchFamily="18" charset="0"/>
              <a:cs typeface="Times New Roman" panose="02020603050405020304" pitchFamily="18" charset="0"/>
            </a:endParaRPr>
          </a:p>
          <a:p>
            <a:pPr lvl="0"/>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d’argon</a:t>
            </a:r>
            <a:r>
              <a:rPr lang="en-US" sz="2700" kern="0" dirty="0">
                <a:solidFill>
                  <a:srgbClr val="000000"/>
                </a:solidFill>
                <a:latin typeface="Times New Roman" panose="02020603050405020304" pitchFamily="18" charset="0"/>
                <a:cs typeface="Times New Roman" panose="02020603050405020304" pitchFamily="18" charset="0"/>
              </a:rPr>
              <a:t> =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d’argon</a:t>
            </a:r>
            <a:endParaRPr lang="en-US" sz="2700" kern="0" dirty="0">
              <a:solidFill>
                <a:srgbClr val="000000"/>
              </a:solidFill>
            </a:endParaRPr>
          </a:p>
        </p:txBody>
      </p:sp>
      <p:sp>
        <p:nvSpPr>
          <p:cNvPr id="26" name="TextBox 25"/>
          <p:cNvSpPr txBox="1"/>
          <p:nvPr/>
        </p:nvSpPr>
        <p:spPr>
          <a:xfrm>
            <a:off x="951713" y="3253484"/>
            <a:ext cx="6151043" cy="923330"/>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douzaine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beignes</a:t>
            </a:r>
            <a:r>
              <a:rPr lang="en-US" sz="2700" kern="0" dirty="0">
                <a:solidFill>
                  <a:srgbClr val="000000"/>
                </a:solidFill>
                <a:latin typeface="Times New Roman" panose="02020603050405020304" pitchFamily="18" charset="0"/>
                <a:cs typeface="Times New Roman" panose="02020603050405020304" pitchFamily="18" charset="0"/>
              </a:rPr>
              <a:t> = 12 </a:t>
            </a:r>
            <a:r>
              <a:rPr lang="en-US" sz="2700" kern="0" dirty="0" err="1">
                <a:solidFill>
                  <a:srgbClr val="000000"/>
                </a:solidFill>
                <a:latin typeface="Times New Roman" panose="02020603050405020304" pitchFamily="18" charset="0"/>
                <a:cs typeface="Times New Roman" panose="02020603050405020304" pitchFamily="18" charset="0"/>
              </a:rPr>
              <a:t>beignes</a:t>
            </a:r>
            <a:endParaRPr lang="en-US" sz="2700" kern="0" dirty="0">
              <a:solidFill>
                <a:srgbClr val="000000"/>
              </a:solidFill>
              <a:latin typeface="Times New Roman" panose="02020603050405020304" pitchFamily="18" charset="0"/>
              <a:cs typeface="Times New Roman" panose="02020603050405020304" pitchFamily="18" charset="0"/>
            </a:endParaRPr>
          </a:p>
          <a:p>
            <a:pPr lvl="0"/>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de </a:t>
            </a:r>
            <a:r>
              <a:rPr lang="en-US" sz="2700" kern="0" dirty="0" err="1">
                <a:solidFill>
                  <a:srgbClr val="000000"/>
                </a:solidFill>
                <a:latin typeface="Times New Roman" panose="02020603050405020304" pitchFamily="18" charset="0"/>
                <a:cs typeface="Times New Roman" panose="02020603050405020304" pitchFamily="18" charset="0"/>
              </a:rPr>
              <a:t>beignes</a:t>
            </a:r>
            <a:r>
              <a:rPr lang="en-US" sz="2700" kern="0" dirty="0">
                <a:solidFill>
                  <a:srgbClr val="000000"/>
                </a:solidFill>
                <a:latin typeface="Times New Roman" panose="02020603050405020304" pitchFamily="18" charset="0"/>
                <a:cs typeface="Times New Roman" panose="02020603050405020304" pitchFamily="18" charset="0"/>
              </a:rPr>
              <a:t> =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beignes</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
        <p:nvSpPr>
          <p:cNvPr id="28" name="Rectangle 27"/>
          <p:cNvSpPr/>
          <p:nvPr/>
        </p:nvSpPr>
        <p:spPr>
          <a:xfrm>
            <a:off x="7401017" y="5127370"/>
            <a:ext cx="1624488" cy="1624488"/>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78499" y="5994123"/>
            <a:ext cx="1069524"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Argon</a:t>
            </a:r>
            <a:endParaRPr lang="en-US" sz="2700" kern="0" dirty="0">
              <a:solidFill>
                <a:srgbClr val="000000"/>
              </a:solidFill>
            </a:endParaRPr>
          </a:p>
        </p:txBody>
      </p:sp>
      <p:sp>
        <p:nvSpPr>
          <p:cNvPr id="30" name="TextBox 29"/>
          <p:cNvSpPr txBox="1"/>
          <p:nvPr/>
        </p:nvSpPr>
        <p:spPr>
          <a:xfrm>
            <a:off x="7362201" y="5070082"/>
            <a:ext cx="530915"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18</a:t>
            </a:r>
            <a:endParaRPr lang="en-US" sz="2700" kern="0" dirty="0">
              <a:solidFill>
                <a:srgbClr val="000000"/>
              </a:solidFill>
            </a:endParaRPr>
          </a:p>
        </p:txBody>
      </p:sp>
      <p:sp>
        <p:nvSpPr>
          <p:cNvPr id="31" name="TextBox 30"/>
          <p:cNvSpPr txBox="1"/>
          <p:nvPr/>
        </p:nvSpPr>
        <p:spPr>
          <a:xfrm>
            <a:off x="8527224" y="5070082"/>
            <a:ext cx="357790"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0</a:t>
            </a:r>
          </a:p>
        </p:txBody>
      </p:sp>
      <p:sp>
        <p:nvSpPr>
          <p:cNvPr id="32" name="TextBox 31"/>
          <p:cNvSpPr txBox="1"/>
          <p:nvPr/>
        </p:nvSpPr>
        <p:spPr>
          <a:xfrm>
            <a:off x="7755444" y="5381307"/>
            <a:ext cx="915635" cy="923330"/>
          </a:xfrm>
          <a:prstGeom prst="rect">
            <a:avLst/>
          </a:prstGeom>
          <a:noFill/>
        </p:spPr>
        <p:txBody>
          <a:bodyPr wrap="none" rtlCol="0">
            <a:spAutoFit/>
          </a:bodyPr>
          <a:lstStyle/>
          <a:p>
            <a:pPr lvl="0"/>
            <a:r>
              <a:rPr lang="en-US" sz="5400" kern="0" dirty="0" err="1">
                <a:solidFill>
                  <a:srgbClr val="000000"/>
                </a:solidFill>
                <a:latin typeface="Times New Roman" panose="02020603050405020304" pitchFamily="18" charset="0"/>
                <a:cs typeface="Times New Roman" panose="02020603050405020304" pitchFamily="18" charset="0"/>
              </a:rPr>
              <a:t>Ar</a:t>
            </a:r>
            <a:endParaRPr lang="en-US" sz="5400" kern="0" dirty="0">
              <a:solidFill>
                <a:srgbClr val="000000"/>
              </a:solidFill>
            </a:endParaRPr>
          </a:p>
        </p:txBody>
      </p:sp>
      <p:sp>
        <p:nvSpPr>
          <p:cNvPr id="33" name="TextBox 32"/>
          <p:cNvSpPr txBox="1"/>
          <p:nvPr/>
        </p:nvSpPr>
        <p:spPr>
          <a:xfrm>
            <a:off x="7817960" y="6323076"/>
            <a:ext cx="790601"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39,9</a:t>
            </a:r>
          </a:p>
        </p:txBody>
      </p:sp>
      <p:sp>
        <p:nvSpPr>
          <p:cNvPr id="34" name="Rectangle 33"/>
          <p:cNvSpPr/>
          <p:nvPr/>
        </p:nvSpPr>
        <p:spPr>
          <a:xfrm>
            <a:off x="7709758" y="6378696"/>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3548" y="5225872"/>
            <a:ext cx="7369759" cy="916414"/>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La masse de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a:t>
            </a:r>
            <a:r>
              <a:rPr lang="en-US" sz="2700" kern="0" dirty="0" err="1">
                <a:solidFill>
                  <a:srgbClr val="000000"/>
                </a:solidFill>
                <a:latin typeface="Times New Roman" panose="02020603050405020304" pitchFamily="18" charset="0"/>
                <a:cs typeface="Times New Roman" panose="02020603050405020304" pitchFamily="18" charset="0"/>
              </a:rPr>
              <a:t>d’argon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gale à 39,9 g = la masse </a:t>
            </a:r>
            <a:r>
              <a:rPr lang="en-US" sz="2700" kern="0" dirty="0" err="1">
                <a:solidFill>
                  <a:srgbClr val="000000"/>
                </a:solidFill>
                <a:latin typeface="Times New Roman" panose="02020603050405020304" pitchFamily="18" charset="0"/>
                <a:cs typeface="Times New Roman" panose="02020603050405020304" pitchFamily="18" charset="0"/>
              </a:rPr>
              <a:t>molaire</a:t>
            </a:r>
            <a:endParaRPr lang="en-US" sz="2700" kern="0" dirty="0">
              <a:solidFill>
                <a:srgbClr val="000000"/>
              </a:solidFill>
            </a:endParaRPr>
          </a:p>
        </p:txBody>
      </p:sp>
      <p:cxnSp>
        <p:nvCxnSpPr>
          <p:cNvPr id="36" name="Curved Connector 35"/>
          <p:cNvCxnSpPr>
            <a:stCxn id="52" idx="2"/>
            <a:endCxn id="24" idx="0"/>
          </p:cNvCxnSpPr>
          <p:nvPr/>
        </p:nvCxnSpPr>
        <p:spPr>
          <a:xfrm rot="5400000">
            <a:off x="5289739" y="3416808"/>
            <a:ext cx="99502" cy="339017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4" idx="3"/>
            <a:endCxn id="33" idx="1"/>
          </p:cNvCxnSpPr>
          <p:nvPr/>
        </p:nvCxnSpPr>
        <p:spPr>
          <a:xfrm>
            <a:off x="7255257" y="5651966"/>
            <a:ext cx="562703" cy="925026"/>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 y="6333969"/>
            <a:ext cx="6842504" cy="50783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La masse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mole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particule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spécifique</a:t>
            </a:r>
            <a:endParaRPr lang="en-US" sz="2700" kern="0" dirty="0">
              <a:solidFill>
                <a:srgbClr val="000000"/>
              </a:solidFill>
            </a:endParaRPr>
          </a:p>
        </p:txBody>
      </p:sp>
      <p:cxnSp>
        <p:nvCxnSpPr>
          <p:cNvPr id="42" name="Curved Connector 41"/>
          <p:cNvCxnSpPr>
            <a:stCxn id="39" idx="2"/>
            <a:endCxn id="41" idx="0"/>
          </p:cNvCxnSpPr>
          <p:nvPr/>
        </p:nvCxnSpPr>
        <p:spPr>
          <a:xfrm rot="5400000">
            <a:off x="3633025" y="5841132"/>
            <a:ext cx="233671" cy="820103"/>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5496" y="3253484"/>
            <a:ext cx="936104" cy="505226"/>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Ex. – </a:t>
            </a:r>
            <a:endParaRPr lang="en-US" sz="2700" kern="0" dirty="0">
              <a:solidFill>
                <a:srgbClr val="000000"/>
              </a:solidFill>
            </a:endParaRPr>
          </a:p>
        </p:txBody>
      </p:sp>
    </p:spTree>
    <p:extLst>
      <p:ext uri="{BB962C8B-B14F-4D97-AF65-F5344CB8AC3E}">
        <p14:creationId xmlns:p14="http://schemas.microsoft.com/office/powerpoint/2010/main" val="41485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500" fill="hold"/>
                                        <p:tgtEl>
                                          <p:spTgt spid="32"/>
                                        </p:tgtEl>
                                        <p:attrNameLst>
                                          <p:attrName>ppt_x</p:attrName>
                                        </p:attrNameLst>
                                      </p:cBhvr>
                                      <p:tavLst>
                                        <p:tav tm="0">
                                          <p:val>
                                            <p:strVal val="#ppt_x"/>
                                          </p:val>
                                        </p:tav>
                                        <p:tav tm="100000">
                                          <p:val>
                                            <p:strVal val="#ppt_x"/>
                                          </p:val>
                                        </p:tav>
                                      </p:tavLst>
                                    </p:anim>
                                    <p:anim calcmode="lin" valueType="num">
                                      <p:cBhvr additive="base">
                                        <p:cTn id="96" dur="5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500" fill="hold"/>
                                        <p:tgtEl>
                                          <p:spTgt spid="33"/>
                                        </p:tgtEl>
                                        <p:attrNameLst>
                                          <p:attrName>ppt_x</p:attrName>
                                        </p:attrNameLst>
                                      </p:cBhvr>
                                      <p:tavLst>
                                        <p:tav tm="0">
                                          <p:val>
                                            <p:strVal val="#ppt_x"/>
                                          </p:val>
                                        </p:tav>
                                        <p:tav tm="100000">
                                          <p:val>
                                            <p:strVal val="#ppt_x"/>
                                          </p:val>
                                        </p:tav>
                                      </p:tavLst>
                                    </p:anim>
                                    <p:anim calcmode="lin" valueType="num">
                                      <p:cBhvr additive="base">
                                        <p:cTn id="100" dur="500" fill="hold"/>
                                        <p:tgtEl>
                                          <p:spTgt spid="3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9" grpId="0" animBg="1"/>
      <p:bldP spid="41" grpId="0" animBg="1"/>
      <p:bldP spid="8" grpId="0" animBg="1"/>
      <p:bldP spid="24" grpId="0" animBg="1"/>
      <p:bldP spid="25" grpId="0"/>
      <p:bldP spid="26" grpId="0"/>
      <p:bldP spid="28" grpId="0" animBg="1"/>
      <p:bldP spid="29" grpId="0"/>
      <p:bldP spid="30" grpId="0"/>
      <p:bldP spid="31" grpId="0"/>
      <p:bldP spid="32" grpId="0"/>
      <p:bldP spid="33" grpId="0"/>
      <p:bldP spid="34" grpId="0" animBg="1"/>
      <p:bldP spid="35" grpId="0"/>
      <p:bldP spid="40"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43336"/>
            <a:ext cx="7141487" cy="1338828"/>
          </a:xfrm>
          <a:prstGeom prst="rect">
            <a:avLst/>
          </a:prstGeom>
          <a:noFill/>
        </p:spPr>
        <p:txBody>
          <a:bodyPr wrap="square" rtlCol="0">
            <a:spAutoFit/>
          </a:bodyPr>
          <a:lstStyle/>
          <a:p>
            <a:pPr marL="457200" lvl="0" indent="-457200">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la masse de </a:t>
            </a:r>
            <a:r>
              <a:rPr lang="en-US" sz="2700" kern="0" dirty="0" err="1">
                <a:solidFill>
                  <a:srgbClr val="000000"/>
                </a:solidFill>
                <a:latin typeface="Times New Roman" panose="02020603050405020304" pitchFamily="18" charset="0"/>
                <a:cs typeface="Times New Roman" panose="02020603050405020304" pitchFamily="18" charset="0"/>
              </a:rPr>
              <a:t>ce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“la masse </a:t>
            </a:r>
            <a:r>
              <a:rPr lang="en-US" sz="2700" kern="0" dirty="0" err="1">
                <a:solidFill>
                  <a:srgbClr val="000000"/>
                </a:solidFill>
                <a:latin typeface="Times New Roman" panose="02020603050405020304" pitchFamily="18" charset="0"/>
                <a:cs typeface="Times New Roman" panose="02020603050405020304" pitchFamily="18" charset="0"/>
              </a:rPr>
              <a:t>molaire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indiqu</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e pour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err="1">
                <a:solidFill>
                  <a:srgbClr val="000000"/>
                </a:solidFill>
                <a:latin typeface="Times New Roman" panose="02020603050405020304" pitchFamily="18" charset="0"/>
                <a:cs typeface="Times New Roman" panose="02020603050405020304" pitchFamily="18" charset="0"/>
              </a:rPr>
              <a:t>élé</a:t>
            </a:r>
            <a:r>
              <a:rPr lang="en-US" sz="2700" kern="0" dirty="0" err="1">
                <a:solidFill>
                  <a:srgbClr val="000000"/>
                </a:solidFill>
                <a:latin typeface="Times New Roman" panose="02020603050405020304" pitchFamily="18" charset="0"/>
                <a:cs typeface="Times New Roman" panose="02020603050405020304" pitchFamily="18" charset="0"/>
              </a:rPr>
              <a:t>ment</a:t>
            </a:r>
            <a:r>
              <a:rPr lang="en-US" sz="2700" kern="0" dirty="0">
                <a:solidFill>
                  <a:srgbClr val="000000"/>
                </a:solidFill>
                <a:latin typeface="Times New Roman" panose="02020603050405020304" pitchFamily="18" charset="0"/>
                <a:cs typeface="Times New Roman" panose="02020603050405020304" pitchFamily="18" charset="0"/>
              </a:rPr>
              <a:t> sur le tableau p</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riodique</a:t>
            </a:r>
            <a:r>
              <a:rPr lang="en-US" sz="2700" kern="0" dirty="0">
                <a:solidFill>
                  <a:srgbClr val="00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0" y="3390234"/>
            <a:ext cx="7380995" cy="947574"/>
          </a:xfrm>
          <a:prstGeom prst="rect">
            <a:avLst/>
          </a:prstGeom>
          <a:noFill/>
        </p:spPr>
        <p:txBody>
          <a:bodyPr wrap="square" rtlCol="0">
            <a:spAutoFit/>
          </a:bodyPr>
          <a:lstStyle/>
          <a:p>
            <a:pPr marL="457200" lvl="0" indent="-457200">
              <a:buFont typeface="Wingdings" panose="05000000000000000000" pitchFamily="2" charset="2"/>
              <a:buChar char="Ø"/>
            </a:pP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de </a:t>
            </a:r>
            <a:r>
              <a:rPr lang="en-US" sz="2700" kern="0" dirty="0" err="1">
                <a:solidFill>
                  <a:srgbClr val="000000"/>
                </a:solidFill>
                <a:latin typeface="Times New Roman" panose="02020603050405020304" pitchFamily="18" charset="0"/>
                <a:cs typeface="Times New Roman" panose="02020603050405020304" pitchFamily="18" charset="0"/>
              </a:rPr>
              <a:t>fer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p>
          <a:p>
            <a:pPr lvl="0"/>
            <a:r>
              <a:rPr lang="en-US" sz="2700" kern="0" dirty="0">
                <a:solidFill>
                  <a:srgbClr val="000000"/>
                </a:solidFill>
                <a:latin typeface="Times New Roman" panose="02020603050405020304" pitchFamily="18" charset="0"/>
                <a:cs typeface="Times New Roman" panose="02020603050405020304" pitchFamily="18" charset="0"/>
              </a:rPr>
              <a:t>602 214 076 000 000 000 000 000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fer</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mole et le </a:t>
            </a:r>
            <a:r>
              <a:rPr lang="en-US" dirty="0" err="1">
                <a:solidFill>
                  <a:srgbClr val="003300"/>
                </a:solidFill>
                <a:latin typeface="Times New Roman" panose="02020603050405020304" pitchFamily="18" charset="0"/>
                <a:cs typeface="Times New Roman" panose="02020603050405020304" pitchFamily="18" charset="0"/>
              </a:rPr>
              <a:t>nombre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d’Avogadro</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585" y="5956986"/>
            <a:ext cx="9064830" cy="8660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0" name="Content Placeholder 2"/>
              <p:cNvSpPr txBox="1">
                <a:spLocks/>
              </p:cNvSpPr>
              <p:nvPr/>
            </p:nvSpPr>
            <p:spPr bwMode="auto">
              <a:xfrm>
                <a:off x="-104938" y="5951458"/>
                <a:ext cx="9353877" cy="877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quantit</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 6,022 140 76 x 10</a:t>
                </a:r>
                <a:r>
                  <a:rPr lang="en-US" sz="2700" kern="0" baseline="30000" dirty="0">
                    <a:solidFill>
                      <a:srgbClr val="000000"/>
                    </a:solidFill>
                    <a:latin typeface="Times New Roman" panose="02020603050405020304" pitchFamily="18" charset="0"/>
                    <a:cs typeface="Times New Roman" panose="02020603050405020304" pitchFamily="18" charset="0"/>
                  </a:rPr>
                  <a:t>23 </a:t>
                </a:r>
                <a:r>
                  <a:rPr lang="en-US" sz="2700" kern="0" dirty="0" err="1">
                    <a:solidFill>
                      <a:srgbClr val="000000"/>
                    </a:solidFill>
                    <a:latin typeface="Times New Roman" panose="02020603050405020304" pitchFamily="18" charset="0"/>
                    <a:cs typeface="Times New Roman" panose="02020603050405020304" pitchFamily="18" charset="0"/>
                  </a:rPr>
                  <a:t>s’appelle</a:t>
                </a:r>
                <a:r>
                  <a:rPr lang="en-US" sz="2700" kern="0" dirty="0">
                    <a:solidFill>
                      <a:srgbClr val="000000"/>
                    </a:solidFill>
                    <a:latin typeface="Times New Roman" panose="02020603050405020304" pitchFamily="18" charset="0"/>
                    <a:cs typeface="Times New Roman" panose="02020603050405020304" pitchFamily="18" charset="0"/>
                  </a:rPr>
                  <a:t> </a:t>
                </a:r>
              </a:p>
              <a:p>
                <a:pPr marL="0" lvl="0" indent="0" algn="ctr"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le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d’Avogadro</a:t>
                </a:r>
                <a:r>
                  <a:rPr lang="en-US" sz="27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700" i="1" kern="0" smtClean="0">
                            <a:solidFill>
                              <a:srgbClr val="000000"/>
                            </a:solidFill>
                            <a:latin typeface="Cambria Math" panose="02040503050406030204" pitchFamily="18" charset="0"/>
                            <a:cs typeface="Times New Roman" panose="02020603050405020304" pitchFamily="18" charset="0"/>
                          </a:rPr>
                        </m:ctrlPr>
                      </m:sSubPr>
                      <m:e>
                        <m:r>
                          <a:rPr lang="en-US" sz="2700" b="0" i="1" kern="0" smtClean="0">
                            <a:solidFill>
                              <a:srgbClr val="000000"/>
                            </a:solidFill>
                            <a:latin typeface="Cambria Math" panose="02040503050406030204" pitchFamily="18" charset="0"/>
                            <a:cs typeface="Times New Roman" panose="02020603050405020304" pitchFamily="18" charset="0"/>
                          </a:rPr>
                          <m:t>𝑁</m:t>
                        </m:r>
                      </m:e>
                      <m:sub>
                        <m:r>
                          <a:rPr lang="en-US" sz="2700" b="0" i="1" kern="0" smtClean="0">
                            <a:solidFill>
                              <a:srgbClr val="000000"/>
                            </a:solidFill>
                            <a:latin typeface="Cambria Math" panose="02040503050406030204" pitchFamily="18" charset="0"/>
                            <a:cs typeface="Times New Roman" panose="02020603050405020304" pitchFamily="18" charset="0"/>
                          </a:rPr>
                          <m:t>𝐴</m:t>
                        </m:r>
                      </m:sub>
                    </m:sSub>
                  </m:oMath>
                </a14:m>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nommé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l’honneur</a:t>
                </a:r>
                <a:r>
                  <a:rPr lang="en-US" sz="2700" kern="0" dirty="0">
                    <a:solidFill>
                      <a:srgbClr val="000000"/>
                    </a:solidFill>
                    <a:latin typeface="Times New Roman" panose="02020603050405020304" pitchFamily="18" charset="0"/>
                    <a:cs typeface="Times New Roman" panose="02020603050405020304" pitchFamily="18" charset="0"/>
                  </a:rPr>
                  <a:t> du </a:t>
                </a:r>
                <a:r>
                  <a:rPr lang="en-US" sz="2700" kern="0" dirty="0" err="1">
                    <a:solidFill>
                      <a:srgbClr val="000000"/>
                    </a:solidFill>
                    <a:latin typeface="Times New Roman" panose="02020603050405020304" pitchFamily="18" charset="0"/>
                    <a:cs typeface="Times New Roman" panose="02020603050405020304" pitchFamily="18" charset="0"/>
                  </a:rPr>
                  <a:t>scientifique</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lgn="ctr">
                  <a:buNone/>
                </a:pPr>
                <a:endParaRPr lang="en-US" sz="2700" kern="0" dirty="0">
                  <a:solidFill>
                    <a:srgbClr val="000000"/>
                  </a:solidFill>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bwMode="auto">
              <a:xfrm>
                <a:off x="-104938" y="5951458"/>
                <a:ext cx="9353877" cy="877106"/>
              </a:xfrm>
              <a:prstGeom prst="rect">
                <a:avLst/>
              </a:prstGeom>
              <a:blipFill>
                <a:blip r:embed="rId2"/>
                <a:stretch>
                  <a:fillRect t="-6250" b="-229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11" name="Rectangle 10"/>
          <p:cNvSpPr/>
          <p:nvPr/>
        </p:nvSpPr>
        <p:spPr>
          <a:xfrm>
            <a:off x="7474887" y="3774726"/>
            <a:ext cx="1624488" cy="1624488"/>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002438" y="4641479"/>
            <a:ext cx="569387" cy="507831"/>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fer</a:t>
            </a:r>
            <a:endParaRPr lang="en-US" sz="2700" kern="0" dirty="0">
              <a:solidFill>
                <a:srgbClr val="000000"/>
              </a:solidFill>
            </a:endParaRPr>
          </a:p>
        </p:txBody>
      </p:sp>
      <p:sp>
        <p:nvSpPr>
          <p:cNvPr id="13" name="TextBox 12"/>
          <p:cNvSpPr txBox="1"/>
          <p:nvPr/>
        </p:nvSpPr>
        <p:spPr>
          <a:xfrm>
            <a:off x="7436071" y="3717438"/>
            <a:ext cx="530915"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26</a:t>
            </a:r>
            <a:endParaRPr lang="en-US" sz="2700" kern="0" dirty="0">
              <a:solidFill>
                <a:srgbClr val="000000"/>
              </a:solidFill>
            </a:endParaRPr>
          </a:p>
        </p:txBody>
      </p:sp>
      <p:sp>
        <p:nvSpPr>
          <p:cNvPr id="14" name="TextBox 13"/>
          <p:cNvSpPr txBox="1"/>
          <p:nvPr/>
        </p:nvSpPr>
        <p:spPr>
          <a:xfrm>
            <a:off x="8601094" y="3717438"/>
            <a:ext cx="553357" cy="923330"/>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3+</a:t>
            </a:r>
          </a:p>
          <a:p>
            <a:pPr lvl="0"/>
            <a:r>
              <a:rPr lang="en-US" sz="2700" kern="0" dirty="0">
                <a:solidFill>
                  <a:srgbClr val="000000"/>
                </a:solidFill>
                <a:latin typeface="Times New Roman" panose="02020603050405020304" pitchFamily="18" charset="0"/>
                <a:cs typeface="Times New Roman" panose="02020603050405020304" pitchFamily="18" charset="0"/>
              </a:rPr>
              <a:t>2+</a:t>
            </a:r>
            <a:endParaRPr lang="en-US" sz="2700" kern="0" dirty="0">
              <a:solidFill>
                <a:srgbClr val="000000"/>
              </a:solidFill>
            </a:endParaRPr>
          </a:p>
        </p:txBody>
      </p:sp>
      <p:sp>
        <p:nvSpPr>
          <p:cNvPr id="15" name="TextBox 14"/>
          <p:cNvSpPr txBox="1"/>
          <p:nvPr/>
        </p:nvSpPr>
        <p:spPr>
          <a:xfrm>
            <a:off x="7848550" y="4030307"/>
            <a:ext cx="877163" cy="923330"/>
          </a:xfrm>
          <a:prstGeom prst="rect">
            <a:avLst/>
          </a:prstGeom>
          <a:noFill/>
        </p:spPr>
        <p:txBody>
          <a:bodyPr wrap="none" rtlCol="0">
            <a:spAutoFit/>
          </a:bodyPr>
          <a:lstStyle/>
          <a:p>
            <a:pPr lvl="0"/>
            <a:r>
              <a:rPr lang="en-US" sz="5400" kern="0" dirty="0">
                <a:solidFill>
                  <a:srgbClr val="000000"/>
                </a:solidFill>
                <a:latin typeface="Times New Roman" panose="02020603050405020304" pitchFamily="18" charset="0"/>
                <a:cs typeface="Times New Roman" panose="02020603050405020304" pitchFamily="18" charset="0"/>
              </a:rPr>
              <a:t>Fe</a:t>
            </a:r>
            <a:endParaRPr lang="en-US" sz="5400" kern="0" dirty="0">
              <a:solidFill>
                <a:srgbClr val="000000"/>
              </a:solidFill>
            </a:endParaRPr>
          </a:p>
        </p:txBody>
      </p:sp>
      <p:sp>
        <p:nvSpPr>
          <p:cNvPr id="16" name="TextBox 15"/>
          <p:cNvSpPr txBox="1"/>
          <p:nvPr/>
        </p:nvSpPr>
        <p:spPr>
          <a:xfrm>
            <a:off x="7891831" y="4955302"/>
            <a:ext cx="790601"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55,8</a:t>
            </a:r>
          </a:p>
        </p:txBody>
      </p:sp>
      <p:sp>
        <p:nvSpPr>
          <p:cNvPr id="17" name="Rectangle 16"/>
          <p:cNvSpPr/>
          <p:nvPr/>
        </p:nvSpPr>
        <p:spPr>
          <a:xfrm>
            <a:off x="7783628" y="5026052"/>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4364293"/>
            <a:ext cx="7414430" cy="1317871"/>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Curved Connector 18"/>
          <p:cNvCxnSpPr>
            <a:stCxn id="18" idx="3"/>
            <a:endCxn id="17" idx="1"/>
          </p:cNvCxnSpPr>
          <p:nvPr/>
        </p:nvCxnSpPr>
        <p:spPr>
          <a:xfrm>
            <a:off x="7414430" y="5023229"/>
            <a:ext cx="369198" cy="20585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88" y="1235210"/>
            <a:ext cx="9127471" cy="2169825"/>
          </a:xfrm>
          <a:prstGeom prst="rect">
            <a:avLst/>
          </a:prstGeom>
          <a:noFill/>
        </p:spPr>
        <p:txBody>
          <a:bodyPr wrap="square" rtlCol="0">
            <a:spAutoFit/>
          </a:bodyPr>
          <a:lstStyle/>
          <a:p>
            <a:pPr marL="45720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Donc, pour l’exemple mentionné avant, si on voulait produire du </a:t>
            </a:r>
            <a:r>
              <a:rPr lang="fr-FR" sz="2700" kern="0" dirty="0" err="1">
                <a:solidFill>
                  <a:srgbClr val="000000"/>
                </a:solidFill>
                <a:latin typeface="Times New Roman" panose="02020603050405020304" pitchFamily="18" charset="0"/>
                <a:cs typeface="Times New Roman" panose="02020603050405020304" pitchFamily="18" charset="0"/>
              </a:rPr>
              <a:t>FeS</a:t>
            </a:r>
            <a:r>
              <a:rPr lang="fr-FR" sz="2700" kern="0" dirty="0">
                <a:solidFill>
                  <a:srgbClr val="000000"/>
                </a:solidFill>
                <a:latin typeface="Times New Roman" panose="02020603050405020304" pitchFamily="18" charset="0"/>
                <a:cs typeface="Times New Roman" panose="02020603050405020304" pitchFamily="18" charset="0"/>
              </a:rPr>
              <a:t> on pourrait ajouter 55,8 g de Fe avec 32,07 g de S –  une mole de chaque réactif.  Comme ça, chaque atome de Fe aurait un atome de S avec lequel il pourrait réagir pour faire la réaction Fe + S → </a:t>
            </a:r>
            <a:r>
              <a:rPr lang="fr-FR" sz="2700" kern="0" dirty="0" err="1">
                <a:solidFill>
                  <a:srgbClr val="000000"/>
                </a:solidFill>
                <a:latin typeface="Times New Roman" panose="02020603050405020304" pitchFamily="18" charset="0"/>
                <a:cs typeface="Times New Roman" panose="02020603050405020304" pitchFamily="18" charset="0"/>
              </a:rPr>
              <a:t>FeS</a:t>
            </a:r>
            <a:r>
              <a:rPr lang="fr-FR" sz="2700" kern="0" dirty="0">
                <a:solidFill>
                  <a:srgbClr val="000000"/>
                </a:solidFill>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71A850F3-D3C8-47FB-B127-78F59922B782}"/>
              </a:ext>
            </a:extLst>
          </p:cNvPr>
          <p:cNvSpPr/>
          <p:nvPr/>
        </p:nvSpPr>
        <p:spPr>
          <a:xfrm>
            <a:off x="6" y="3415106"/>
            <a:ext cx="7414430" cy="8101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Connector: Curved 4">
            <a:extLst>
              <a:ext uri="{FF2B5EF4-FFF2-40B4-BE49-F238E27FC236}">
                <a16:creationId xmlns:a16="http://schemas.microsoft.com/office/drawing/2014/main" id="{2168AF00-6AF5-4E8A-A932-C39C405F413F}"/>
              </a:ext>
            </a:extLst>
          </p:cNvPr>
          <p:cNvCxnSpPr>
            <a:cxnSpLocks/>
            <a:stCxn id="21" idx="2"/>
            <a:endCxn id="6" idx="0"/>
          </p:cNvCxnSpPr>
          <p:nvPr/>
        </p:nvCxnSpPr>
        <p:spPr>
          <a:xfrm rot="5400000">
            <a:off x="3579950" y="4216064"/>
            <a:ext cx="118067" cy="136477"/>
          </a:xfrm>
          <a:prstGeom prst="curvedConnector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3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animBg="1"/>
      <p:bldP spid="10" grpId="0"/>
      <p:bldP spid="11" grpId="0" animBg="1"/>
      <p:bldP spid="12" grpId="0"/>
      <p:bldP spid="13" grpId="0"/>
      <p:bldP spid="14" grpId="0"/>
      <p:bldP spid="15" grpId="0"/>
      <p:bldP spid="16" grpId="0"/>
      <p:bldP spid="17"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039475"/>
            <a:ext cx="248376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moles et les masses </a:t>
            </a:r>
            <a:r>
              <a:rPr lang="en-US" dirty="0" err="1">
                <a:solidFill>
                  <a:srgbClr val="003300"/>
                </a:solidFill>
                <a:latin typeface="Times New Roman" panose="02020603050405020304" pitchFamily="18" charset="0"/>
                <a:cs typeface="Times New Roman" panose="02020603050405020304" pitchFamily="18" charset="0"/>
              </a:rPr>
              <a:t>molaires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2516" y="980728"/>
            <a:ext cx="8968030"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La masse molaire d’un élément est la même valeur que sa masse atomique, sauf en unités différentes.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92676911"/>
              </p:ext>
            </p:extLst>
          </p:nvPr>
        </p:nvGraphicFramePr>
        <p:xfrm>
          <a:off x="36600" y="2056733"/>
          <a:ext cx="8927889" cy="2011680"/>
        </p:xfrm>
        <a:graphic>
          <a:graphicData uri="http://schemas.openxmlformats.org/drawingml/2006/table">
            <a:tbl>
              <a:tblPr firstRow="1" bandRow="1">
                <a:tableStyleId>{5C22544A-7EE6-4342-B048-85BDC9FD1C3A}</a:tableStyleId>
              </a:tblPr>
              <a:tblGrid>
                <a:gridCol w="2975963">
                  <a:extLst>
                    <a:ext uri="{9D8B030D-6E8A-4147-A177-3AD203B41FA5}">
                      <a16:colId xmlns:a16="http://schemas.microsoft.com/office/drawing/2014/main" val="20000"/>
                    </a:ext>
                  </a:extLst>
                </a:gridCol>
                <a:gridCol w="2975963">
                  <a:extLst>
                    <a:ext uri="{9D8B030D-6E8A-4147-A177-3AD203B41FA5}">
                      <a16:colId xmlns:a16="http://schemas.microsoft.com/office/drawing/2014/main" val="20001"/>
                    </a:ext>
                  </a:extLst>
                </a:gridCol>
                <a:gridCol w="2975963">
                  <a:extLst>
                    <a:ext uri="{9D8B030D-6E8A-4147-A177-3AD203B41FA5}">
                      <a16:colId xmlns:a16="http://schemas.microsoft.com/office/drawing/2014/main" val="20002"/>
                    </a:ext>
                  </a:extLst>
                </a:gridCol>
              </a:tblGrid>
              <a:tr h="453243">
                <a:tc>
                  <a:txBody>
                    <a:bodyPr/>
                    <a:lstStyle/>
                    <a:p>
                      <a:pPr algn="ctr"/>
                      <a:r>
                        <a:rPr lang="en-US" sz="2700" dirty="0" err="1">
                          <a:solidFill>
                            <a:srgbClr val="FFFFFF"/>
                          </a:solidFill>
                          <a:latin typeface="Times New Roman" panose="02020603050405020304" pitchFamily="18" charset="0"/>
                          <a:cs typeface="Times New Roman" panose="02020603050405020304" pitchFamily="18" charset="0"/>
                        </a:rPr>
                        <a:t>Élément</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a:solidFill>
                            <a:srgbClr val="FFFFFF"/>
                          </a:solidFill>
                          <a:latin typeface="Times New Roman" panose="02020603050405020304" pitchFamily="18" charset="0"/>
                          <a:cs typeface="Times New Roman" panose="02020603050405020304" pitchFamily="18" charset="0"/>
                        </a:rPr>
                        <a:t>Masse </a:t>
                      </a:r>
                      <a:r>
                        <a:rPr lang="en-US" sz="2700" dirty="0" err="1">
                          <a:solidFill>
                            <a:srgbClr val="FFFFFF"/>
                          </a:solidFill>
                          <a:latin typeface="Times New Roman" panose="02020603050405020304" pitchFamily="18" charset="0"/>
                          <a:cs typeface="Times New Roman" panose="02020603050405020304" pitchFamily="18" charset="0"/>
                        </a:rPr>
                        <a:t>atomique</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3300"/>
                    </a:solidFill>
                  </a:tcPr>
                </a:tc>
                <a:tc>
                  <a:txBody>
                    <a:bodyPr/>
                    <a:lstStyle/>
                    <a:p>
                      <a:pPr algn="ctr"/>
                      <a:r>
                        <a:rPr lang="en-US" sz="2700" dirty="0">
                          <a:solidFill>
                            <a:srgbClr val="FFFFFF"/>
                          </a:solidFill>
                          <a:latin typeface="Times New Roman" panose="02020603050405020304" pitchFamily="18" charset="0"/>
                          <a:cs typeface="Times New Roman" panose="02020603050405020304" pitchFamily="18" charset="0"/>
                        </a:rPr>
                        <a:t>Masse </a:t>
                      </a:r>
                      <a:r>
                        <a:rPr lang="en-US" sz="2700" dirty="0" err="1">
                          <a:solidFill>
                            <a:srgbClr val="FFFFFF"/>
                          </a:solidFill>
                          <a:latin typeface="Times New Roman" panose="02020603050405020304" pitchFamily="18" charset="0"/>
                          <a:cs typeface="Times New Roman" panose="02020603050405020304" pitchFamily="18" charset="0"/>
                        </a:rPr>
                        <a:t>molaire</a:t>
                      </a:r>
                      <a:endParaRPr lang="en-US" sz="2700" dirty="0">
                        <a:solidFill>
                          <a:srgbClr val="FFFFFF"/>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0"/>
                  </a:ext>
                </a:extLst>
              </a:tr>
              <a:tr h="453243">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O</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16,0</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uma</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16,0</a:t>
                      </a:r>
                      <a:r>
                        <a:rPr lang="en-US" sz="2700" baseline="0" dirty="0">
                          <a:solidFill>
                            <a:srgbClr val="000000"/>
                          </a:solidFill>
                          <a:latin typeface="Times New Roman" panose="02020603050405020304" pitchFamily="18" charset="0"/>
                          <a:cs typeface="Times New Roman" panose="02020603050405020304" pitchFamily="18" charset="0"/>
                        </a:rPr>
                        <a:t> g</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3243">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Fe</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55,8</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uma</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55,8 g</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243">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S</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32,1</a:t>
                      </a:r>
                      <a:r>
                        <a:rPr lang="en-US" sz="2700" baseline="0" dirty="0">
                          <a:solidFill>
                            <a:srgbClr val="000000"/>
                          </a:solidFill>
                          <a:latin typeface="Times New Roman" panose="02020603050405020304" pitchFamily="18" charset="0"/>
                          <a:cs typeface="Times New Roman" panose="02020603050405020304" pitchFamily="18" charset="0"/>
                        </a:rPr>
                        <a:t> </a:t>
                      </a:r>
                      <a:r>
                        <a:rPr lang="en-US" sz="2700" baseline="0" dirty="0" err="1">
                          <a:solidFill>
                            <a:srgbClr val="000000"/>
                          </a:solidFill>
                          <a:latin typeface="Times New Roman" panose="02020603050405020304" pitchFamily="18" charset="0"/>
                          <a:cs typeface="Times New Roman" panose="02020603050405020304" pitchFamily="18" charset="0"/>
                        </a:rPr>
                        <a:t>uma</a:t>
                      </a:r>
                      <a:endParaRPr lang="en-US" sz="27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ctr"/>
                      <a:r>
                        <a:rPr lang="en-US" sz="2700" dirty="0">
                          <a:solidFill>
                            <a:srgbClr val="000000"/>
                          </a:solidFill>
                          <a:latin typeface="Times New Roman" panose="02020603050405020304" pitchFamily="18" charset="0"/>
                          <a:cs typeface="Times New Roman" panose="02020603050405020304" pitchFamily="18" charset="0"/>
                        </a:rPr>
                        <a:t>32,1 g</a:t>
                      </a: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32142" y="5637420"/>
            <a:ext cx="8968030"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La masse de 2 mole d’un élément serait 2 fois sa masse  molaire, Ex. – 2 moles de O = 2(16,0 g) = 32,0 g</a:t>
            </a:r>
            <a:endParaRPr lang="en-US" dirty="0"/>
          </a:p>
        </p:txBody>
      </p:sp>
      <p:sp>
        <p:nvSpPr>
          <p:cNvPr id="14" name="TextBox 13"/>
          <p:cNvSpPr txBox="1"/>
          <p:nvPr/>
        </p:nvSpPr>
        <p:spPr>
          <a:xfrm>
            <a:off x="-32142" y="4087732"/>
            <a:ext cx="9147541" cy="507831"/>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Donc, </a:t>
            </a:r>
            <a:r>
              <a:rPr lang="en-US" sz="2700" kern="0" dirty="0">
                <a:solidFill>
                  <a:srgbClr val="000000"/>
                </a:solidFill>
                <a:latin typeface="Times New Roman" panose="02020603050405020304" pitchFamily="18" charset="0"/>
                <a:cs typeface="Times New Roman" panose="02020603050405020304" pitchFamily="18" charset="0"/>
              </a:rPr>
              <a:t>6,02 x 10</a:t>
            </a:r>
            <a:r>
              <a:rPr lang="en-US" sz="2700" kern="0" baseline="30000" dirty="0">
                <a:solidFill>
                  <a:srgbClr val="000000"/>
                </a:solidFill>
                <a:latin typeface="Times New Roman" panose="02020603050405020304" pitchFamily="18" charset="0"/>
                <a:cs typeface="Times New Roman" panose="02020603050405020304" pitchFamily="18" charset="0"/>
              </a:rPr>
              <a:t>23 </a:t>
            </a:r>
            <a:r>
              <a:rPr lang="fr-FR" sz="2700" kern="0" dirty="0">
                <a:solidFill>
                  <a:srgbClr val="000000"/>
                </a:solidFill>
                <a:latin typeface="Times New Roman" panose="02020603050405020304" pitchFamily="18" charset="0"/>
                <a:cs typeface="Times New Roman" panose="02020603050405020304" pitchFamily="18" charset="0"/>
              </a:rPr>
              <a:t>atomes d’oxygène aurait une masse de 16,0 g</a:t>
            </a:r>
            <a:endParaRPr lang="en-US" dirty="0"/>
          </a:p>
        </p:txBody>
      </p:sp>
      <p:sp>
        <p:nvSpPr>
          <p:cNvPr id="15" name="TextBox 14"/>
          <p:cNvSpPr txBox="1"/>
          <p:nvPr/>
        </p:nvSpPr>
        <p:spPr>
          <a:xfrm>
            <a:off x="-32142" y="4604295"/>
            <a:ext cx="9147541" cy="507831"/>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	</a:t>
            </a:r>
            <a:r>
              <a:rPr lang="en-US" sz="2700" kern="0" dirty="0">
                <a:solidFill>
                  <a:srgbClr val="000000"/>
                </a:solidFill>
                <a:latin typeface="Times New Roman" panose="02020603050405020304" pitchFamily="18" charset="0"/>
                <a:cs typeface="Times New Roman" panose="02020603050405020304" pitchFamily="18" charset="0"/>
              </a:rPr>
              <a:t>6,02 x 10</a:t>
            </a:r>
            <a:r>
              <a:rPr lang="en-US" sz="2700" kern="0" baseline="30000" dirty="0">
                <a:solidFill>
                  <a:srgbClr val="000000"/>
                </a:solidFill>
                <a:latin typeface="Times New Roman" panose="02020603050405020304" pitchFamily="18" charset="0"/>
                <a:cs typeface="Times New Roman" panose="02020603050405020304" pitchFamily="18" charset="0"/>
              </a:rPr>
              <a:t>23 </a:t>
            </a:r>
            <a:r>
              <a:rPr lang="fr-FR" sz="2700" kern="0" dirty="0">
                <a:solidFill>
                  <a:srgbClr val="000000"/>
                </a:solidFill>
                <a:latin typeface="Times New Roman" panose="02020603050405020304" pitchFamily="18" charset="0"/>
                <a:cs typeface="Times New Roman" panose="02020603050405020304" pitchFamily="18" charset="0"/>
              </a:rPr>
              <a:t>atomes de fer aurait une masse de 55,8 g</a:t>
            </a:r>
            <a:endParaRPr lang="en-US" dirty="0"/>
          </a:p>
        </p:txBody>
      </p:sp>
      <p:sp>
        <p:nvSpPr>
          <p:cNvPr id="16" name="TextBox 15"/>
          <p:cNvSpPr txBox="1"/>
          <p:nvPr/>
        </p:nvSpPr>
        <p:spPr>
          <a:xfrm>
            <a:off x="-32142" y="5120858"/>
            <a:ext cx="9147541" cy="507831"/>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	</a:t>
            </a:r>
            <a:r>
              <a:rPr lang="en-US" sz="2700" kern="0" dirty="0">
                <a:solidFill>
                  <a:srgbClr val="000000"/>
                </a:solidFill>
                <a:latin typeface="Times New Roman" panose="02020603050405020304" pitchFamily="18" charset="0"/>
                <a:cs typeface="Times New Roman" panose="02020603050405020304" pitchFamily="18" charset="0"/>
              </a:rPr>
              <a:t>6,02 x 10</a:t>
            </a:r>
            <a:r>
              <a:rPr lang="en-US" sz="2700" kern="0" baseline="30000" dirty="0">
                <a:solidFill>
                  <a:srgbClr val="000000"/>
                </a:solidFill>
                <a:latin typeface="Times New Roman" panose="02020603050405020304" pitchFamily="18" charset="0"/>
                <a:cs typeface="Times New Roman" panose="02020603050405020304" pitchFamily="18" charset="0"/>
              </a:rPr>
              <a:t>23 </a:t>
            </a:r>
            <a:r>
              <a:rPr lang="fr-FR" sz="2700" kern="0" dirty="0">
                <a:solidFill>
                  <a:srgbClr val="000000"/>
                </a:solidFill>
                <a:latin typeface="Times New Roman" panose="02020603050405020304" pitchFamily="18" charset="0"/>
                <a:cs typeface="Times New Roman" panose="02020603050405020304" pitchFamily="18" charset="0"/>
              </a:rPr>
              <a:t>atomes de soufre aurait une masse 32,1 g</a:t>
            </a:r>
            <a:endParaRPr lang="en-US" dirty="0"/>
          </a:p>
        </p:txBody>
      </p:sp>
    </p:spTree>
    <p:extLst>
      <p:ext uri="{BB962C8B-B14F-4D97-AF65-F5344CB8AC3E}">
        <p14:creationId xmlns:p14="http://schemas.microsoft.com/office/powerpoint/2010/main" val="1664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50783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 </a:t>
            </a:r>
            <a:r>
              <a:rPr lang="en-US" dirty="0" err="1">
                <a:solidFill>
                  <a:srgbClr val="003300"/>
                </a:solidFill>
                <a:latin typeface="Times New Roman" panose="02020603050405020304" pitchFamily="18" charset="0"/>
                <a:cs typeface="Times New Roman" panose="02020603050405020304" pitchFamily="18" charset="0"/>
              </a:rPr>
              <a:t>sont</a:t>
            </a:r>
            <a:r>
              <a:rPr lang="en-US" dirty="0">
                <a:solidFill>
                  <a:srgbClr val="003300"/>
                </a:solidFill>
                <a:latin typeface="Times New Roman" panose="02020603050405020304" pitchFamily="18" charset="0"/>
                <a:cs typeface="Times New Roman" panose="02020603050405020304" pitchFamily="18" charset="0"/>
              </a:rPr>
              <a:t> les masses </a:t>
            </a:r>
            <a:r>
              <a:rPr lang="en-US" dirty="0" err="1">
                <a:solidFill>
                  <a:srgbClr val="003300"/>
                </a:solidFill>
                <a:latin typeface="Times New Roman" panose="02020603050405020304" pitchFamily="18" charset="0"/>
                <a:cs typeface="Times New Roman" panose="02020603050405020304" pitchFamily="18" charset="0"/>
              </a:rPr>
              <a:t>suivantes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32" name="TextBox 31"/>
          <p:cNvSpPr txBox="1"/>
          <p:nvPr/>
        </p:nvSpPr>
        <p:spPr>
          <a:xfrm>
            <a:off x="134507" y="902078"/>
            <a:ext cx="7339063" cy="507831"/>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de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d’oxygène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33" name="TextBox 32"/>
          <p:cNvSpPr txBox="1"/>
          <p:nvPr/>
        </p:nvSpPr>
        <p:spPr>
          <a:xfrm>
            <a:off x="134507" y="1858773"/>
            <a:ext cx="5447087" cy="507831"/>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mole </a:t>
            </a:r>
            <a:r>
              <a:rPr lang="en-US" sz="2700" kern="0" dirty="0" err="1">
                <a:solidFill>
                  <a:srgbClr val="000000"/>
                </a:solidFill>
                <a:latin typeface="Times New Roman" panose="02020603050405020304" pitchFamily="18" charset="0"/>
                <a:cs typeface="Times New Roman" panose="02020603050405020304" pitchFamily="18" charset="0"/>
              </a:rPr>
              <a:t>d’azote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34" name="TextBox 33"/>
          <p:cNvSpPr txBox="1"/>
          <p:nvPr/>
        </p:nvSpPr>
        <p:spPr>
          <a:xfrm>
            <a:off x="134507" y="1375561"/>
            <a:ext cx="6815239" cy="507831"/>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de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d’azote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35" name="TextBox 34"/>
          <p:cNvSpPr txBox="1"/>
          <p:nvPr/>
        </p:nvSpPr>
        <p:spPr>
          <a:xfrm>
            <a:off x="7526469" y="897213"/>
            <a:ext cx="1050288"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16,0 g</a:t>
            </a:r>
          </a:p>
        </p:txBody>
      </p:sp>
      <p:sp>
        <p:nvSpPr>
          <p:cNvPr id="36" name="TextBox 35"/>
          <p:cNvSpPr txBox="1"/>
          <p:nvPr/>
        </p:nvSpPr>
        <p:spPr>
          <a:xfrm>
            <a:off x="7526469" y="1858773"/>
            <a:ext cx="1050288"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14,0 g</a:t>
            </a:r>
          </a:p>
        </p:txBody>
      </p:sp>
      <p:sp>
        <p:nvSpPr>
          <p:cNvPr id="37" name="TextBox 36"/>
          <p:cNvSpPr txBox="1"/>
          <p:nvPr/>
        </p:nvSpPr>
        <p:spPr>
          <a:xfrm>
            <a:off x="7526469" y="1375561"/>
            <a:ext cx="1050288"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14,0 g</a:t>
            </a:r>
          </a:p>
        </p:txBody>
      </p:sp>
      <p:sp>
        <p:nvSpPr>
          <p:cNvPr id="43" name="TextBox 42"/>
          <p:cNvSpPr txBox="1"/>
          <p:nvPr/>
        </p:nvSpPr>
        <p:spPr>
          <a:xfrm>
            <a:off x="134507" y="2365333"/>
            <a:ext cx="7339063" cy="50783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Quelle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mole </a:t>
            </a:r>
            <a:r>
              <a:rPr lang="en-US" sz="2700" kern="0" dirty="0" err="1">
                <a:solidFill>
                  <a:srgbClr val="000000"/>
                </a:solidFill>
                <a:latin typeface="Times New Roman" panose="02020603050405020304" pitchFamily="18" charset="0"/>
                <a:cs typeface="Times New Roman" panose="02020603050405020304" pitchFamily="18" charset="0"/>
              </a:rPr>
              <a:t>d’oxygène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44" name="TextBox 43"/>
          <p:cNvSpPr txBox="1"/>
          <p:nvPr/>
        </p:nvSpPr>
        <p:spPr>
          <a:xfrm>
            <a:off x="134507" y="3322028"/>
            <a:ext cx="5447087" cy="50783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Quelle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de 2 moles de Cs?</a:t>
            </a:r>
            <a:endParaRPr lang="en-US" sz="2700" kern="0" dirty="0">
              <a:solidFill>
                <a:srgbClr val="000000"/>
              </a:solidFill>
            </a:endParaRPr>
          </a:p>
        </p:txBody>
      </p:sp>
      <p:sp>
        <p:nvSpPr>
          <p:cNvPr id="45" name="TextBox 44"/>
          <p:cNvSpPr txBox="1"/>
          <p:nvPr/>
        </p:nvSpPr>
        <p:spPr>
          <a:xfrm>
            <a:off x="134507" y="2838816"/>
            <a:ext cx="6815239" cy="50783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Quelle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mole de Cs?</a:t>
            </a:r>
            <a:endParaRPr lang="en-US" sz="2700" kern="0" dirty="0">
              <a:solidFill>
                <a:srgbClr val="000000"/>
              </a:solidFill>
            </a:endParaRPr>
          </a:p>
        </p:txBody>
      </p:sp>
      <p:sp>
        <p:nvSpPr>
          <p:cNvPr id="46" name="TextBox 45"/>
          <p:cNvSpPr txBox="1"/>
          <p:nvPr/>
        </p:nvSpPr>
        <p:spPr>
          <a:xfrm>
            <a:off x="7526469" y="2360468"/>
            <a:ext cx="1050288"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16,0 g</a:t>
            </a:r>
          </a:p>
        </p:txBody>
      </p:sp>
      <p:sp>
        <p:nvSpPr>
          <p:cNvPr id="47" name="TextBox 46"/>
          <p:cNvSpPr txBox="1"/>
          <p:nvPr/>
        </p:nvSpPr>
        <p:spPr>
          <a:xfrm>
            <a:off x="7526469" y="3322028"/>
            <a:ext cx="1223412"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265,8 g</a:t>
            </a:r>
          </a:p>
        </p:txBody>
      </p:sp>
      <p:sp>
        <p:nvSpPr>
          <p:cNvPr id="48" name="TextBox 47"/>
          <p:cNvSpPr txBox="1"/>
          <p:nvPr/>
        </p:nvSpPr>
        <p:spPr>
          <a:xfrm>
            <a:off x="7526469" y="2838816"/>
            <a:ext cx="1223412"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132,9 g</a:t>
            </a:r>
          </a:p>
        </p:txBody>
      </p:sp>
      <p:sp>
        <p:nvSpPr>
          <p:cNvPr id="49" name="TextBox 48"/>
          <p:cNvSpPr txBox="1"/>
          <p:nvPr/>
        </p:nvSpPr>
        <p:spPr>
          <a:xfrm>
            <a:off x="179512" y="4676026"/>
            <a:ext cx="9144000" cy="2169825"/>
          </a:xfrm>
          <a:prstGeom prst="rect">
            <a:avLst/>
          </a:prstGeom>
          <a:noFill/>
        </p:spPr>
        <p:txBody>
          <a:bodyPr wrap="square" rtlCol="0">
            <a:spAutoFit/>
          </a:bodyPr>
          <a:lstStyle/>
          <a:p>
            <a:pPr marL="457200" lvl="0" indent="-457200">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P</a:t>
            </a:r>
            <a:r>
              <a:rPr lang="fr-FR" sz="2700" kern="0" dirty="0" err="1">
                <a:solidFill>
                  <a:srgbClr val="000000"/>
                </a:solidFill>
                <a:latin typeface="Times New Roman" panose="02020603050405020304" pitchFamily="18" charset="0"/>
                <a:cs typeface="Times New Roman" panose="02020603050405020304" pitchFamily="18" charset="0"/>
              </a:rPr>
              <a:t>our</a:t>
            </a:r>
            <a:r>
              <a:rPr lang="fr-FR" sz="2700" kern="0" dirty="0">
                <a:solidFill>
                  <a:srgbClr val="000000"/>
                </a:solidFill>
                <a:latin typeface="Times New Roman" panose="02020603050405020304" pitchFamily="18" charset="0"/>
                <a:cs typeface="Times New Roman" panose="02020603050405020304" pitchFamily="18" charset="0"/>
              </a:rPr>
              <a:t> les questions de cette unité, on utilisera simplement la masse donnée sur le tableau périodique, bien qu’elle soit la masse moyenne des divers isotopes selon leur abondance naturelle.</a:t>
            </a:r>
          </a:p>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L’abréviation pour « mole » est « mol »</a:t>
            </a:r>
            <a:endParaRPr lang="en-US" sz="2700" kern="0" dirty="0">
              <a:solidFill>
                <a:srgbClr val="000000"/>
              </a:solidFill>
            </a:endParaRPr>
          </a:p>
        </p:txBody>
      </p:sp>
      <p:sp>
        <p:nvSpPr>
          <p:cNvPr id="16" name="TextBox 15">
            <a:extLst>
              <a:ext uri="{FF2B5EF4-FFF2-40B4-BE49-F238E27FC236}">
                <a16:creationId xmlns:a16="http://schemas.microsoft.com/office/drawing/2014/main" id="{CC5F568D-CE9A-4A72-A097-83C772F806FA}"/>
              </a:ext>
            </a:extLst>
          </p:cNvPr>
          <p:cNvSpPr txBox="1"/>
          <p:nvPr/>
        </p:nvSpPr>
        <p:spPr>
          <a:xfrm>
            <a:off x="134507" y="4231148"/>
            <a:ext cx="5447087" cy="50783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Quelle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de 0,8 moles de Eu?</a:t>
            </a:r>
            <a:endParaRPr lang="en-US" sz="2700" kern="0" dirty="0">
              <a:solidFill>
                <a:srgbClr val="000000"/>
              </a:solidFill>
            </a:endParaRPr>
          </a:p>
        </p:txBody>
      </p:sp>
      <p:sp>
        <p:nvSpPr>
          <p:cNvPr id="17" name="TextBox 16">
            <a:extLst>
              <a:ext uri="{FF2B5EF4-FFF2-40B4-BE49-F238E27FC236}">
                <a16:creationId xmlns:a16="http://schemas.microsoft.com/office/drawing/2014/main" id="{63F21015-494E-4D46-B534-32AB838DDF7F}"/>
              </a:ext>
            </a:extLst>
          </p:cNvPr>
          <p:cNvSpPr txBox="1"/>
          <p:nvPr/>
        </p:nvSpPr>
        <p:spPr>
          <a:xfrm>
            <a:off x="134507" y="3761671"/>
            <a:ext cx="6815239" cy="50783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Quelle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de 11 moles de O?</a:t>
            </a:r>
            <a:endParaRPr lang="en-US" sz="2700" kern="0" dirty="0">
              <a:solidFill>
                <a:srgbClr val="000000"/>
              </a:solidFill>
            </a:endParaRPr>
          </a:p>
        </p:txBody>
      </p:sp>
      <p:sp>
        <p:nvSpPr>
          <p:cNvPr id="18" name="TextBox 17">
            <a:extLst>
              <a:ext uri="{FF2B5EF4-FFF2-40B4-BE49-F238E27FC236}">
                <a16:creationId xmlns:a16="http://schemas.microsoft.com/office/drawing/2014/main" id="{B97D9C91-5859-48BF-8DBB-6338562E2EA8}"/>
              </a:ext>
            </a:extLst>
          </p:cNvPr>
          <p:cNvSpPr txBox="1"/>
          <p:nvPr/>
        </p:nvSpPr>
        <p:spPr>
          <a:xfrm>
            <a:off x="7526469" y="4235716"/>
            <a:ext cx="1223412"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121,6 g</a:t>
            </a:r>
          </a:p>
        </p:txBody>
      </p:sp>
      <p:sp>
        <p:nvSpPr>
          <p:cNvPr id="19" name="TextBox 18">
            <a:extLst>
              <a:ext uri="{FF2B5EF4-FFF2-40B4-BE49-F238E27FC236}">
                <a16:creationId xmlns:a16="http://schemas.microsoft.com/office/drawing/2014/main" id="{63ACE6C3-7343-489D-8F22-C33E6580F2FE}"/>
              </a:ext>
            </a:extLst>
          </p:cNvPr>
          <p:cNvSpPr txBox="1"/>
          <p:nvPr/>
        </p:nvSpPr>
        <p:spPr>
          <a:xfrm>
            <a:off x="7526469" y="3761671"/>
            <a:ext cx="1223412"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176,0 g</a:t>
            </a:r>
          </a:p>
        </p:txBody>
      </p:sp>
      <p:sp>
        <p:nvSpPr>
          <p:cNvPr id="20" name="TextBox 19">
            <a:extLst>
              <a:ext uri="{FF2B5EF4-FFF2-40B4-BE49-F238E27FC236}">
                <a16:creationId xmlns:a16="http://schemas.microsoft.com/office/drawing/2014/main" id="{4FC4A445-211B-463D-B368-C43A1D5F78F0}"/>
              </a:ext>
            </a:extLst>
          </p:cNvPr>
          <p:cNvSpPr txBox="1"/>
          <p:nvPr/>
        </p:nvSpPr>
        <p:spPr>
          <a:xfrm>
            <a:off x="5618651" y="3317111"/>
            <a:ext cx="2111475"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2 x 132,9 g = </a:t>
            </a:r>
          </a:p>
        </p:txBody>
      </p:sp>
      <p:sp>
        <p:nvSpPr>
          <p:cNvPr id="21" name="TextBox 20">
            <a:extLst>
              <a:ext uri="{FF2B5EF4-FFF2-40B4-BE49-F238E27FC236}">
                <a16:creationId xmlns:a16="http://schemas.microsoft.com/office/drawing/2014/main" id="{C9302321-C312-4E52-8640-F2475F945DA6}"/>
              </a:ext>
            </a:extLst>
          </p:cNvPr>
          <p:cNvSpPr txBox="1"/>
          <p:nvPr/>
        </p:nvSpPr>
        <p:spPr>
          <a:xfrm>
            <a:off x="5618650" y="3765651"/>
            <a:ext cx="2111475"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11 x 16,0 g = </a:t>
            </a:r>
          </a:p>
        </p:txBody>
      </p:sp>
      <p:sp>
        <p:nvSpPr>
          <p:cNvPr id="22" name="TextBox 21">
            <a:extLst>
              <a:ext uri="{FF2B5EF4-FFF2-40B4-BE49-F238E27FC236}">
                <a16:creationId xmlns:a16="http://schemas.microsoft.com/office/drawing/2014/main" id="{EB7980E2-CC28-45C2-9A62-4C2EC2297B0A}"/>
              </a:ext>
            </a:extLst>
          </p:cNvPr>
          <p:cNvSpPr txBox="1"/>
          <p:nvPr/>
        </p:nvSpPr>
        <p:spPr>
          <a:xfrm>
            <a:off x="5368451" y="4231148"/>
            <a:ext cx="2371162" cy="507831"/>
          </a:xfrm>
          <a:prstGeom prst="rect">
            <a:avLst/>
          </a:prstGeom>
          <a:noFill/>
        </p:spPr>
        <p:txBody>
          <a:bodyPr wrap="none" rtlCol="0">
            <a:spAutoFit/>
          </a:bodyPr>
          <a:lstStyle/>
          <a:p>
            <a:pPr lvl="0"/>
            <a:r>
              <a:rPr lang="en-US" sz="2700" kern="0" dirty="0">
                <a:solidFill>
                  <a:srgbClr val="003300"/>
                </a:solidFill>
                <a:latin typeface="Times New Roman" panose="02020603050405020304" pitchFamily="18" charset="0"/>
                <a:cs typeface="Times New Roman" panose="02020603050405020304" pitchFamily="18" charset="0"/>
              </a:rPr>
              <a:t>0,8 x 152,0 g = </a:t>
            </a:r>
          </a:p>
        </p:txBody>
      </p:sp>
    </p:spTree>
    <p:extLst>
      <p:ext uri="{BB962C8B-B14F-4D97-AF65-F5344CB8AC3E}">
        <p14:creationId xmlns:p14="http://schemas.microsoft.com/office/powerpoint/2010/main" val="23426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ppt_x"/>
                                          </p:val>
                                        </p:tav>
                                        <p:tav tm="100000">
                                          <p:val>
                                            <p:strVal val="#ppt_x"/>
                                          </p:val>
                                        </p:tav>
                                      </p:tavLst>
                                    </p:anim>
                                    <p:anim calcmode="lin" valueType="num">
                                      <p:cBhvr additive="base">
                                        <p:cTn id="7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6" grpId="0"/>
      <p:bldP spid="47" grpId="0"/>
      <p:bldP spid="48" grpId="0"/>
      <p:bldP spid="49"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5803073" y="2938166"/>
            <a:ext cx="1076869" cy="391354"/>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516" y="457200"/>
            <a:ext cx="9289032" cy="70491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masse </a:t>
            </a:r>
            <a:r>
              <a:rPr lang="en-US" dirty="0" err="1">
                <a:solidFill>
                  <a:srgbClr val="003300"/>
                </a:solidFill>
                <a:latin typeface="Times New Roman" panose="02020603050405020304" pitchFamily="18" charset="0"/>
                <a:cs typeface="Times New Roman" panose="02020603050405020304" pitchFamily="18" charset="0"/>
              </a:rPr>
              <a:t>molaire</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composés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34029" y="1013023"/>
            <a:ext cx="9051304" cy="92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On </a:t>
            </a:r>
            <a:r>
              <a:rPr lang="en-US" sz="2700" kern="0" dirty="0" err="1">
                <a:solidFill>
                  <a:srgbClr val="000000"/>
                </a:solidFill>
                <a:latin typeface="Times New Roman" panose="02020603050405020304" pitchFamily="18" charset="0"/>
                <a:cs typeface="Times New Roman" panose="02020603050405020304" pitchFamily="18" charset="0"/>
              </a:rPr>
              <a:t>peut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aussi</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calculer</a:t>
            </a:r>
            <a:r>
              <a:rPr lang="en-US" sz="2700" kern="0" dirty="0">
                <a:solidFill>
                  <a:srgbClr val="000000"/>
                </a:solidFill>
                <a:latin typeface="Times New Roman" panose="02020603050405020304" pitchFamily="18" charset="0"/>
                <a:cs typeface="Times New Roman" panose="02020603050405020304" pitchFamily="18" charset="0"/>
              </a:rPr>
              <a:t> la masse </a:t>
            </a:r>
            <a:r>
              <a:rPr lang="en-US" sz="2700" kern="0" dirty="0" err="1">
                <a:solidFill>
                  <a:srgbClr val="000000"/>
                </a:solidFill>
                <a:latin typeface="Times New Roman" panose="02020603050405020304" pitchFamily="18" charset="0"/>
                <a:cs typeface="Times New Roman" panose="02020603050405020304" pitchFamily="18" charset="0"/>
              </a:rPr>
              <a:t>molaire</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composés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ajoutant</a:t>
            </a:r>
            <a:r>
              <a:rPr lang="en-US" sz="2700" kern="0" dirty="0">
                <a:solidFill>
                  <a:srgbClr val="000000"/>
                </a:solidFill>
                <a:latin typeface="Times New Roman" panose="02020603050405020304" pitchFamily="18" charset="0"/>
                <a:cs typeface="Times New Roman" panose="02020603050405020304" pitchFamily="18" charset="0"/>
              </a:rPr>
              <a:t> les masses </a:t>
            </a:r>
            <a:r>
              <a:rPr lang="en-US" sz="2700" kern="0" dirty="0" err="1">
                <a:solidFill>
                  <a:srgbClr val="000000"/>
                </a:solidFill>
                <a:latin typeface="Times New Roman" panose="02020603050405020304" pitchFamily="18" charset="0"/>
                <a:cs typeface="Times New Roman" panose="02020603050405020304" pitchFamily="18" charset="0"/>
              </a:rPr>
              <a:t>molaires</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dans le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33" name="Content Placeholder 2"/>
          <p:cNvSpPr txBox="1">
            <a:spLocks/>
          </p:cNvSpPr>
          <p:nvPr/>
        </p:nvSpPr>
        <p:spPr bwMode="auto">
          <a:xfrm>
            <a:off x="-27860" y="1888680"/>
            <a:ext cx="9051304" cy="55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C00000"/>
                </a:solidFill>
                <a:latin typeface="Times New Roman" panose="02020603050405020304" pitchFamily="18" charset="0"/>
                <a:cs typeface="Times New Roman" panose="02020603050405020304" pitchFamily="18" charset="0"/>
              </a:rPr>
              <a:t>Question </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la masse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mole de CO</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mc:AlternateContent xmlns:mc="http://schemas.openxmlformats.org/markup-compatibility/2006" xmlns:a14="http://schemas.microsoft.com/office/drawing/2010/main">
        <mc:Choice Requires="a14">
          <p:sp>
            <p:nvSpPr>
              <p:cNvPr id="34" name="Content Placeholder 2"/>
              <p:cNvSpPr txBox="1">
                <a:spLocks/>
              </p:cNvSpPr>
              <p:nvPr/>
            </p:nvSpPr>
            <p:spPr bwMode="auto">
              <a:xfrm>
                <a:off x="6169" y="2441419"/>
                <a:ext cx="9051304" cy="888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3300"/>
                    </a:solidFill>
                    <a:latin typeface="Times New Roman" panose="02020603050405020304" pitchFamily="18" charset="0"/>
                    <a:cs typeface="Times New Roman" panose="02020603050405020304" pitchFamily="18" charset="0"/>
                  </a:rPr>
                  <a:t>Réponse</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Dans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molécule</a:t>
                </a:r>
                <a:r>
                  <a:rPr lang="en-US" sz="2700" kern="0" dirty="0">
                    <a:solidFill>
                      <a:srgbClr val="000000"/>
                    </a:solidFill>
                    <a:latin typeface="Times New Roman" panose="02020603050405020304" pitchFamily="18" charset="0"/>
                    <a:cs typeface="Times New Roman" panose="02020603050405020304" pitchFamily="18" charset="0"/>
                  </a:rPr>
                  <a:t> de CO</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1 C et 2 O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buFontTx/>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rPr>
                        <m:t>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16,0 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+1</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12,0 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=44,0 </m:t>
                      </m:r>
                      <m:r>
                        <a:rPr lang="en-US" sz="2700" b="0" i="1" kern="0" smtClean="0">
                          <a:solidFill>
                            <a:srgbClr val="000000"/>
                          </a:solidFill>
                          <a:latin typeface="Cambria Math" panose="02040503050406030204" pitchFamily="18" charset="0"/>
                        </a:rPr>
                        <m:t>𝑔</m:t>
                      </m:r>
                    </m:oMath>
                  </m:oMathPara>
                </a14:m>
                <a:endParaRPr lang="en-US" sz="2700" kern="0" dirty="0">
                  <a:solidFill>
                    <a:srgbClr val="000000"/>
                  </a:solidFill>
                </a:endParaRPr>
              </a:p>
            </p:txBody>
          </p:sp>
        </mc:Choice>
        <mc:Fallback xmlns="">
          <p:sp>
            <p:nvSpPr>
              <p:cNvPr id="34" name="Content Placeholder 2"/>
              <p:cNvSpPr txBox="1">
                <a:spLocks noRot="1" noChangeAspect="1" noMove="1" noResize="1" noEditPoints="1" noAdjustHandles="1" noChangeArrowheads="1" noChangeShapeType="1" noTextEdit="1"/>
              </p:cNvSpPr>
              <p:nvPr/>
            </p:nvSpPr>
            <p:spPr bwMode="auto">
              <a:xfrm>
                <a:off x="6169" y="2441419"/>
                <a:ext cx="9051304" cy="888102"/>
              </a:xfrm>
              <a:prstGeom prst="rect">
                <a:avLst/>
              </a:prstGeom>
              <a:blipFill>
                <a:blip r:embed="rId2"/>
                <a:stretch>
                  <a:fillRect l="-1279" t="-61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35" name="Rectangle 34"/>
          <p:cNvSpPr/>
          <p:nvPr/>
        </p:nvSpPr>
        <p:spPr>
          <a:xfrm>
            <a:off x="2959094" y="3433167"/>
            <a:ext cx="1624488" cy="1624488"/>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3092306" y="4299920"/>
            <a:ext cx="1281120" cy="507831"/>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carbone</a:t>
            </a:r>
            <a:endParaRPr lang="en-US" sz="2700" kern="0" dirty="0">
              <a:solidFill>
                <a:srgbClr val="000000"/>
              </a:solidFill>
            </a:endParaRPr>
          </a:p>
        </p:txBody>
      </p:sp>
      <p:sp>
        <p:nvSpPr>
          <p:cNvPr id="60" name="TextBox 59"/>
          <p:cNvSpPr txBox="1"/>
          <p:nvPr/>
        </p:nvSpPr>
        <p:spPr>
          <a:xfrm>
            <a:off x="2914749" y="3375879"/>
            <a:ext cx="357790"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6</a:t>
            </a:r>
            <a:endParaRPr lang="en-US" sz="2700" kern="0" dirty="0">
              <a:solidFill>
                <a:srgbClr val="000000"/>
              </a:solidFill>
            </a:endParaRPr>
          </a:p>
        </p:txBody>
      </p:sp>
      <p:sp>
        <p:nvSpPr>
          <p:cNvPr id="63" name="TextBox 62"/>
          <p:cNvSpPr txBox="1"/>
          <p:nvPr/>
        </p:nvSpPr>
        <p:spPr>
          <a:xfrm>
            <a:off x="4079772" y="3375879"/>
            <a:ext cx="357790"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0</a:t>
            </a:r>
          </a:p>
        </p:txBody>
      </p:sp>
      <p:sp>
        <p:nvSpPr>
          <p:cNvPr id="64" name="TextBox 63"/>
          <p:cNvSpPr txBox="1"/>
          <p:nvPr/>
        </p:nvSpPr>
        <p:spPr>
          <a:xfrm>
            <a:off x="3448173" y="3687104"/>
            <a:ext cx="646331" cy="923330"/>
          </a:xfrm>
          <a:prstGeom prst="rect">
            <a:avLst/>
          </a:prstGeom>
          <a:noFill/>
        </p:spPr>
        <p:txBody>
          <a:bodyPr wrap="none" rtlCol="0">
            <a:spAutoFit/>
          </a:bodyPr>
          <a:lstStyle/>
          <a:p>
            <a:pPr lvl="0"/>
            <a:r>
              <a:rPr lang="en-US" sz="5400" kern="0" dirty="0">
                <a:solidFill>
                  <a:srgbClr val="000000"/>
                </a:solidFill>
                <a:latin typeface="Times New Roman" panose="02020603050405020304" pitchFamily="18" charset="0"/>
                <a:cs typeface="Times New Roman" panose="02020603050405020304" pitchFamily="18" charset="0"/>
              </a:rPr>
              <a:t>C</a:t>
            </a:r>
            <a:endParaRPr lang="en-US" sz="5400" kern="0" dirty="0">
              <a:solidFill>
                <a:srgbClr val="000000"/>
              </a:solidFill>
            </a:endParaRPr>
          </a:p>
        </p:txBody>
      </p:sp>
      <p:sp>
        <p:nvSpPr>
          <p:cNvPr id="65" name="TextBox 64"/>
          <p:cNvSpPr txBox="1"/>
          <p:nvPr/>
        </p:nvSpPr>
        <p:spPr>
          <a:xfrm>
            <a:off x="3376038" y="4610455"/>
            <a:ext cx="790601"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12,0</a:t>
            </a:r>
          </a:p>
        </p:txBody>
      </p:sp>
      <p:sp>
        <p:nvSpPr>
          <p:cNvPr id="66" name="Rectangle 65"/>
          <p:cNvSpPr/>
          <p:nvPr/>
        </p:nvSpPr>
        <p:spPr>
          <a:xfrm>
            <a:off x="3267835" y="4684493"/>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Curved Connector 66"/>
          <p:cNvCxnSpPr>
            <a:stCxn id="68" idx="2"/>
            <a:endCxn id="66" idx="3"/>
          </p:cNvCxnSpPr>
          <p:nvPr/>
        </p:nvCxnSpPr>
        <p:spPr>
          <a:xfrm rot="5400000">
            <a:off x="3768977" y="3823200"/>
            <a:ext cx="1570190" cy="558460"/>
          </a:xfrm>
          <a:prstGeom prst="curvedConnector2">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4221234" y="2936382"/>
            <a:ext cx="1224136" cy="38095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357154" y="3433167"/>
            <a:ext cx="1624488" cy="1624488"/>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90366" y="4299920"/>
            <a:ext cx="1358064" cy="507831"/>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oxygène</a:t>
            </a:r>
            <a:endParaRPr lang="en-US" sz="2700" kern="0" dirty="0">
              <a:solidFill>
                <a:srgbClr val="000000"/>
              </a:solidFill>
            </a:endParaRPr>
          </a:p>
        </p:txBody>
      </p:sp>
      <p:sp>
        <p:nvSpPr>
          <p:cNvPr id="71" name="TextBox 70"/>
          <p:cNvSpPr txBox="1"/>
          <p:nvPr/>
        </p:nvSpPr>
        <p:spPr>
          <a:xfrm>
            <a:off x="312809" y="3375879"/>
            <a:ext cx="357790"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8</a:t>
            </a:r>
            <a:endParaRPr lang="en-US" sz="2700" kern="0" dirty="0">
              <a:solidFill>
                <a:srgbClr val="000000"/>
              </a:solidFill>
            </a:endParaRPr>
          </a:p>
        </p:txBody>
      </p:sp>
      <p:sp>
        <p:nvSpPr>
          <p:cNvPr id="72" name="TextBox 71"/>
          <p:cNvSpPr txBox="1"/>
          <p:nvPr/>
        </p:nvSpPr>
        <p:spPr>
          <a:xfrm>
            <a:off x="1477832" y="3375879"/>
            <a:ext cx="357790"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0</a:t>
            </a:r>
          </a:p>
        </p:txBody>
      </p:sp>
      <p:sp>
        <p:nvSpPr>
          <p:cNvPr id="73" name="TextBox 72"/>
          <p:cNvSpPr txBox="1"/>
          <p:nvPr/>
        </p:nvSpPr>
        <p:spPr>
          <a:xfrm>
            <a:off x="846233" y="3687104"/>
            <a:ext cx="684803" cy="923330"/>
          </a:xfrm>
          <a:prstGeom prst="rect">
            <a:avLst/>
          </a:prstGeom>
          <a:noFill/>
        </p:spPr>
        <p:txBody>
          <a:bodyPr wrap="none" rtlCol="0">
            <a:spAutoFit/>
          </a:bodyPr>
          <a:lstStyle/>
          <a:p>
            <a:pPr lvl="0"/>
            <a:r>
              <a:rPr lang="en-US" sz="5400" kern="0" dirty="0">
                <a:solidFill>
                  <a:srgbClr val="000000"/>
                </a:solidFill>
                <a:latin typeface="Times New Roman" panose="02020603050405020304" pitchFamily="18" charset="0"/>
                <a:cs typeface="Times New Roman" panose="02020603050405020304" pitchFamily="18" charset="0"/>
              </a:rPr>
              <a:t>O</a:t>
            </a:r>
            <a:endParaRPr lang="en-US" sz="5400" kern="0" dirty="0">
              <a:solidFill>
                <a:srgbClr val="000000"/>
              </a:solidFill>
            </a:endParaRPr>
          </a:p>
        </p:txBody>
      </p:sp>
      <p:sp>
        <p:nvSpPr>
          <p:cNvPr id="74" name="TextBox 73"/>
          <p:cNvSpPr txBox="1"/>
          <p:nvPr/>
        </p:nvSpPr>
        <p:spPr>
          <a:xfrm>
            <a:off x="774098" y="4610454"/>
            <a:ext cx="790601"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16,0</a:t>
            </a:r>
          </a:p>
        </p:txBody>
      </p:sp>
      <p:sp>
        <p:nvSpPr>
          <p:cNvPr id="75" name="Rectangle 74"/>
          <p:cNvSpPr/>
          <p:nvPr/>
        </p:nvSpPr>
        <p:spPr>
          <a:xfrm>
            <a:off x="665895" y="4684493"/>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Curved Connector 75"/>
          <p:cNvCxnSpPr>
            <a:cxnSpLocks/>
            <a:stCxn id="77" idx="2"/>
            <a:endCxn id="75" idx="3"/>
          </p:cNvCxnSpPr>
          <p:nvPr/>
        </p:nvCxnSpPr>
        <p:spPr>
          <a:xfrm rot="5400000">
            <a:off x="1562723" y="3427515"/>
            <a:ext cx="1570190" cy="1349831"/>
          </a:xfrm>
          <a:prstGeom prst="curvedConnector2">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2382692" y="2936382"/>
            <a:ext cx="1280082" cy="38095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822" y="4988071"/>
            <a:ext cx="7339063" cy="507831"/>
          </a:xfrm>
          <a:prstGeom prst="rect">
            <a:avLst/>
          </a:prstGeom>
          <a:noFill/>
        </p:spPr>
        <p:txBody>
          <a:bodyPr wrap="square" rtlCol="0">
            <a:spAutoFit/>
          </a:bodyPr>
          <a:lstStyle/>
          <a:p>
            <a:pPr lvl="0"/>
            <a:r>
              <a:rPr lang="en-US" sz="2700" kern="0" dirty="0">
                <a:solidFill>
                  <a:srgbClr val="C00000"/>
                </a:solidFill>
                <a:latin typeface="Times New Roman" panose="02020603050405020304" pitchFamily="18" charset="0"/>
                <a:cs typeface="Times New Roman" panose="02020603050405020304" pitchFamily="18" charset="0"/>
              </a:rPr>
              <a:t>Question </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molaire</a:t>
            </a:r>
            <a:r>
              <a:rPr lang="en-US" sz="2700" kern="0" dirty="0">
                <a:solidFill>
                  <a:srgbClr val="000000"/>
                </a:solidFill>
                <a:latin typeface="Times New Roman" panose="02020603050405020304" pitchFamily="18" charset="0"/>
                <a:cs typeface="Times New Roman" panose="02020603050405020304" pitchFamily="18" charset="0"/>
              </a:rPr>
              <a:t> de C</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H</a:t>
            </a:r>
            <a:r>
              <a:rPr lang="en-US" sz="2700" kern="0" baseline="-25000" dirty="0">
                <a:solidFill>
                  <a:srgbClr val="000000"/>
                </a:solidFill>
                <a:latin typeface="Times New Roman" panose="02020603050405020304" pitchFamily="18" charset="0"/>
                <a:cs typeface="Times New Roman" panose="02020603050405020304" pitchFamily="18" charset="0"/>
              </a:rPr>
              <a:t>8</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87" name="TextBox 86"/>
          <p:cNvSpPr txBox="1"/>
          <p:nvPr/>
        </p:nvSpPr>
        <p:spPr>
          <a:xfrm>
            <a:off x="4725140" y="3766872"/>
            <a:ext cx="4285667" cy="931461"/>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de CO</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aurait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de 44,0 g.</a:t>
            </a:r>
            <a:endParaRPr lang="en-US" sz="2700" kern="0" dirty="0">
              <a:solidFill>
                <a:srgbClr val="000000"/>
              </a:solidFill>
            </a:endParaRPr>
          </a:p>
        </p:txBody>
      </p:sp>
      <mc:AlternateContent xmlns:mc="http://schemas.openxmlformats.org/markup-compatibility/2006" xmlns:a14="http://schemas.microsoft.com/office/drawing/2010/main">
        <mc:Choice Requires="a14">
          <p:sp>
            <p:nvSpPr>
              <p:cNvPr id="37" name="Content Placeholder 2"/>
              <p:cNvSpPr txBox="1">
                <a:spLocks/>
              </p:cNvSpPr>
              <p:nvPr/>
            </p:nvSpPr>
            <p:spPr bwMode="auto">
              <a:xfrm>
                <a:off x="-14269" y="5507651"/>
                <a:ext cx="9051304" cy="888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3300"/>
                    </a:solidFill>
                    <a:latin typeface="Times New Roman" panose="02020603050405020304" pitchFamily="18" charset="0"/>
                    <a:cs typeface="Times New Roman" panose="02020603050405020304" pitchFamily="18" charset="0"/>
                  </a:rPr>
                  <a:t>Réponse </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molécule</a:t>
                </a:r>
                <a:r>
                  <a:rPr lang="en-US" sz="2700" kern="0" dirty="0">
                    <a:solidFill>
                      <a:srgbClr val="000000"/>
                    </a:solidFill>
                    <a:latin typeface="Times New Roman" panose="02020603050405020304" pitchFamily="18" charset="0"/>
                    <a:cs typeface="Times New Roman" panose="02020603050405020304" pitchFamily="18" charset="0"/>
                  </a:rPr>
                  <a:t> de C</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H</a:t>
                </a:r>
                <a:r>
                  <a:rPr lang="en-US" sz="2700" kern="0" baseline="-25000" dirty="0">
                    <a:solidFill>
                      <a:srgbClr val="000000"/>
                    </a:solidFill>
                    <a:latin typeface="Times New Roman" panose="02020603050405020304" pitchFamily="18" charset="0"/>
                    <a:cs typeface="Times New Roman" panose="02020603050405020304" pitchFamily="18" charset="0"/>
                  </a:rPr>
                  <a:t>8</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3 C et 8 H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buFontTx/>
                  <a:buNone/>
                </a:pPr>
                <a14:m>
                  <m:oMathPara xmlns:m="http://schemas.openxmlformats.org/officeDocument/2006/math">
                    <m:oMathParaPr>
                      <m:jc m:val="centerGroup"/>
                    </m:oMathParaPr>
                    <m:oMath xmlns:m="http://schemas.openxmlformats.org/officeDocument/2006/math">
                      <m:r>
                        <a:rPr lang="en-US" sz="2700" i="1" kern="0">
                          <a:solidFill>
                            <a:srgbClr val="000000"/>
                          </a:solidFill>
                          <a:latin typeface="Cambria Math" panose="02040503050406030204" pitchFamily="18" charset="0"/>
                        </a:rPr>
                        <m:t>3</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12,0 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+8</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=44,0 </m:t>
                      </m:r>
                      <m:r>
                        <a:rPr lang="en-US" sz="2700" b="0" i="1" kern="0" smtClean="0">
                          <a:solidFill>
                            <a:srgbClr val="000000"/>
                          </a:solidFill>
                          <a:latin typeface="Cambria Math" panose="02040503050406030204" pitchFamily="18" charset="0"/>
                        </a:rPr>
                        <m:t>𝑔</m:t>
                      </m:r>
                    </m:oMath>
                  </m:oMathPara>
                </a14:m>
                <a:endParaRPr lang="en-US" sz="2700" kern="0" dirty="0">
                  <a:solidFill>
                    <a:srgbClr val="000000"/>
                  </a:solidFill>
                </a:endParaRPr>
              </a:p>
            </p:txBody>
          </p:sp>
        </mc:Choice>
        <mc:Fallback xmlns="">
          <p:sp>
            <p:nvSpPr>
              <p:cNvPr id="37" name="Content Placeholder 2"/>
              <p:cNvSpPr txBox="1">
                <a:spLocks noRot="1" noChangeAspect="1" noMove="1" noResize="1" noEditPoints="1" noAdjustHandles="1" noChangeArrowheads="1" noChangeShapeType="1" noTextEdit="1"/>
              </p:cNvSpPr>
              <p:nvPr/>
            </p:nvSpPr>
            <p:spPr bwMode="auto">
              <a:xfrm>
                <a:off x="-14269" y="5507651"/>
                <a:ext cx="9051304" cy="888102"/>
              </a:xfrm>
              <a:prstGeom prst="rect">
                <a:avLst/>
              </a:prstGeom>
              <a:blipFill>
                <a:blip r:embed="rId3"/>
                <a:stretch>
                  <a:fillRect l="-1280" t="-61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4290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ppt_x"/>
                                          </p:val>
                                        </p:tav>
                                        <p:tav tm="100000">
                                          <p:val>
                                            <p:strVal val="#ppt_x"/>
                                          </p:val>
                                        </p:tav>
                                      </p:tavLst>
                                    </p:anim>
                                    <p:anim calcmode="lin" valueType="num">
                                      <p:cBhvr additive="base">
                                        <p:cTn id="48" dur="50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ppt_x"/>
                                          </p:val>
                                        </p:tav>
                                        <p:tav tm="100000">
                                          <p:val>
                                            <p:strVal val="#ppt_x"/>
                                          </p:val>
                                        </p:tav>
                                      </p:tavLst>
                                    </p:anim>
                                    <p:anim calcmode="lin" valueType="num">
                                      <p:cBhvr additive="base">
                                        <p:cTn id="52" dur="500" fill="hold"/>
                                        <p:tgtEl>
                                          <p:spTgt spid="7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ppt_x"/>
                                          </p:val>
                                        </p:tav>
                                        <p:tav tm="100000">
                                          <p:val>
                                            <p:strVal val="#ppt_x"/>
                                          </p:val>
                                        </p:tav>
                                      </p:tavLst>
                                    </p:anim>
                                    <p:anim calcmode="lin" valueType="num">
                                      <p:cBhvr additive="base">
                                        <p:cTn id="56" dur="500" fill="hold"/>
                                        <p:tgtEl>
                                          <p:spTgt spid="7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500" fill="hold"/>
                                        <p:tgtEl>
                                          <p:spTgt spid="72"/>
                                        </p:tgtEl>
                                        <p:attrNameLst>
                                          <p:attrName>ppt_x</p:attrName>
                                        </p:attrNameLst>
                                      </p:cBhvr>
                                      <p:tavLst>
                                        <p:tav tm="0">
                                          <p:val>
                                            <p:strVal val="#ppt_x"/>
                                          </p:val>
                                        </p:tav>
                                        <p:tav tm="100000">
                                          <p:val>
                                            <p:strVal val="#ppt_x"/>
                                          </p:val>
                                        </p:tav>
                                      </p:tavLst>
                                    </p:anim>
                                    <p:anim calcmode="lin" valueType="num">
                                      <p:cBhvr additive="base">
                                        <p:cTn id="60" dur="500" fill="hold"/>
                                        <p:tgtEl>
                                          <p:spTgt spid="7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ppt_x"/>
                                          </p:val>
                                        </p:tav>
                                        <p:tav tm="100000">
                                          <p:val>
                                            <p:strVal val="#ppt_x"/>
                                          </p:val>
                                        </p:tav>
                                      </p:tavLst>
                                    </p:anim>
                                    <p:anim calcmode="lin" valueType="num">
                                      <p:cBhvr additive="base">
                                        <p:cTn id="64" dur="500" fill="hold"/>
                                        <p:tgtEl>
                                          <p:spTgt spid="7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ppt_x"/>
                                          </p:val>
                                        </p:tav>
                                        <p:tav tm="100000">
                                          <p:val>
                                            <p:strVal val="#ppt_x"/>
                                          </p:val>
                                        </p:tav>
                                      </p:tavLst>
                                    </p:anim>
                                    <p:anim calcmode="lin" valueType="num">
                                      <p:cBhvr additive="base">
                                        <p:cTn id="68" dur="500" fill="hold"/>
                                        <p:tgtEl>
                                          <p:spTgt spid="7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ppt_x"/>
                                          </p:val>
                                        </p:tav>
                                        <p:tav tm="100000">
                                          <p:val>
                                            <p:strVal val="#ppt_x"/>
                                          </p:val>
                                        </p:tav>
                                      </p:tavLst>
                                    </p:anim>
                                    <p:anim calcmode="lin" valueType="num">
                                      <p:cBhvr additive="base">
                                        <p:cTn id="7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4">
                                            <p:txEl>
                                              <p:pRg st="1" end="1"/>
                                            </p:txEl>
                                          </p:spTgt>
                                        </p:tgtEl>
                                        <p:attrNameLst>
                                          <p:attrName>style.visibility</p:attrName>
                                        </p:attrNameLst>
                                      </p:cBhvr>
                                      <p:to>
                                        <p:strVal val="visible"/>
                                      </p:to>
                                    </p:set>
                                    <p:anim calcmode="lin" valueType="num">
                                      <p:cBhvr additive="base">
                                        <p:cTn id="7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1" nodeType="click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fill="hold"/>
                                        <p:tgtEl>
                                          <p:spTgt spid="75"/>
                                        </p:tgtEl>
                                        <p:attrNameLst>
                                          <p:attrName>ppt_x</p:attrName>
                                        </p:attrNameLst>
                                      </p:cBhvr>
                                      <p:tavLst>
                                        <p:tav tm="0">
                                          <p:val>
                                            <p:strVal val="#ppt_x"/>
                                          </p:val>
                                        </p:tav>
                                        <p:tav tm="100000">
                                          <p:val>
                                            <p:strVal val="#ppt_x"/>
                                          </p:val>
                                        </p:tav>
                                      </p:tavLst>
                                    </p:anim>
                                    <p:anim calcmode="lin" valueType="num">
                                      <p:cBhvr additive="base">
                                        <p:cTn id="84" dur="500" fill="hold"/>
                                        <p:tgtEl>
                                          <p:spTgt spid="7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additive="base">
                                        <p:cTn id="87" dur="500" fill="hold"/>
                                        <p:tgtEl>
                                          <p:spTgt spid="76"/>
                                        </p:tgtEl>
                                        <p:attrNameLst>
                                          <p:attrName>ppt_x</p:attrName>
                                        </p:attrNameLst>
                                      </p:cBhvr>
                                      <p:tavLst>
                                        <p:tav tm="0">
                                          <p:val>
                                            <p:strVal val="#ppt_x"/>
                                          </p:val>
                                        </p:tav>
                                        <p:tav tm="100000">
                                          <p:val>
                                            <p:strVal val="#ppt_x"/>
                                          </p:val>
                                        </p:tav>
                                      </p:tavLst>
                                    </p:anim>
                                    <p:anim calcmode="lin" valueType="num">
                                      <p:cBhvr additive="base">
                                        <p:cTn id="88" dur="500" fill="hold"/>
                                        <p:tgtEl>
                                          <p:spTgt spid="7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ppt_x"/>
                                          </p:val>
                                        </p:tav>
                                        <p:tav tm="100000">
                                          <p:val>
                                            <p:strVal val="#ppt_x"/>
                                          </p:val>
                                        </p:tav>
                                      </p:tavLst>
                                    </p:anim>
                                    <p:anim calcmode="lin" valueType="num">
                                      <p:cBhvr additive="base">
                                        <p:cTn id="9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1" nodeType="click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additive="base">
                                        <p:cTn id="97" dur="500" fill="hold"/>
                                        <p:tgtEl>
                                          <p:spTgt spid="66"/>
                                        </p:tgtEl>
                                        <p:attrNameLst>
                                          <p:attrName>ppt_x</p:attrName>
                                        </p:attrNameLst>
                                      </p:cBhvr>
                                      <p:tavLst>
                                        <p:tav tm="0">
                                          <p:val>
                                            <p:strVal val="#ppt_x"/>
                                          </p:val>
                                        </p:tav>
                                        <p:tav tm="100000">
                                          <p:val>
                                            <p:strVal val="#ppt_x"/>
                                          </p:val>
                                        </p:tav>
                                      </p:tavLst>
                                    </p:anim>
                                    <p:anim calcmode="lin" valueType="num">
                                      <p:cBhvr additive="base">
                                        <p:cTn id="98" dur="500" fill="hold"/>
                                        <p:tgtEl>
                                          <p:spTgt spid="6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additive="base">
                                        <p:cTn id="105" dur="500" fill="hold"/>
                                        <p:tgtEl>
                                          <p:spTgt spid="68"/>
                                        </p:tgtEl>
                                        <p:attrNameLst>
                                          <p:attrName>ppt_x</p:attrName>
                                        </p:attrNameLst>
                                      </p:cBhvr>
                                      <p:tavLst>
                                        <p:tav tm="0">
                                          <p:val>
                                            <p:strVal val="#ppt_x"/>
                                          </p:val>
                                        </p:tav>
                                        <p:tav tm="100000">
                                          <p:val>
                                            <p:strVal val="#ppt_x"/>
                                          </p:val>
                                        </p:tav>
                                      </p:tavLst>
                                    </p:anim>
                                    <p:anim calcmode="lin" valueType="num">
                                      <p:cBhvr additive="base">
                                        <p:cTn id="10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ppt_x"/>
                                          </p:val>
                                        </p:tav>
                                        <p:tav tm="100000">
                                          <p:val>
                                            <p:strVal val="#ppt_x"/>
                                          </p:val>
                                        </p:tav>
                                      </p:tavLst>
                                    </p:anim>
                                    <p:anim calcmode="lin" valueType="num">
                                      <p:cBhvr additive="base">
                                        <p:cTn id="1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79"/>
                                        </p:tgtEl>
                                        <p:attrNameLst>
                                          <p:attrName>style.visibility</p:attrName>
                                        </p:attrNameLst>
                                      </p:cBhvr>
                                      <p:to>
                                        <p:strVal val="visible"/>
                                      </p:to>
                                    </p:set>
                                    <p:anim calcmode="lin" valueType="num">
                                      <p:cBhvr additive="base">
                                        <p:cTn id="123" dur="500" fill="hold"/>
                                        <p:tgtEl>
                                          <p:spTgt spid="79"/>
                                        </p:tgtEl>
                                        <p:attrNameLst>
                                          <p:attrName>ppt_x</p:attrName>
                                        </p:attrNameLst>
                                      </p:cBhvr>
                                      <p:tavLst>
                                        <p:tav tm="0">
                                          <p:val>
                                            <p:strVal val="#ppt_x"/>
                                          </p:val>
                                        </p:tav>
                                        <p:tav tm="100000">
                                          <p:val>
                                            <p:strVal val="#ppt_x"/>
                                          </p:val>
                                        </p:tav>
                                      </p:tavLst>
                                    </p:anim>
                                    <p:anim calcmode="lin" valueType="num">
                                      <p:cBhvr additive="base">
                                        <p:cTn id="12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additive="base">
                                        <p:cTn id="129" dur="500" fill="hold"/>
                                        <p:tgtEl>
                                          <p:spTgt spid="37"/>
                                        </p:tgtEl>
                                        <p:attrNameLst>
                                          <p:attrName>ppt_x</p:attrName>
                                        </p:attrNameLst>
                                      </p:cBhvr>
                                      <p:tavLst>
                                        <p:tav tm="0">
                                          <p:val>
                                            <p:strVal val="#ppt_x"/>
                                          </p:val>
                                        </p:tav>
                                        <p:tav tm="100000">
                                          <p:val>
                                            <p:strVal val="#ppt_x"/>
                                          </p:val>
                                        </p:tav>
                                      </p:tavLst>
                                    </p:anim>
                                    <p:anim calcmode="lin" valueType="num">
                                      <p:cBhvr additive="base">
                                        <p:cTn id="1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33" grpId="0"/>
      <p:bldP spid="35" grpId="0" animBg="1"/>
      <p:bldP spid="36" grpId="0"/>
      <p:bldP spid="60" grpId="0"/>
      <p:bldP spid="63" grpId="0"/>
      <p:bldP spid="64" grpId="0"/>
      <p:bldP spid="65" grpId="0"/>
      <p:bldP spid="66" grpId="0" animBg="1"/>
      <p:bldP spid="66" grpId="1" animBg="1"/>
      <p:bldP spid="68" grpId="0" animBg="1"/>
      <p:bldP spid="69" grpId="0" animBg="1"/>
      <p:bldP spid="70" grpId="0"/>
      <p:bldP spid="71" grpId="0"/>
      <p:bldP spid="72" grpId="0"/>
      <p:bldP spid="73" grpId="0"/>
      <p:bldP spid="74" grpId="0"/>
      <p:bldP spid="75" grpId="0" animBg="1"/>
      <p:bldP spid="75" grpId="1" animBg="1"/>
      <p:bldP spid="77" grpId="0" animBg="1"/>
      <p:bldP spid="79" grpId="0"/>
      <p:bldP spid="87"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70491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masse </a:t>
            </a:r>
            <a:r>
              <a:rPr lang="en-US" dirty="0" err="1">
                <a:solidFill>
                  <a:srgbClr val="003300"/>
                </a:solidFill>
                <a:latin typeface="Times New Roman" panose="02020603050405020304" pitchFamily="18" charset="0"/>
                <a:cs typeface="Times New Roman" panose="02020603050405020304" pitchFamily="18" charset="0"/>
              </a:rPr>
              <a:t>molaire</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composés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74246" y="3061033"/>
            <a:ext cx="7499265" cy="507831"/>
          </a:xfrm>
          <a:prstGeom prst="rect">
            <a:avLst/>
          </a:prstGeom>
          <a:noFill/>
        </p:spPr>
        <p:txBody>
          <a:bodyPr wrap="square" rtlCol="0">
            <a:spAutoFit/>
          </a:bodyPr>
          <a:lstStyle/>
          <a:p>
            <a:pPr lvl="0"/>
            <a:r>
              <a:rPr lang="en-US" sz="2700" kern="0" dirty="0">
                <a:solidFill>
                  <a:srgbClr val="C00000"/>
                </a:solidFill>
                <a:latin typeface="Times New Roman" panose="02020603050405020304" pitchFamily="18" charset="0"/>
                <a:cs typeface="Times New Roman" panose="02020603050405020304" pitchFamily="18" charset="0"/>
              </a:rPr>
              <a:t>Question </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molaire</a:t>
            </a:r>
            <a:r>
              <a:rPr lang="en-US" sz="2700" kern="0" dirty="0">
                <a:solidFill>
                  <a:srgbClr val="000000"/>
                </a:solidFill>
                <a:latin typeface="Times New Roman" panose="02020603050405020304" pitchFamily="18" charset="0"/>
                <a:cs typeface="Times New Roman" panose="02020603050405020304" pitchFamily="18" charset="0"/>
              </a:rPr>
              <a:t> de Al</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(SO</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81" name="TextBox 80"/>
          <p:cNvSpPr txBox="1"/>
          <p:nvPr/>
        </p:nvSpPr>
        <p:spPr>
          <a:xfrm>
            <a:off x="-74246" y="1164521"/>
            <a:ext cx="7465850" cy="507831"/>
          </a:xfrm>
          <a:prstGeom prst="rect">
            <a:avLst/>
          </a:prstGeom>
          <a:noFill/>
        </p:spPr>
        <p:txBody>
          <a:bodyPr wrap="square" rtlCol="0">
            <a:spAutoFit/>
          </a:bodyPr>
          <a:lstStyle/>
          <a:p>
            <a:pPr lvl="0"/>
            <a:r>
              <a:rPr lang="en-US" sz="2700" kern="0" dirty="0">
                <a:solidFill>
                  <a:srgbClr val="C00000"/>
                </a:solidFill>
                <a:latin typeface="Times New Roman" panose="02020603050405020304" pitchFamily="18" charset="0"/>
                <a:cs typeface="Times New Roman" panose="02020603050405020304" pitchFamily="18" charset="0"/>
              </a:rPr>
              <a:t>Question </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molaire</a:t>
            </a:r>
            <a:r>
              <a:rPr lang="en-US" sz="2700" kern="0" dirty="0">
                <a:solidFill>
                  <a:srgbClr val="000000"/>
                </a:solidFill>
                <a:latin typeface="Times New Roman" panose="02020603050405020304" pitchFamily="18" charset="0"/>
                <a:cs typeface="Times New Roman" panose="02020603050405020304" pitchFamily="18" charset="0"/>
              </a:rPr>
              <a:t> de C</a:t>
            </a:r>
            <a:r>
              <a:rPr lang="en-US" sz="2700" kern="0" baseline="-25000" dirty="0">
                <a:solidFill>
                  <a:srgbClr val="000000"/>
                </a:solidFill>
                <a:latin typeface="Times New Roman" panose="02020603050405020304" pitchFamily="18" charset="0"/>
                <a:cs typeface="Times New Roman" panose="02020603050405020304" pitchFamily="18" charset="0"/>
              </a:rPr>
              <a:t>12</a:t>
            </a:r>
            <a:r>
              <a:rPr lang="en-US" sz="2700" kern="0" dirty="0">
                <a:solidFill>
                  <a:srgbClr val="000000"/>
                </a:solidFill>
                <a:latin typeface="Times New Roman" panose="02020603050405020304" pitchFamily="18" charset="0"/>
                <a:cs typeface="Times New Roman" panose="02020603050405020304" pitchFamily="18" charset="0"/>
              </a:rPr>
              <a:t>H</a:t>
            </a:r>
            <a:r>
              <a:rPr lang="en-US" sz="2700" kern="0" baseline="-25000" dirty="0">
                <a:solidFill>
                  <a:srgbClr val="000000"/>
                </a:solidFill>
                <a:latin typeface="Times New Roman" panose="02020603050405020304" pitchFamily="18" charset="0"/>
                <a:cs typeface="Times New Roman" panose="02020603050405020304" pitchFamily="18" charset="0"/>
              </a:rPr>
              <a:t>22</a:t>
            </a:r>
            <a:r>
              <a:rPr lang="en-US" sz="2700" kern="0" dirty="0">
                <a:solidFill>
                  <a:srgbClr val="000000"/>
                </a:solidFill>
                <a:latin typeface="Times New Roman" panose="02020603050405020304" pitchFamily="18" charset="0"/>
                <a:cs typeface="Times New Roman" panose="02020603050405020304" pitchFamily="18" charset="0"/>
              </a:rPr>
              <a:t>O</a:t>
            </a:r>
            <a:r>
              <a:rPr lang="en-US" sz="2700" kern="0" baseline="-25000" dirty="0">
                <a:solidFill>
                  <a:srgbClr val="000000"/>
                </a:solidFill>
                <a:latin typeface="Times New Roman" panose="02020603050405020304" pitchFamily="18" charset="0"/>
                <a:cs typeface="Times New Roman" panose="02020603050405020304" pitchFamily="18" charset="0"/>
              </a:rPr>
              <a:t>11</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mc:AlternateContent xmlns:mc="http://schemas.openxmlformats.org/markup-compatibility/2006" xmlns:a14="http://schemas.microsoft.com/office/drawing/2010/main">
        <mc:Choice Requires="a14">
          <p:sp>
            <p:nvSpPr>
              <p:cNvPr id="37" name="Content Placeholder 2"/>
              <p:cNvSpPr txBox="1">
                <a:spLocks/>
              </p:cNvSpPr>
              <p:nvPr/>
            </p:nvSpPr>
            <p:spPr bwMode="auto">
              <a:xfrm>
                <a:off x="-74246" y="1668411"/>
                <a:ext cx="9051304" cy="1396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3300"/>
                    </a:solidFill>
                    <a:latin typeface="Times New Roman" panose="02020603050405020304" pitchFamily="18" charset="0"/>
                    <a:cs typeface="Times New Roman" panose="02020603050405020304" pitchFamily="18" charset="0"/>
                  </a:rPr>
                  <a:t>Réponse </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molécule</a:t>
                </a:r>
                <a:r>
                  <a:rPr lang="en-US" sz="2700" kern="0" dirty="0">
                    <a:solidFill>
                      <a:srgbClr val="000000"/>
                    </a:solidFill>
                    <a:latin typeface="Times New Roman" panose="02020603050405020304" pitchFamily="18" charset="0"/>
                    <a:cs typeface="Times New Roman" panose="02020603050405020304" pitchFamily="18" charset="0"/>
                  </a:rPr>
                  <a:t> de C</a:t>
                </a:r>
                <a:r>
                  <a:rPr lang="en-US" sz="2700" kern="0" baseline="-25000" dirty="0">
                    <a:solidFill>
                      <a:srgbClr val="000000"/>
                    </a:solidFill>
                    <a:latin typeface="Times New Roman" panose="02020603050405020304" pitchFamily="18" charset="0"/>
                    <a:cs typeface="Times New Roman" panose="02020603050405020304" pitchFamily="18" charset="0"/>
                  </a:rPr>
                  <a:t>12</a:t>
                </a:r>
                <a:r>
                  <a:rPr lang="en-US" sz="2700" kern="0" dirty="0">
                    <a:solidFill>
                      <a:srgbClr val="000000"/>
                    </a:solidFill>
                    <a:latin typeface="Times New Roman" panose="02020603050405020304" pitchFamily="18" charset="0"/>
                    <a:cs typeface="Times New Roman" panose="02020603050405020304" pitchFamily="18" charset="0"/>
                  </a:rPr>
                  <a:t>H</a:t>
                </a:r>
                <a:r>
                  <a:rPr lang="en-US" sz="2700" kern="0" baseline="-25000" dirty="0">
                    <a:solidFill>
                      <a:srgbClr val="000000"/>
                    </a:solidFill>
                    <a:latin typeface="Times New Roman" panose="02020603050405020304" pitchFamily="18" charset="0"/>
                    <a:cs typeface="Times New Roman" panose="02020603050405020304" pitchFamily="18" charset="0"/>
                  </a:rPr>
                  <a:t>22</a:t>
                </a:r>
                <a:r>
                  <a:rPr lang="en-US" sz="2700" kern="0" dirty="0">
                    <a:solidFill>
                      <a:srgbClr val="000000"/>
                    </a:solidFill>
                    <a:latin typeface="Times New Roman" panose="02020603050405020304" pitchFamily="18" charset="0"/>
                    <a:cs typeface="Times New Roman" panose="02020603050405020304" pitchFamily="18" charset="0"/>
                  </a:rPr>
                  <a:t>O</a:t>
                </a:r>
                <a:r>
                  <a:rPr lang="en-US" sz="2700" kern="0" baseline="-25000" dirty="0">
                    <a:solidFill>
                      <a:srgbClr val="000000"/>
                    </a:solidFill>
                    <a:latin typeface="Times New Roman" panose="02020603050405020304" pitchFamily="18" charset="0"/>
                    <a:cs typeface="Times New Roman" panose="02020603050405020304" pitchFamily="18" charset="0"/>
                  </a:rPr>
                  <a:t>11</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12 C et 22 H, et 11 O,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buFontTx/>
                  <a:buNone/>
                </a:pPr>
                <a14:m>
                  <m:oMathPara xmlns:m="http://schemas.openxmlformats.org/officeDocument/2006/math">
                    <m:oMathParaPr>
                      <m:jc m:val="centerGroup"/>
                    </m:oMathParaPr>
                    <m:oMath xmlns:m="http://schemas.openxmlformats.org/officeDocument/2006/math">
                      <m:r>
                        <a:rPr lang="en-US" sz="2700" i="1" kern="0" smtClean="0">
                          <a:solidFill>
                            <a:srgbClr val="000000"/>
                          </a:solidFill>
                          <a:latin typeface="Cambria Math" panose="02040503050406030204" pitchFamily="18" charset="0"/>
                        </a:rPr>
                        <m:t>1</m:t>
                      </m:r>
                      <m:r>
                        <a:rPr lang="en-US" sz="2700" b="0" i="1" kern="0" smtClean="0">
                          <a:solidFill>
                            <a:srgbClr val="000000"/>
                          </a:solidFill>
                          <a:latin typeface="Cambria Math" panose="02040503050406030204" pitchFamily="18" charset="0"/>
                        </a:rPr>
                        <m:t>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12,0 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+22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+11(16,0 </m:t>
                      </m:r>
                      <m:r>
                        <a:rPr lang="en-US" sz="2700" b="0" i="1" kern="0" smtClean="0">
                          <a:solidFill>
                            <a:srgbClr val="000000"/>
                          </a:solidFill>
                          <a:latin typeface="Cambria Math" panose="02040503050406030204" pitchFamily="18" charset="0"/>
                        </a:rPr>
                        <m:t>𝑔</m:t>
                      </m:r>
                      <m:r>
                        <a:rPr lang="en-US" sz="2700" b="0" i="1" kern="0" smtClean="0">
                          <a:solidFill>
                            <a:srgbClr val="000000"/>
                          </a:solidFill>
                          <a:latin typeface="Cambria Math" panose="02040503050406030204" pitchFamily="18" charset="0"/>
                        </a:rPr>
                        <m:t>)=342 </m:t>
                      </m:r>
                      <m:r>
                        <a:rPr lang="en-US" sz="2700" b="0" i="1" kern="0" smtClean="0">
                          <a:solidFill>
                            <a:srgbClr val="000000"/>
                          </a:solidFill>
                          <a:latin typeface="Cambria Math" panose="02040503050406030204" pitchFamily="18" charset="0"/>
                        </a:rPr>
                        <m:t>𝑔</m:t>
                      </m:r>
                    </m:oMath>
                  </m:oMathPara>
                </a14:m>
                <a:endParaRPr lang="en-US" sz="2700" kern="0" dirty="0">
                  <a:solidFill>
                    <a:srgbClr val="000000"/>
                  </a:solidFill>
                </a:endParaRPr>
              </a:p>
            </p:txBody>
          </p:sp>
        </mc:Choice>
        <mc:Fallback xmlns="">
          <p:sp>
            <p:nvSpPr>
              <p:cNvPr id="37" name="Content Placeholder 2"/>
              <p:cNvSpPr txBox="1">
                <a:spLocks noRot="1" noChangeAspect="1" noMove="1" noResize="1" noEditPoints="1" noAdjustHandles="1" noChangeArrowheads="1" noChangeShapeType="1" noTextEdit="1"/>
              </p:cNvSpPr>
              <p:nvPr/>
            </p:nvSpPr>
            <p:spPr bwMode="auto">
              <a:xfrm>
                <a:off x="-74246" y="1668411"/>
                <a:ext cx="9051304" cy="1396563"/>
              </a:xfrm>
              <a:prstGeom prst="rect">
                <a:avLst/>
              </a:prstGeom>
              <a:blipFill>
                <a:blip r:embed="rId2"/>
                <a:stretch>
                  <a:fillRect l="-1279" t="-4367" r="-18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bwMode="auto">
              <a:xfrm>
                <a:off x="-74246" y="3564923"/>
                <a:ext cx="9051304" cy="1396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3300"/>
                    </a:solidFill>
                    <a:latin typeface="Times New Roman" panose="02020603050405020304" pitchFamily="18" charset="0"/>
                    <a:cs typeface="Times New Roman" panose="02020603050405020304" pitchFamily="18" charset="0"/>
                  </a:rPr>
                  <a:t>Réponse </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molécule</a:t>
                </a:r>
                <a:r>
                  <a:rPr lang="en-US" sz="2700" kern="0" dirty="0">
                    <a:solidFill>
                      <a:srgbClr val="000000"/>
                    </a:solidFill>
                    <a:latin typeface="Times New Roman" panose="02020603050405020304" pitchFamily="18" charset="0"/>
                    <a:cs typeface="Times New Roman" panose="02020603050405020304" pitchFamily="18" charset="0"/>
                  </a:rPr>
                  <a:t> de Al</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(SO</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2 Al, 3 S, et 9 O,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buFontTx/>
                  <a:buNone/>
                </a:pPr>
                <a14:m>
                  <m:oMathPara xmlns:m="http://schemas.openxmlformats.org/officeDocument/2006/math">
                    <m:oMathParaPr>
                      <m:jc m:val="centerGroup"/>
                    </m:oMathParaPr>
                    <m:oMath xmlns:m="http://schemas.openxmlformats.org/officeDocument/2006/math">
                      <m:r>
                        <a:rPr lang="en-US" sz="2700" b="0" i="1" kern="0" smtClean="0">
                          <a:solidFill>
                            <a:srgbClr val="000000"/>
                          </a:solidFill>
                          <a:latin typeface="Cambria Math" panose="02040503050406030204" pitchFamily="18" charset="0"/>
                        </a:rPr>
                        <m:t>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27,0 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+3</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32,1 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+9(16,0 </m:t>
                      </m:r>
                      <m:r>
                        <a:rPr lang="en-US" sz="2700" b="0" i="1" kern="0" smtClean="0">
                          <a:solidFill>
                            <a:srgbClr val="000000"/>
                          </a:solidFill>
                          <a:latin typeface="Cambria Math" panose="02040503050406030204" pitchFamily="18" charset="0"/>
                        </a:rPr>
                        <m:t>𝑔</m:t>
                      </m:r>
                      <m:r>
                        <a:rPr lang="en-US" sz="2700" b="0" i="1" kern="0" smtClean="0">
                          <a:solidFill>
                            <a:srgbClr val="000000"/>
                          </a:solidFill>
                          <a:latin typeface="Cambria Math" panose="02040503050406030204" pitchFamily="18" charset="0"/>
                        </a:rPr>
                        <m:t>)=294,3 </m:t>
                      </m:r>
                      <m:r>
                        <a:rPr lang="en-US" sz="2700" b="0" i="1" kern="0" smtClean="0">
                          <a:solidFill>
                            <a:srgbClr val="000000"/>
                          </a:solidFill>
                          <a:latin typeface="Cambria Math" panose="02040503050406030204" pitchFamily="18" charset="0"/>
                        </a:rPr>
                        <m:t>𝑔</m:t>
                      </m:r>
                    </m:oMath>
                  </m:oMathPara>
                </a14:m>
                <a:endParaRPr lang="en-US" sz="2700" kern="0" dirty="0">
                  <a:solidFill>
                    <a:srgbClr val="000000"/>
                  </a:solidFill>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bwMode="auto">
              <a:xfrm>
                <a:off x="-74246" y="3564923"/>
                <a:ext cx="9051304" cy="1396563"/>
              </a:xfrm>
              <a:prstGeom prst="rect">
                <a:avLst/>
              </a:prstGeom>
              <a:blipFill>
                <a:blip r:embed="rId3"/>
                <a:stretch>
                  <a:fillRect l="-1279" t="-4367" r="-18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39" name="TextBox 38"/>
          <p:cNvSpPr txBox="1"/>
          <p:nvPr/>
        </p:nvSpPr>
        <p:spPr>
          <a:xfrm>
            <a:off x="-74246" y="4957545"/>
            <a:ext cx="8316416" cy="507831"/>
          </a:xfrm>
          <a:prstGeom prst="rect">
            <a:avLst/>
          </a:prstGeom>
          <a:noFill/>
        </p:spPr>
        <p:txBody>
          <a:bodyPr wrap="square" rtlCol="0">
            <a:spAutoFit/>
          </a:bodyPr>
          <a:lstStyle/>
          <a:p>
            <a:pPr lvl="0"/>
            <a:r>
              <a:rPr lang="en-US" sz="2700" kern="0" dirty="0">
                <a:solidFill>
                  <a:srgbClr val="C00000"/>
                </a:solidFill>
                <a:latin typeface="Times New Roman" panose="02020603050405020304" pitchFamily="18" charset="0"/>
                <a:cs typeface="Times New Roman" panose="02020603050405020304" pitchFamily="18" charset="0"/>
              </a:rPr>
              <a:t>Question </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molaire</a:t>
            </a:r>
            <a:r>
              <a:rPr lang="en-US" sz="2700" kern="0" dirty="0">
                <a:solidFill>
                  <a:srgbClr val="000000"/>
                </a:solidFill>
                <a:latin typeface="Times New Roman" panose="02020603050405020304" pitchFamily="18" charset="0"/>
                <a:cs typeface="Times New Roman" panose="02020603050405020304" pitchFamily="18" charset="0"/>
              </a:rPr>
              <a:t> de Cu(NO</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·6H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O?</a:t>
            </a:r>
            <a:endParaRPr lang="en-US" sz="2700" kern="0" dirty="0">
              <a:solidFill>
                <a:srgbClr val="000000"/>
              </a:solidFill>
            </a:endParaRPr>
          </a:p>
        </p:txBody>
      </p:sp>
      <mc:AlternateContent xmlns:mc="http://schemas.openxmlformats.org/markup-compatibility/2006" xmlns:a14="http://schemas.microsoft.com/office/drawing/2010/main">
        <mc:Choice Requires="a14">
          <p:sp>
            <p:nvSpPr>
              <p:cNvPr id="40" name="Content Placeholder 2"/>
              <p:cNvSpPr txBox="1">
                <a:spLocks/>
              </p:cNvSpPr>
              <p:nvPr/>
            </p:nvSpPr>
            <p:spPr bwMode="auto">
              <a:xfrm>
                <a:off x="-74246" y="5461437"/>
                <a:ext cx="9051304" cy="1396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3300"/>
                    </a:solidFill>
                    <a:latin typeface="Times New Roman" panose="02020603050405020304" pitchFamily="18" charset="0"/>
                    <a:cs typeface="Times New Roman" panose="02020603050405020304" pitchFamily="18" charset="0"/>
                  </a:rPr>
                  <a:t>Réponse </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molécule</a:t>
                </a:r>
                <a:r>
                  <a:rPr lang="en-US" sz="2700" kern="0" dirty="0">
                    <a:solidFill>
                      <a:srgbClr val="000000"/>
                    </a:solidFill>
                    <a:latin typeface="Times New Roman" panose="02020603050405020304" pitchFamily="18" charset="0"/>
                    <a:cs typeface="Times New Roman" panose="02020603050405020304" pitchFamily="18" charset="0"/>
                  </a:rPr>
                  <a:t> de Cu(NO</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·6H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O,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 1 Cu, 2 N, 12 O, et 12 H,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a:t>
                </a:r>
              </a:p>
              <a:p>
                <a:pPr marL="0" indent="0">
                  <a:buFontTx/>
                  <a:buNone/>
                </a:pPr>
                <a14:m>
                  <m:oMathPara xmlns:m="http://schemas.openxmlformats.org/officeDocument/2006/math">
                    <m:oMathParaPr>
                      <m:jc m:val="centerGroup"/>
                    </m:oMathParaPr>
                    <m:oMath xmlns:m="http://schemas.openxmlformats.org/officeDocument/2006/math">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63,5 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14,0 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+12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16,0 </m:t>
                          </m:r>
                          <m:r>
                            <a:rPr lang="en-US" sz="2700" b="0" i="1" kern="0" smtClean="0">
                              <a:solidFill>
                                <a:srgbClr val="000000"/>
                              </a:solidFill>
                              <a:latin typeface="Cambria Math" panose="02040503050406030204" pitchFamily="18" charset="0"/>
                            </a:rPr>
                            <m:t>𝑔</m:t>
                          </m:r>
                        </m:e>
                      </m:d>
                      <m:r>
                        <a:rPr lang="en-US" sz="2700" b="0" i="1" kern="0" smtClean="0">
                          <a:solidFill>
                            <a:srgbClr val="000000"/>
                          </a:solidFill>
                          <a:latin typeface="Cambria Math" panose="02040503050406030204" pitchFamily="18" charset="0"/>
                        </a:rPr>
                        <m:t>+12</m:t>
                      </m:r>
                      <m:d>
                        <m:dPr>
                          <m:ctrlPr>
                            <a:rPr lang="en-US" sz="2700" b="0" i="1" kern="0" smtClean="0">
                              <a:solidFill>
                                <a:srgbClr val="000000"/>
                              </a:solidFill>
                              <a:latin typeface="Cambria Math" panose="02040503050406030204" pitchFamily="18" charset="0"/>
                            </a:rPr>
                          </m:ctrlPr>
                        </m:dPr>
                        <m:e>
                          <m:r>
                            <a:rPr lang="en-US" sz="2700" b="0" i="1" kern="0" smtClean="0">
                              <a:solidFill>
                                <a:srgbClr val="000000"/>
                              </a:solidFill>
                              <a:latin typeface="Cambria Math" panose="02040503050406030204" pitchFamily="18" charset="0"/>
                            </a:rPr>
                            <m:t>1,0</m:t>
                          </m:r>
                        </m:e>
                      </m:d>
                      <m:r>
                        <a:rPr lang="en-US" sz="2700" b="0" i="1" kern="0" smtClean="0">
                          <a:solidFill>
                            <a:srgbClr val="000000"/>
                          </a:solidFill>
                          <a:latin typeface="Cambria Math" panose="02040503050406030204" pitchFamily="18" charset="0"/>
                        </a:rPr>
                        <m:t>=295,5 </m:t>
                      </m:r>
                      <m:r>
                        <a:rPr lang="en-US" sz="2700" b="0" i="1" kern="0" smtClean="0">
                          <a:solidFill>
                            <a:srgbClr val="000000"/>
                          </a:solidFill>
                          <a:latin typeface="Cambria Math" panose="02040503050406030204" pitchFamily="18" charset="0"/>
                        </a:rPr>
                        <m:t>𝑔</m:t>
                      </m:r>
                    </m:oMath>
                  </m:oMathPara>
                </a14:m>
                <a:endParaRPr lang="en-US" sz="2700" kern="0" dirty="0">
                  <a:solidFill>
                    <a:srgbClr val="000000"/>
                  </a:solidFill>
                </a:endParaRPr>
              </a:p>
            </p:txBody>
          </p:sp>
        </mc:Choice>
        <mc:Fallback xmlns="">
          <p:sp>
            <p:nvSpPr>
              <p:cNvPr id="40" name="Content Placeholder 2"/>
              <p:cNvSpPr txBox="1">
                <a:spLocks noRot="1" noChangeAspect="1" noMove="1" noResize="1" noEditPoints="1" noAdjustHandles="1" noChangeArrowheads="1" noChangeShapeType="1" noTextEdit="1"/>
              </p:cNvSpPr>
              <p:nvPr/>
            </p:nvSpPr>
            <p:spPr bwMode="auto">
              <a:xfrm>
                <a:off x="-74246" y="5461437"/>
                <a:ext cx="9051304" cy="1396563"/>
              </a:xfrm>
              <a:prstGeom prst="rect">
                <a:avLst/>
              </a:prstGeom>
              <a:blipFill>
                <a:blip r:embed="rId4"/>
                <a:stretch>
                  <a:fillRect l="-1279" t="-4367" r="-18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11975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43808" y="4301123"/>
            <a:ext cx="2376264" cy="415548"/>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ectangle 13"/>
          <p:cNvSpPr/>
          <p:nvPr/>
        </p:nvSpPr>
        <p:spPr>
          <a:xfrm>
            <a:off x="22912" y="3750667"/>
            <a:ext cx="2304256" cy="415548"/>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3162304" y="2532578"/>
            <a:ext cx="5853173" cy="166372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3648" y="260648"/>
            <a:ext cx="7162800" cy="591548"/>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980728"/>
            <a:ext cx="9070481" cy="1754326"/>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Pour assurer qu’on ait la bonne quantité de chaque réactif pour effectuer une réaction chimique, on mesure la masse de chaque réactif, puisque compter les particules individuelles ne serait pas pratique.  </a:t>
            </a:r>
          </a:p>
        </p:txBody>
      </p:sp>
      <p:sp>
        <p:nvSpPr>
          <p:cNvPr id="10" name="TextBox 9"/>
          <p:cNvSpPr txBox="1"/>
          <p:nvPr/>
        </p:nvSpPr>
        <p:spPr>
          <a:xfrm>
            <a:off x="0" y="2827387"/>
            <a:ext cx="3131840" cy="1338828"/>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On compte le nombre d’atomes en unités de moles. </a:t>
            </a:r>
            <a:endParaRPr lang="en-US" dirty="0"/>
          </a:p>
        </p:txBody>
      </p:sp>
      <mc:AlternateContent xmlns:mc="http://schemas.openxmlformats.org/markup-compatibility/2006" xmlns:a14="http://schemas.microsoft.com/office/drawing/2010/main">
        <mc:Choice Requires="a14">
          <p:sp>
            <p:nvSpPr>
              <p:cNvPr id="12" name="Content Placeholder 2"/>
              <p:cNvSpPr txBox="1">
                <a:spLocks/>
              </p:cNvSpPr>
              <p:nvPr/>
            </p:nvSpPr>
            <p:spPr bwMode="auto">
              <a:xfrm>
                <a:off x="3162304" y="2497202"/>
                <a:ext cx="5853173" cy="16990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mole 	= 6,022 140 76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	≈ 6,02 x 10</a:t>
                </a:r>
                <a:r>
                  <a:rPr lang="en-US" sz="2700" kern="0" baseline="30000" dirty="0">
                    <a:solidFill>
                      <a:srgbClr val="000000"/>
                    </a:solidFill>
                    <a:latin typeface="Times New Roman" panose="02020603050405020304" pitchFamily="18" charset="0"/>
                    <a:cs typeface="Times New Roman" panose="02020603050405020304" pitchFamily="18" charset="0"/>
                  </a:rPr>
                  <a:t>23</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endParaRPr lang="en-US" sz="2700" kern="0" baseline="30000"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None/>
                </a:pPr>
                <a:r>
                  <a:rPr lang="en-US" sz="2700" kern="0" baseline="30000" dirty="0">
                    <a:solidFill>
                      <a:srgbClr val="000000"/>
                    </a:solidFill>
                    <a:latin typeface="Times New Roman" panose="02020603050405020304" pitchFamily="18" charset="0"/>
                    <a:cs typeface="Times New Roman" panose="02020603050405020304" pitchFamily="18" charset="0"/>
                  </a:rPr>
                  <a:t>	</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d’Avogadro</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eaLnBrk="1" hangingPunct="1">
                  <a:spcBef>
                    <a:spcPct val="0"/>
                  </a:spcBef>
                  <a:buNone/>
                </a:pPr>
                <a:r>
                  <a:rPr lang="en-US" sz="2700" kern="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700" i="1" kern="0" smtClean="0">
                            <a:solidFill>
                              <a:srgbClr val="000000"/>
                            </a:solidFill>
                            <a:latin typeface="Cambria Math" panose="02040503050406030204" pitchFamily="18" charset="0"/>
                            <a:cs typeface="Times New Roman" panose="02020603050405020304" pitchFamily="18" charset="0"/>
                          </a:rPr>
                        </m:ctrlPr>
                      </m:sSubPr>
                      <m:e>
                        <m:r>
                          <a:rPr lang="en-US" sz="2700" b="0" i="1" kern="0" smtClean="0">
                            <a:solidFill>
                              <a:srgbClr val="000000"/>
                            </a:solidFill>
                            <a:latin typeface="Cambria Math" panose="02040503050406030204" pitchFamily="18" charset="0"/>
                            <a:cs typeface="Times New Roman" panose="02020603050405020304" pitchFamily="18" charset="0"/>
                          </a:rPr>
                          <m:t>𝑁</m:t>
                        </m:r>
                      </m:e>
                      <m:sub>
                        <m:r>
                          <a:rPr lang="en-US" sz="2700" b="0" i="1" kern="0" smtClean="0">
                            <a:solidFill>
                              <a:srgbClr val="000000"/>
                            </a:solidFill>
                            <a:latin typeface="Cambria Math" panose="02040503050406030204" pitchFamily="18" charset="0"/>
                            <a:cs typeface="Times New Roman" panose="02020603050405020304" pitchFamily="18" charset="0"/>
                          </a:rPr>
                          <m:t>𝐴</m:t>
                        </m:r>
                      </m:sub>
                    </m:sSub>
                  </m:oMath>
                </a14:m>
                <a:r>
                  <a:rPr lang="en-US" sz="2700" kern="0" dirty="0">
                    <a:solidFill>
                      <a:srgbClr val="000000"/>
                    </a:solidFill>
                    <a:latin typeface="Times New Roman" panose="02020603050405020304" pitchFamily="18" charset="0"/>
                    <a:cs typeface="Times New Roman" panose="02020603050405020304" pitchFamily="18" charset="0"/>
                  </a:rPr>
                  <a:t> atomes</a:t>
                </a:r>
              </a:p>
              <a:p>
                <a:pPr marL="0" lvl="0" indent="0" eaLnBrk="1" hangingPunct="1">
                  <a:spcBef>
                    <a:spcPct val="0"/>
                  </a:spcBef>
                  <a:buNone/>
                </a:pPr>
                <a:endParaRPr lang="en-US"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2" name="Content Placeholder 2"/>
              <p:cNvSpPr txBox="1">
                <a:spLocks noRot="1" noChangeAspect="1" noMove="1" noResize="1" noEditPoints="1" noAdjustHandles="1" noChangeArrowheads="1" noChangeShapeType="1" noTextEdit="1"/>
              </p:cNvSpPr>
              <p:nvPr/>
            </p:nvSpPr>
            <p:spPr bwMode="auto">
              <a:xfrm>
                <a:off x="3162304" y="2497202"/>
                <a:ext cx="5853173" cy="1699099"/>
              </a:xfrm>
              <a:prstGeom prst="rect">
                <a:avLst/>
              </a:prstGeom>
              <a:blipFill rotWithShape="0">
                <a:blip r:embed="rId2"/>
                <a:stretch>
                  <a:fillRect l="-1979" t="-3597" r="-1667" b="-11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13" name="TextBox 12"/>
          <p:cNvSpPr txBox="1"/>
          <p:nvPr/>
        </p:nvSpPr>
        <p:spPr>
          <a:xfrm>
            <a:off x="0" y="5733256"/>
            <a:ext cx="8784976" cy="923330"/>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On peut aussi faire la même chose avec des composés lorsqu’on détermine leur masse molaire.</a:t>
            </a:r>
            <a:endParaRPr lang="en-US" dirty="0"/>
          </a:p>
        </p:txBody>
      </p:sp>
      <p:cxnSp>
        <p:nvCxnSpPr>
          <p:cNvPr id="15" name="Curved Connector 14"/>
          <p:cNvCxnSpPr>
            <a:stCxn id="14" idx="3"/>
            <a:endCxn id="11" idx="1"/>
          </p:cNvCxnSpPr>
          <p:nvPr/>
        </p:nvCxnSpPr>
        <p:spPr>
          <a:xfrm flipV="1">
            <a:off x="2327168" y="3364440"/>
            <a:ext cx="835136" cy="594001"/>
          </a:xfrm>
          <a:prstGeom prst="curvedConnector3">
            <a:avLst>
              <a:gd name="adj1" fmla="val 77738"/>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0" y="4258548"/>
            <a:ext cx="8985013" cy="1382376"/>
          </a:xfrm>
          <a:prstGeom prst="rect">
            <a:avLst/>
          </a:prstGeom>
          <a:noFill/>
        </p:spPr>
        <p:txBody>
          <a:bodyPr wrap="square" rtlCol="0">
            <a:spAutoFit/>
          </a:bodyPr>
          <a:lstStyle/>
          <a:p>
            <a:r>
              <a:rPr lang="fr-FR" sz="2700" kern="0" dirty="0">
                <a:solidFill>
                  <a:srgbClr val="000000"/>
                </a:solidFill>
                <a:latin typeface="Times New Roman" panose="02020603050405020304" pitchFamily="18" charset="0"/>
                <a:cs typeface="Times New Roman" panose="02020603050405020304" pitchFamily="18" charset="0"/>
              </a:rPr>
              <a:t>Parce qu’on connaît la masse molaire de chaque élément, on peut calculer combien de moles (et donc combien d’atomes) on a selon la masse mesurée de la substance.  </a:t>
            </a:r>
            <a:endParaRPr lang="en-US" dirty="0"/>
          </a:p>
        </p:txBody>
      </p:sp>
    </p:spTree>
    <p:extLst>
      <p:ext uri="{BB962C8B-B14F-4D97-AF65-F5344CB8AC3E}">
        <p14:creationId xmlns:p14="http://schemas.microsoft.com/office/powerpoint/2010/main" val="266950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246867"/>
            <a:ext cx="9031312" cy="25922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Comment </a:t>
            </a:r>
            <a:r>
              <a:rPr lang="en-US" dirty="0" err="1">
                <a:solidFill>
                  <a:srgbClr val="003300"/>
                </a:solidFill>
                <a:latin typeface="Times New Roman" panose="02020603050405020304" pitchFamily="18" charset="0"/>
                <a:cs typeface="Times New Roman" panose="02020603050405020304" pitchFamily="18" charset="0"/>
              </a:rPr>
              <a:t>sait</a:t>
            </a:r>
            <a:r>
              <a:rPr lang="en-US" dirty="0">
                <a:solidFill>
                  <a:srgbClr val="003300"/>
                </a:solidFill>
                <a:latin typeface="Times New Roman" panose="02020603050405020304" pitchFamily="18" charset="0"/>
                <a:cs typeface="Times New Roman" panose="02020603050405020304" pitchFamily="18" charset="0"/>
              </a:rPr>
              <a:t>-on </a:t>
            </a:r>
            <a:r>
              <a:rPr lang="en-US" dirty="0" err="1">
                <a:solidFill>
                  <a:srgbClr val="003300"/>
                </a:solidFill>
                <a:latin typeface="Times New Roman" panose="02020603050405020304" pitchFamily="18" charset="0"/>
                <a:cs typeface="Times New Roman" panose="02020603050405020304" pitchFamily="18" charset="0"/>
              </a:rPr>
              <a:t>combien</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particules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interagissent</a:t>
            </a:r>
            <a:r>
              <a:rPr lang="en-US" dirty="0">
                <a:solidFill>
                  <a:srgbClr val="003300"/>
                </a:solidFill>
                <a:latin typeface="Times New Roman" panose="02020603050405020304" pitchFamily="18" charset="0"/>
                <a:cs typeface="Times New Roman" panose="02020603050405020304" pitchFamily="18" charset="0"/>
              </a:rPr>
              <a:t>?</a:t>
            </a:r>
          </a:p>
        </p:txBody>
      </p:sp>
      <p:sp>
        <p:nvSpPr>
          <p:cNvPr id="93" name="Content Placeholder 2"/>
          <p:cNvSpPr txBox="1">
            <a:spLocks/>
          </p:cNvSpPr>
          <p:nvPr/>
        </p:nvSpPr>
        <p:spPr bwMode="auto">
          <a:xfrm>
            <a:off x="-78043" y="1251838"/>
            <a:ext cx="919996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On a </a:t>
            </a:r>
            <a:r>
              <a:rPr lang="en-US" sz="2700" kern="0" dirty="0" err="1">
                <a:solidFill>
                  <a:srgbClr val="000000"/>
                </a:solidFill>
                <a:latin typeface="Times New Roman" panose="02020603050405020304" pitchFamily="18" charset="0"/>
                <a:cs typeface="Times New Roman" panose="02020603050405020304" pitchFamily="18" charset="0"/>
              </a:rPr>
              <a:t>appris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qu’un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formé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éléments</a:t>
            </a:r>
            <a:r>
              <a:rPr lang="en-US" sz="2700" kern="0" dirty="0">
                <a:solidFill>
                  <a:srgbClr val="000000"/>
                </a:solidFill>
                <a:latin typeface="Times New Roman" panose="02020603050405020304" pitchFamily="18" charset="0"/>
                <a:cs typeface="Times New Roman" panose="02020603050405020304" pitchFamily="18" charset="0"/>
              </a:rPr>
              <a:t>, et que les </a:t>
            </a:r>
            <a:r>
              <a:rPr lang="en-US" sz="2700" kern="0" dirty="0" err="1">
                <a:solidFill>
                  <a:srgbClr val="000000"/>
                </a:solidFill>
                <a:latin typeface="Times New Roman" panose="02020603050405020304" pitchFamily="18" charset="0"/>
                <a:cs typeface="Times New Roman" panose="02020603050405020304" pitchFamily="18" charset="0"/>
              </a:rPr>
              <a:t>éléments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formés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un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être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formé</a:t>
            </a:r>
            <a:r>
              <a:rPr lang="en-US" sz="2700" kern="0" dirty="0">
                <a:solidFill>
                  <a:srgbClr val="000000"/>
                </a:solidFill>
                <a:latin typeface="Times New Roman" panose="02020603050405020304" pitchFamily="18" charset="0"/>
                <a:cs typeface="Times New Roman" panose="02020603050405020304" pitchFamily="18" charset="0"/>
              </a:rPr>
              <a:t> de 2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différents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38" name="Content Placeholder 2"/>
          <p:cNvSpPr txBox="1">
            <a:spLocks/>
          </p:cNvSpPr>
          <p:nvPr/>
        </p:nvSpPr>
        <p:spPr bwMode="auto">
          <a:xfrm>
            <a:off x="-78043" y="2522087"/>
            <a:ext cx="4434019" cy="105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Lors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réaction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chimique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se </a:t>
            </a:r>
            <a:r>
              <a:rPr lang="en-US" sz="2700" kern="0" dirty="0" err="1">
                <a:solidFill>
                  <a:srgbClr val="000000"/>
                </a:solidFill>
                <a:latin typeface="Times New Roman" panose="02020603050405020304" pitchFamily="18" charset="0"/>
                <a:cs typeface="Times New Roman" panose="02020603050405020304" pitchFamily="18" charset="0"/>
              </a:rPr>
              <a:t>réorganisent</a:t>
            </a:r>
            <a:r>
              <a:rPr lang="en-US" sz="2700" kern="0" dirty="0">
                <a:solidFill>
                  <a:srgbClr val="000000"/>
                </a:solidFill>
                <a:latin typeface="Times New Roman" panose="02020603050405020304" pitchFamily="18" charset="0"/>
                <a:cs typeface="Times New Roman" panose="02020603050405020304" pitchFamily="18" charset="0"/>
              </a:rPr>
              <a:t> pour former de </a:t>
            </a:r>
            <a:r>
              <a:rPr lang="en-US" sz="2700" kern="0" dirty="0" err="1">
                <a:solidFill>
                  <a:srgbClr val="000000"/>
                </a:solidFill>
                <a:latin typeface="Times New Roman" panose="02020603050405020304" pitchFamily="18" charset="0"/>
                <a:cs typeface="Times New Roman" panose="02020603050405020304" pitchFamily="18" charset="0"/>
              </a:rPr>
              <a:t>nouvelles</a:t>
            </a:r>
            <a:r>
              <a:rPr lang="en-US" sz="2700" kern="0" dirty="0">
                <a:solidFill>
                  <a:srgbClr val="000000"/>
                </a:solidFill>
                <a:latin typeface="Times New Roman" panose="02020603050405020304" pitchFamily="18" charset="0"/>
                <a:cs typeface="Times New Roman" panose="02020603050405020304" pitchFamily="18" charset="0"/>
              </a:rPr>
              <a:t> et de </a:t>
            </a:r>
            <a:r>
              <a:rPr lang="en-US" sz="2700" kern="0" dirty="0" err="1">
                <a:solidFill>
                  <a:srgbClr val="000000"/>
                </a:solidFill>
                <a:latin typeface="Times New Roman" panose="02020603050405020304" pitchFamily="18" charset="0"/>
                <a:cs typeface="Times New Roman" panose="02020603050405020304" pitchFamily="18" charset="0"/>
              </a:rPr>
              <a:t>différentes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molécules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pic>
        <p:nvPicPr>
          <p:cNvPr id="7" name="Picture 6"/>
          <p:cNvPicPr>
            <a:picLocks noChangeAspect="1"/>
          </p:cNvPicPr>
          <p:nvPr/>
        </p:nvPicPr>
        <p:blipFill rotWithShape="1">
          <a:blip r:embed="rId2"/>
          <a:srcRect l="6589" t="6644" b="5902"/>
          <a:stretch/>
        </p:blipFill>
        <p:spPr>
          <a:xfrm>
            <a:off x="4355976" y="2887144"/>
            <a:ext cx="4675336" cy="1117349"/>
          </a:xfrm>
          <a:prstGeom prst="rect">
            <a:avLst/>
          </a:prstGeom>
          <a:ln>
            <a:solidFill>
              <a:srgbClr val="003300"/>
            </a:solidFill>
          </a:ln>
        </p:spPr>
      </p:pic>
      <p:sp>
        <p:nvSpPr>
          <p:cNvPr id="39" name="Content Placeholder 2"/>
          <p:cNvSpPr txBox="1">
            <a:spLocks/>
          </p:cNvSpPr>
          <p:nvPr/>
        </p:nvSpPr>
        <p:spPr bwMode="auto">
          <a:xfrm>
            <a:off x="0" y="4246247"/>
            <a:ext cx="9252520" cy="261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comment </a:t>
            </a:r>
            <a:r>
              <a:rPr lang="en-US" sz="2700" kern="0" dirty="0" err="1">
                <a:solidFill>
                  <a:srgbClr val="000000"/>
                </a:solidFill>
                <a:latin typeface="Times New Roman" panose="02020603050405020304" pitchFamily="18" charset="0"/>
                <a:cs typeface="Times New Roman" panose="02020603050405020304" pitchFamily="18" charset="0"/>
              </a:rPr>
              <a:t>sait</a:t>
            </a:r>
            <a:r>
              <a:rPr lang="en-US" sz="2700" kern="0" dirty="0">
                <a:solidFill>
                  <a:srgbClr val="000000"/>
                </a:solidFill>
                <a:latin typeface="Times New Roman" panose="02020603050405020304" pitchFamily="18" charset="0"/>
                <a:cs typeface="Times New Roman" panose="02020603050405020304" pitchFamily="18" charset="0"/>
              </a:rPr>
              <a:t>-on </a:t>
            </a:r>
            <a:r>
              <a:rPr lang="en-US" sz="2700" kern="0" dirty="0" err="1">
                <a:solidFill>
                  <a:srgbClr val="000000"/>
                </a:solidFill>
                <a:latin typeface="Times New Roman" panose="02020603050405020304" pitchFamily="18" charset="0"/>
                <a:cs typeface="Times New Roman" panose="02020603050405020304" pitchFamily="18" charset="0"/>
              </a:rPr>
              <a:t>combien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molécules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impliqués</a:t>
            </a:r>
            <a:r>
              <a:rPr lang="en-US" sz="2700" kern="0" dirty="0">
                <a:solidFill>
                  <a:srgbClr val="000000"/>
                </a:solidFill>
                <a:latin typeface="Times New Roman" panose="02020603050405020304" pitchFamily="18" charset="0"/>
                <a:cs typeface="Times New Roman" panose="02020603050405020304" pitchFamily="18" charset="0"/>
              </a:rPr>
              <a:t> dans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telle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réaction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combien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d’un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 se </a:t>
            </a:r>
            <a:r>
              <a:rPr lang="en-US" sz="2700" kern="0" dirty="0" err="1">
                <a:solidFill>
                  <a:srgbClr val="000000"/>
                </a:solidFill>
                <a:latin typeface="Times New Roman" panose="02020603050405020304" pitchFamily="18" charset="0"/>
                <a:cs typeface="Times New Roman" panose="02020603050405020304" pitchFamily="18" charset="0"/>
              </a:rPr>
              <a:t>combineront</a:t>
            </a:r>
            <a:r>
              <a:rPr lang="en-US" sz="2700" kern="0" dirty="0">
                <a:solidFill>
                  <a:srgbClr val="000000"/>
                </a:solidFill>
                <a:latin typeface="Times New Roman" panose="02020603050405020304" pitchFamily="18" charset="0"/>
                <a:cs typeface="Times New Roman" panose="02020603050405020304" pitchFamily="18" charset="0"/>
              </a:rPr>
              <a:t> avec les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d’un </a:t>
            </a:r>
            <a:r>
              <a:rPr lang="en-US" sz="2700" kern="0" dirty="0" err="1">
                <a:solidFill>
                  <a:srgbClr val="000000"/>
                </a:solidFill>
                <a:latin typeface="Times New Roman" panose="02020603050405020304" pitchFamily="18" charset="0"/>
                <a:cs typeface="Times New Roman" panose="02020603050405020304" pitchFamily="18" charset="0"/>
              </a:rPr>
              <a:t>autre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Si on </a:t>
            </a:r>
            <a:r>
              <a:rPr lang="en-US" sz="2700" kern="0" dirty="0" err="1">
                <a:solidFill>
                  <a:srgbClr val="000000"/>
                </a:solidFill>
                <a:latin typeface="Times New Roman" panose="02020603050405020304" pitchFamily="18" charset="0"/>
                <a:cs typeface="Times New Roman" panose="02020603050405020304" pitchFamily="18" charset="0"/>
              </a:rPr>
              <a:t>voulait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effectuer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telle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réaction</a:t>
            </a:r>
            <a:r>
              <a:rPr lang="en-US" sz="2700" kern="0" dirty="0">
                <a:solidFill>
                  <a:srgbClr val="000000"/>
                </a:solidFill>
                <a:latin typeface="Times New Roman" panose="02020603050405020304" pitchFamily="18" charset="0"/>
                <a:cs typeface="Times New Roman" panose="02020603050405020304" pitchFamily="18" charset="0"/>
              </a:rPr>
              <a:t>, comment </a:t>
            </a:r>
            <a:r>
              <a:rPr lang="en-US" sz="2700" kern="0" dirty="0" err="1">
                <a:solidFill>
                  <a:srgbClr val="000000"/>
                </a:solidFill>
                <a:latin typeface="Times New Roman" panose="02020603050405020304" pitchFamily="18" charset="0"/>
                <a:cs typeface="Times New Roman" panose="02020603050405020304" pitchFamily="18" charset="0"/>
              </a:rPr>
              <a:t>pourrait</a:t>
            </a:r>
            <a:r>
              <a:rPr lang="en-US" sz="2700" kern="0" dirty="0">
                <a:solidFill>
                  <a:srgbClr val="000000"/>
                </a:solidFill>
                <a:latin typeface="Times New Roman" panose="02020603050405020304" pitchFamily="18" charset="0"/>
                <a:cs typeface="Times New Roman" panose="02020603050405020304" pitchFamily="18" charset="0"/>
              </a:rPr>
              <a:t>-on assurer </a:t>
            </a:r>
            <a:r>
              <a:rPr lang="en-US" sz="2700" kern="0" dirty="0" err="1">
                <a:solidFill>
                  <a:srgbClr val="000000"/>
                </a:solidFill>
                <a:latin typeface="Times New Roman" panose="02020603050405020304" pitchFamily="18" charset="0"/>
                <a:cs typeface="Times New Roman" panose="02020603050405020304" pitchFamily="18" charset="0"/>
              </a:rPr>
              <a:t>qu’on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assez</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Tree>
    <p:extLst>
      <p:ext uri="{BB962C8B-B14F-4D97-AF65-F5344CB8AC3E}">
        <p14:creationId xmlns:p14="http://schemas.microsoft.com/office/powerpoint/2010/main" val="4114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28" y="457200"/>
            <a:ext cx="8477944"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découvertes</a:t>
            </a:r>
            <a:r>
              <a:rPr lang="en-US" dirty="0">
                <a:solidFill>
                  <a:srgbClr val="003300"/>
                </a:solidFill>
                <a:latin typeface="Times New Roman" panose="02020603050405020304" pitchFamily="18" charset="0"/>
                <a:cs typeface="Times New Roman" panose="02020603050405020304" pitchFamily="18" charset="0"/>
              </a:rPr>
              <a:t> de John Dalton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042627"/>
            <a:ext cx="2173293" cy="2686981"/>
          </a:xfrm>
          <a:prstGeom prst="rect">
            <a:avLst/>
          </a:prstGeom>
          <a:ln>
            <a:solidFill>
              <a:srgbClr val="003300"/>
            </a:solidFill>
          </a:ln>
        </p:spPr>
      </p:pic>
      <p:sp>
        <p:nvSpPr>
          <p:cNvPr id="4" name="TextBox 3"/>
          <p:cNvSpPr txBox="1"/>
          <p:nvPr/>
        </p:nvSpPr>
        <p:spPr>
          <a:xfrm>
            <a:off x="6822039" y="3709392"/>
            <a:ext cx="1561646" cy="738664"/>
          </a:xfrm>
          <a:prstGeom prst="rect">
            <a:avLst/>
          </a:prstGeom>
          <a:noFill/>
        </p:spPr>
        <p:txBody>
          <a:bodyPr wrap="non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John Dalton </a:t>
            </a:r>
          </a:p>
          <a:p>
            <a:pPr lvl="0" algn="ctr"/>
            <a:r>
              <a:rPr lang="en-US" sz="2100" kern="0" dirty="0">
                <a:solidFill>
                  <a:srgbClr val="000000"/>
                </a:solidFill>
                <a:latin typeface="Times New Roman" panose="02020603050405020304" pitchFamily="18" charset="0"/>
                <a:cs typeface="Times New Roman" panose="02020603050405020304" pitchFamily="18" charset="0"/>
              </a:rPr>
              <a:t>1766 – 1844</a:t>
            </a:r>
          </a:p>
        </p:txBody>
      </p:sp>
      <p:sp>
        <p:nvSpPr>
          <p:cNvPr id="5" name="Content Placeholder 2"/>
          <p:cNvSpPr txBox="1">
            <a:spLocks/>
          </p:cNvSpPr>
          <p:nvPr/>
        </p:nvSpPr>
        <p:spPr bwMode="auto">
          <a:xfrm>
            <a:off x="59696" y="999174"/>
            <a:ext cx="6456520" cy="137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Dalton </a:t>
            </a:r>
            <a:r>
              <a:rPr lang="en-US" sz="2700" kern="0" dirty="0" err="1">
                <a:solidFill>
                  <a:srgbClr val="000000"/>
                </a:solidFill>
                <a:latin typeface="Times New Roman" panose="02020603050405020304" pitchFamily="18" charset="0"/>
                <a:cs typeface="Times New Roman" panose="02020603050405020304" pitchFamily="18" charset="0"/>
              </a:rPr>
              <a:t>faisait</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expériences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concernant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combien</a:t>
            </a:r>
            <a:r>
              <a:rPr lang="en-US" sz="2700" kern="0" dirty="0">
                <a:solidFill>
                  <a:srgbClr val="000000"/>
                </a:solidFill>
                <a:latin typeface="Times New Roman" panose="02020603050405020304" pitchFamily="18" charset="0"/>
                <a:cs typeface="Times New Roman" panose="02020603050405020304" pitchFamily="18" charset="0"/>
              </a:rPr>
              <a:t> d’un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pouvait</a:t>
            </a:r>
            <a:r>
              <a:rPr lang="en-US" sz="2700" kern="0" dirty="0">
                <a:solidFill>
                  <a:srgbClr val="000000"/>
                </a:solidFill>
                <a:latin typeface="Times New Roman" panose="02020603050405020304" pitchFamily="18" charset="0"/>
                <a:cs typeface="Times New Roman" panose="02020603050405020304" pitchFamily="18" charset="0"/>
              </a:rPr>
              <a:t> se combiner avec un </a:t>
            </a:r>
            <a:r>
              <a:rPr lang="en-US" sz="2700" kern="0" dirty="0" err="1">
                <a:solidFill>
                  <a:srgbClr val="000000"/>
                </a:solidFill>
                <a:latin typeface="Times New Roman" panose="02020603050405020304" pitchFamily="18" charset="0"/>
                <a:cs typeface="Times New Roman" panose="02020603050405020304" pitchFamily="18" charset="0"/>
              </a:rPr>
              <a:t>certaine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quantité</a:t>
            </a:r>
            <a:r>
              <a:rPr lang="en-US" sz="2700" kern="0" dirty="0">
                <a:solidFill>
                  <a:srgbClr val="000000"/>
                </a:solidFill>
                <a:latin typeface="Times New Roman" panose="02020603050405020304" pitchFamily="18" charset="0"/>
                <a:cs typeface="Times New Roman" panose="02020603050405020304" pitchFamily="18" charset="0"/>
              </a:rPr>
              <a:t> d’un </a:t>
            </a:r>
            <a:r>
              <a:rPr lang="en-US" sz="2700" kern="0" dirty="0" err="1">
                <a:solidFill>
                  <a:srgbClr val="000000"/>
                </a:solidFill>
                <a:latin typeface="Times New Roman" panose="02020603050405020304" pitchFamily="18" charset="0"/>
                <a:cs typeface="Times New Roman" panose="02020603050405020304" pitchFamily="18" charset="0"/>
              </a:rPr>
              <a:t>autre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7" name="Content Placeholder 2"/>
          <p:cNvSpPr txBox="1">
            <a:spLocks/>
          </p:cNvSpPr>
          <p:nvPr/>
        </p:nvSpPr>
        <p:spPr bwMode="auto">
          <a:xfrm>
            <a:off x="59696" y="2540217"/>
            <a:ext cx="6620830" cy="177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Dalton </a:t>
            </a:r>
            <a:r>
              <a:rPr lang="en-US" sz="2700" kern="0" dirty="0" err="1">
                <a:solidFill>
                  <a:srgbClr val="000000"/>
                </a:solidFill>
                <a:latin typeface="Times New Roman" panose="02020603050405020304" pitchFamily="18" charset="0"/>
                <a:cs typeface="Times New Roman" panose="02020603050405020304" pitchFamily="18" charset="0"/>
              </a:rPr>
              <a:t>n’a</a:t>
            </a:r>
            <a:r>
              <a:rPr lang="en-US" sz="2700" kern="0" dirty="0">
                <a:solidFill>
                  <a:srgbClr val="000000"/>
                </a:solidFill>
                <a:latin typeface="Times New Roman" panose="02020603050405020304" pitchFamily="18" charset="0"/>
                <a:cs typeface="Times New Roman" panose="02020603050405020304" pitchFamily="18" charset="0"/>
              </a:rPr>
              <a:t> pas </a:t>
            </a:r>
            <a:r>
              <a:rPr lang="en-US" sz="2700" kern="0" dirty="0" err="1">
                <a:solidFill>
                  <a:srgbClr val="000000"/>
                </a:solidFill>
                <a:latin typeface="Times New Roman" panose="02020603050405020304" pitchFamily="18" charset="0"/>
                <a:cs typeface="Times New Roman" panose="02020603050405020304" pitchFamily="18" charset="0"/>
              </a:rPr>
              <a:t>déterminé</a:t>
            </a:r>
            <a:r>
              <a:rPr lang="en-US" sz="2700" kern="0" dirty="0">
                <a:solidFill>
                  <a:srgbClr val="000000"/>
                </a:solidFill>
                <a:latin typeface="Times New Roman" panose="02020603050405020304" pitchFamily="18" charset="0"/>
                <a:cs typeface="Times New Roman" panose="02020603050405020304" pitchFamily="18" charset="0"/>
              </a:rPr>
              <a:t> la masse </a:t>
            </a:r>
            <a:r>
              <a:rPr lang="en-US" sz="2700" kern="0" dirty="0" err="1">
                <a:solidFill>
                  <a:srgbClr val="000000"/>
                </a:solidFill>
                <a:latin typeface="Times New Roman" panose="02020603050405020304" pitchFamily="18" charset="0"/>
                <a:cs typeface="Times New Roman" panose="02020603050405020304" pitchFamily="18" charset="0"/>
              </a:rPr>
              <a:t>exacte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a </a:t>
            </a:r>
            <a:r>
              <a:rPr lang="en-US" sz="2700" kern="0" dirty="0" err="1">
                <a:solidFill>
                  <a:srgbClr val="000000"/>
                </a:solidFill>
                <a:latin typeface="Times New Roman" panose="02020603050405020304" pitchFamily="18" charset="0"/>
                <a:cs typeface="Times New Roman" panose="02020603050405020304" pitchFamily="18" charset="0"/>
              </a:rPr>
              <a:t>assigné</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arbitraire</a:t>
            </a:r>
            <a:r>
              <a:rPr lang="en-US" sz="2700" kern="0" dirty="0">
                <a:solidFill>
                  <a:srgbClr val="000000"/>
                </a:solidFill>
                <a:latin typeface="Times New Roman" panose="02020603050405020304" pitchFamily="18" charset="0"/>
                <a:cs typeface="Times New Roman" panose="02020603050405020304" pitchFamily="18" charset="0"/>
              </a:rPr>
              <a:t> à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où</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l’hydrogène</a:t>
            </a:r>
            <a:r>
              <a:rPr lang="en-US" sz="2700" kern="0" dirty="0">
                <a:solidFill>
                  <a:srgbClr val="000000"/>
                </a:solidFill>
                <a:latin typeface="Times New Roman" panose="02020603050405020304" pitchFamily="18" charset="0"/>
                <a:cs typeface="Times New Roman" panose="02020603050405020304" pitchFamily="18" charset="0"/>
              </a:rPr>
              <a:t>, le plus </a:t>
            </a:r>
            <a:r>
              <a:rPr lang="en-US" sz="2700" kern="0" dirty="0" err="1">
                <a:solidFill>
                  <a:srgbClr val="000000"/>
                </a:solidFill>
                <a:latin typeface="Times New Roman" panose="02020603050405020304" pitchFamily="18" charset="0"/>
                <a:cs typeface="Times New Roman" panose="02020603050405020304" pitchFamily="18" charset="0"/>
              </a:rPr>
              <a:t>léger</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avait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de “1”.  </a:t>
            </a:r>
          </a:p>
        </p:txBody>
      </p:sp>
      <p:sp>
        <p:nvSpPr>
          <p:cNvPr id="8" name="TextBox 7"/>
          <p:cNvSpPr txBox="1"/>
          <p:nvPr/>
        </p:nvSpPr>
        <p:spPr>
          <a:xfrm>
            <a:off x="59696" y="4477496"/>
            <a:ext cx="8631460" cy="1754326"/>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Le </a:t>
            </a:r>
            <a:r>
              <a:rPr lang="en-US" sz="2700" kern="0" dirty="0" err="1">
                <a:solidFill>
                  <a:srgbClr val="000000"/>
                </a:solidFill>
                <a:latin typeface="Times New Roman" panose="02020603050405020304" pitchFamily="18" charset="0"/>
                <a:cs typeface="Times New Roman" panose="02020603050405020304" pitchFamily="18" charset="0"/>
              </a:rPr>
              <a:t>carbone</a:t>
            </a:r>
            <a:r>
              <a:rPr lang="en-US" sz="2700" kern="0" dirty="0">
                <a:solidFill>
                  <a:srgbClr val="000000"/>
                </a:solidFill>
                <a:latin typeface="Times New Roman" panose="02020603050405020304" pitchFamily="18" charset="0"/>
                <a:cs typeface="Times New Roman" panose="02020603050405020304" pitchFamily="18" charset="0"/>
              </a:rPr>
              <a:t>, par </a:t>
            </a:r>
            <a:r>
              <a:rPr lang="en-US" sz="2700" kern="0" dirty="0" err="1">
                <a:solidFill>
                  <a:srgbClr val="000000"/>
                </a:solidFill>
                <a:latin typeface="Times New Roman" panose="02020603050405020304" pitchFamily="18" charset="0"/>
                <a:cs typeface="Times New Roman" panose="02020603050405020304" pitchFamily="18" charset="0"/>
              </a:rPr>
              <a:t>exemple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était</a:t>
            </a:r>
            <a:r>
              <a:rPr lang="en-US" sz="2700" kern="0" dirty="0">
                <a:solidFill>
                  <a:srgbClr val="000000"/>
                </a:solidFill>
                <a:latin typeface="Times New Roman" panose="02020603050405020304" pitchFamily="18" charset="0"/>
                <a:cs typeface="Times New Roman" panose="02020603050405020304" pitchFamily="18" charset="0"/>
              </a:rPr>
              <a:t> 6 </a:t>
            </a:r>
            <a:r>
              <a:rPr lang="en-US" sz="2700" kern="0" dirty="0" err="1">
                <a:solidFill>
                  <a:srgbClr val="000000"/>
                </a:solidFill>
                <a:latin typeface="Times New Roman" panose="02020603050405020304" pitchFamily="18" charset="0"/>
                <a:cs typeface="Times New Roman" panose="02020603050405020304" pitchFamily="18" charset="0"/>
              </a:rPr>
              <a:t>fois</a:t>
            </a:r>
            <a:r>
              <a:rPr lang="en-US" sz="2700" kern="0" dirty="0">
                <a:solidFill>
                  <a:srgbClr val="000000"/>
                </a:solidFill>
                <a:latin typeface="Times New Roman" panose="02020603050405020304" pitchFamily="18" charset="0"/>
                <a:cs typeface="Times New Roman" panose="02020603050405020304" pitchFamily="18" charset="0"/>
              </a:rPr>
              <a:t> plus massif que </a:t>
            </a:r>
            <a:r>
              <a:rPr lang="en-US" sz="2700" kern="0" dirty="0" err="1">
                <a:solidFill>
                  <a:srgbClr val="000000"/>
                </a:solidFill>
                <a:latin typeface="Times New Roman" panose="02020603050405020304" pitchFamily="18" charset="0"/>
                <a:cs typeface="Times New Roman" panose="02020603050405020304" pitchFamily="18" charset="0"/>
              </a:rPr>
              <a:t>l’hydrogène</a:t>
            </a:r>
            <a:r>
              <a:rPr lang="en-US" sz="2700" kern="0" dirty="0">
                <a:solidFill>
                  <a:srgbClr val="000000"/>
                </a:solidFill>
                <a:latin typeface="Times New Roman" panose="02020603050405020304" pitchFamily="18" charset="0"/>
                <a:cs typeface="Times New Roman" panose="02020603050405020304" pitchFamily="18" charset="0"/>
              </a:rPr>
              <a:t>, et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de 6était </a:t>
            </a:r>
            <a:r>
              <a:rPr lang="en-US" sz="2700" kern="0" dirty="0" err="1">
                <a:solidFill>
                  <a:srgbClr val="000000"/>
                </a:solidFill>
                <a:latin typeface="Times New Roman" panose="02020603050405020304" pitchFamily="18" charset="0"/>
                <a:cs typeface="Times New Roman" panose="02020603050405020304" pitchFamily="18" charset="0"/>
              </a:rPr>
              <a:t>attribué</a:t>
            </a:r>
            <a:r>
              <a:rPr lang="en-US" sz="2700" kern="0" dirty="0">
                <a:solidFill>
                  <a:srgbClr val="000000"/>
                </a:solidFill>
                <a:latin typeface="Times New Roman" panose="02020603050405020304" pitchFamily="18" charset="0"/>
                <a:cs typeface="Times New Roman" panose="02020603050405020304" pitchFamily="18" charset="0"/>
              </a:rPr>
              <a:t> à </a:t>
            </a:r>
            <a:r>
              <a:rPr lang="en-US" sz="2700" kern="0" dirty="0" err="1">
                <a:solidFill>
                  <a:srgbClr val="000000"/>
                </a:solidFill>
                <a:latin typeface="Times New Roman" panose="02020603050405020304" pitchFamily="18" charset="0"/>
                <a:cs typeface="Times New Roman" panose="02020603050405020304" pitchFamily="18" charset="0"/>
              </a:rPr>
              <a:t>carbone</a:t>
            </a:r>
            <a:r>
              <a:rPr lang="en-US" sz="2700" kern="0" dirty="0">
                <a:solidFill>
                  <a:srgbClr val="000000"/>
                </a:solidFill>
                <a:latin typeface="Times New Roman" panose="02020603050405020304" pitchFamily="18" charset="0"/>
                <a:cs typeface="Times New Roman" panose="02020603050405020304" pitchFamily="18" charset="0"/>
              </a:rPr>
              <a:t>.</a:t>
            </a:r>
          </a:p>
          <a:p>
            <a:pPr lvl="0"/>
            <a:r>
              <a:rPr lang="en-US" sz="2700" kern="0" dirty="0" err="1">
                <a:solidFill>
                  <a:srgbClr val="000000"/>
                </a:solidFill>
                <a:latin typeface="Times New Roman" panose="02020603050405020304" pitchFamily="18" charset="0"/>
                <a:cs typeface="Times New Roman" panose="02020603050405020304" pitchFamily="18" charset="0"/>
              </a:rPr>
              <a:t>L’oxygène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avait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de 16 </a:t>
            </a:r>
            <a:r>
              <a:rPr lang="en-US" sz="2700" kern="0" dirty="0" err="1">
                <a:solidFill>
                  <a:srgbClr val="000000"/>
                </a:solidFill>
                <a:latin typeface="Times New Roman" panose="02020603050405020304" pitchFamily="18" charset="0"/>
                <a:cs typeface="Times New Roman" panose="02020603050405020304" pitchFamily="18" charset="0"/>
              </a:rPr>
              <a:t>fois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celle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et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de 16.</a:t>
            </a:r>
          </a:p>
        </p:txBody>
      </p:sp>
    </p:spTree>
    <p:extLst>
      <p:ext uri="{BB962C8B-B14F-4D97-AF65-F5344CB8AC3E}">
        <p14:creationId xmlns:p14="http://schemas.microsoft.com/office/powerpoint/2010/main" val="305636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28" y="457200"/>
            <a:ext cx="8477944"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travail de Dalton</a:t>
            </a:r>
          </a:p>
        </p:txBody>
      </p:sp>
      <mc:AlternateContent xmlns:mc="http://schemas.openxmlformats.org/markup-compatibility/2006" xmlns:a14="http://schemas.microsoft.com/office/drawing/2010/main">
        <mc:Choice Requires="a14">
          <p:sp>
            <p:nvSpPr>
              <p:cNvPr id="5" name="Content Placeholder 2"/>
              <p:cNvSpPr txBox="1">
                <a:spLocks/>
              </p:cNvSpPr>
              <p:nvPr/>
            </p:nvSpPr>
            <p:spPr bwMode="auto">
              <a:xfrm>
                <a:off x="59696" y="999174"/>
                <a:ext cx="9192824" cy="29338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réaction</a:t>
                </a:r>
                <a:r>
                  <a:rPr lang="en-US" sz="2700" kern="0" dirty="0">
                    <a:solidFill>
                      <a:srgbClr val="000000"/>
                    </a:solidFill>
                    <a:latin typeface="Times New Roman" panose="02020603050405020304" pitchFamily="18" charset="0"/>
                    <a:cs typeface="Times New Roman" panose="02020603050405020304" pitchFamily="18" charset="0"/>
                  </a:rPr>
                  <a:t> entre 2,74 g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et 97,26 g de chlore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peut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produire</a:t>
                </a:r>
                <a:r>
                  <a:rPr lang="en-US" sz="2700" kern="0" dirty="0">
                    <a:solidFill>
                      <a:srgbClr val="000000"/>
                    </a:solidFill>
                    <a:latin typeface="Times New Roman" panose="02020603050405020304" pitchFamily="18" charset="0"/>
                    <a:cs typeface="Times New Roman" panose="02020603050405020304" pitchFamily="18" charset="0"/>
                  </a:rPr>
                  <a:t> 100 g de </a:t>
                </a:r>
                <a:r>
                  <a:rPr lang="en-US" sz="2700" kern="0" dirty="0" err="1">
                    <a:solidFill>
                      <a:srgbClr val="000000"/>
                    </a:solidFill>
                    <a:latin typeface="Times New Roman" panose="02020603050405020304" pitchFamily="18" charset="0"/>
                    <a:cs typeface="Times New Roman" panose="02020603050405020304" pitchFamily="18" charset="0"/>
                  </a:rPr>
                  <a:t>chlorure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Si on </a:t>
                </a:r>
                <a:r>
                  <a:rPr lang="en-US" sz="2700" kern="0" dirty="0" err="1">
                    <a:solidFill>
                      <a:srgbClr val="000000"/>
                    </a:solidFill>
                    <a:latin typeface="Times New Roman" panose="02020603050405020304" pitchFamily="18" charset="0"/>
                    <a:cs typeface="Times New Roman" panose="02020603050405020304" pitchFamily="18" charset="0"/>
                  </a:rPr>
                  <a:t>supposait</a:t>
                </a:r>
                <a:r>
                  <a:rPr lang="en-US" sz="2700" kern="0" dirty="0">
                    <a:solidFill>
                      <a:srgbClr val="000000"/>
                    </a:solidFill>
                    <a:latin typeface="Times New Roman" panose="02020603050405020304" pitchFamily="18" charset="0"/>
                    <a:cs typeface="Times New Roman" panose="02020603050405020304" pitchFamily="18" charset="0"/>
                  </a:rPr>
                  <a:t> que le </a:t>
                </a:r>
                <a:r>
                  <a:rPr lang="en-US" sz="2700" kern="0" dirty="0" err="1">
                    <a:solidFill>
                      <a:srgbClr val="000000"/>
                    </a:solidFill>
                    <a:latin typeface="Times New Roman" panose="02020603050405020304" pitchFamily="18" charset="0"/>
                    <a:cs typeface="Times New Roman" panose="02020603050405020304" pitchFamily="18" charset="0"/>
                  </a:rPr>
                  <a:t>chlorure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contenait</a:t>
                </a:r>
                <a:r>
                  <a:rPr lang="en-US" sz="2700" kern="0" dirty="0">
                    <a:solidFill>
                      <a:srgbClr val="000000"/>
                    </a:solidFill>
                    <a:latin typeface="Times New Roman" panose="02020603050405020304" pitchFamily="18" charset="0"/>
                    <a:cs typeface="Times New Roman" panose="02020603050405020304" pitchFamily="18" charset="0"/>
                  </a:rPr>
                  <a:t> un </a:t>
                </a:r>
                <a:r>
                  <a:rPr lang="en-US" sz="2700" kern="0" dirty="0" err="1">
                    <a:solidFill>
                      <a:srgbClr val="000000"/>
                    </a:solidFill>
                    <a:latin typeface="Times New Roman" panose="02020603050405020304" pitchFamily="18" charset="0"/>
                    <a:cs typeface="Times New Roman" panose="02020603050405020304" pitchFamily="18" charset="0"/>
                  </a:rPr>
                  <a:t>atome</a:t>
                </a:r>
                <a:r>
                  <a:rPr lang="en-US" sz="2700" kern="0" dirty="0">
                    <a:solidFill>
                      <a:srgbClr val="000000"/>
                    </a:solidFill>
                    <a:latin typeface="Times New Roman" panose="02020603050405020304" pitchFamily="18" charset="0"/>
                    <a:cs typeface="Times New Roman" panose="02020603050405020304" pitchFamily="18" charset="0"/>
                  </a:rPr>
                  <a:t> de H et un </a:t>
                </a:r>
                <a:r>
                  <a:rPr lang="en-US" sz="2700" kern="0" dirty="0" err="1">
                    <a:solidFill>
                      <a:srgbClr val="000000"/>
                    </a:solidFill>
                    <a:latin typeface="Times New Roman" panose="02020603050405020304" pitchFamily="18" charset="0"/>
                    <a:cs typeface="Times New Roman" panose="02020603050405020304" pitchFamily="18" charset="0"/>
                  </a:rPr>
                  <a:t>atome</a:t>
                </a:r>
                <a:r>
                  <a:rPr lang="en-US" sz="2700" kern="0" dirty="0">
                    <a:solidFill>
                      <a:srgbClr val="000000"/>
                    </a:solidFill>
                    <a:latin typeface="Times New Roman" panose="02020603050405020304" pitchFamily="18" charset="0"/>
                    <a:cs typeface="Times New Roman" panose="02020603050405020304" pitchFamily="18" charset="0"/>
                  </a:rPr>
                  <a:t> de Cl, </a:t>
                </a:r>
                <a:r>
                  <a:rPr lang="fr-FR" sz="2700" kern="0" dirty="0">
                    <a:solidFill>
                      <a:srgbClr val="000000"/>
                    </a:solidFill>
                    <a:latin typeface="Times New Roman" panose="02020603050405020304" pitchFamily="18" charset="0"/>
                    <a:cs typeface="Times New Roman" panose="02020603050405020304" pitchFamily="18" charset="0"/>
                  </a:rPr>
                  <a:t>la masse relative de chlore serait </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buFontTx/>
                  <a:buNone/>
                </a:pPr>
                <a14:m>
                  <m:oMath xmlns:m="http://schemas.openxmlformats.org/officeDocument/2006/math">
                    <m:f>
                      <m:fPr>
                        <m:ctrlPr>
                          <a:rPr lang="en-US" sz="2700" i="1" kern="0" smtClean="0">
                            <a:solidFill>
                              <a:srgbClr val="000000"/>
                            </a:solidFill>
                            <a:latin typeface="Cambria Math" panose="02040503050406030204" pitchFamily="18" charset="0"/>
                            <a:cs typeface="Times New Roman" panose="02020603050405020304" pitchFamily="18" charset="0"/>
                          </a:rPr>
                        </m:ctrlPr>
                      </m:fPr>
                      <m:num>
                        <m:r>
                          <a:rPr lang="en-US" sz="2700" b="0" i="1" kern="0" smtClean="0">
                            <a:solidFill>
                              <a:srgbClr val="000000"/>
                            </a:solidFill>
                            <a:latin typeface="Cambria Math" panose="02040503050406030204" pitchFamily="18" charset="0"/>
                            <a:cs typeface="Times New Roman" panose="02020603050405020304" pitchFamily="18" charset="0"/>
                          </a:rPr>
                          <m:t>97,26 </m:t>
                        </m:r>
                        <m:r>
                          <a:rPr lang="en-US" sz="2700" b="0" i="1" kern="0" smtClean="0">
                            <a:solidFill>
                              <a:srgbClr val="000000"/>
                            </a:solidFill>
                            <a:latin typeface="Cambria Math" panose="02040503050406030204" pitchFamily="18" charset="0"/>
                            <a:cs typeface="Times New Roman" panose="02020603050405020304" pitchFamily="18" charset="0"/>
                          </a:rPr>
                          <m:t>𝑔</m:t>
                        </m:r>
                      </m:num>
                      <m:den>
                        <m:r>
                          <a:rPr lang="en-US" sz="2700" b="0" i="1" kern="0" smtClean="0">
                            <a:solidFill>
                              <a:srgbClr val="000000"/>
                            </a:solidFill>
                            <a:latin typeface="Cambria Math" panose="02040503050406030204" pitchFamily="18" charset="0"/>
                            <a:cs typeface="Times New Roman" panose="02020603050405020304" pitchFamily="18" charset="0"/>
                          </a:rPr>
                          <m:t>2,74 </m:t>
                        </m:r>
                        <m:r>
                          <a:rPr lang="en-US" sz="2700" b="0" i="1" kern="0" smtClean="0">
                            <a:solidFill>
                              <a:srgbClr val="000000"/>
                            </a:solidFill>
                            <a:latin typeface="Cambria Math" panose="02040503050406030204" pitchFamily="18" charset="0"/>
                            <a:cs typeface="Times New Roman" panose="02020603050405020304" pitchFamily="18" charset="0"/>
                          </a:rPr>
                          <m:t>𝑔</m:t>
                        </m:r>
                      </m:den>
                    </m:f>
                    <m:r>
                      <a:rPr lang="en-US" sz="2700" b="0" i="1" kern="0" smtClean="0">
                        <a:solidFill>
                          <a:srgbClr val="000000"/>
                        </a:solidFill>
                        <a:latin typeface="Cambria Math" panose="02040503050406030204" pitchFamily="18" charset="0"/>
                        <a:cs typeface="Times New Roman" panose="02020603050405020304" pitchFamily="18" charset="0"/>
                      </a:rPr>
                      <m:t>=35,5</m:t>
                    </m:r>
                  </m:oMath>
                </a14:m>
                <a:r>
                  <a:rPr lang="en-US" sz="2700" kern="0" dirty="0">
                    <a:solidFill>
                      <a:srgbClr val="000000"/>
                    </a:solidFill>
                    <a:latin typeface="Times New Roman" panose="02020603050405020304" pitchFamily="18" charset="0"/>
                    <a:cs typeface="Times New Roman" panose="02020603050405020304" pitchFamily="18" charset="0"/>
                  </a:rPr>
                  <a:t> fois plus massif </a:t>
                </a:r>
                <a:r>
                  <a:rPr lang="en-US" sz="2700" kern="0" dirty="0" err="1">
                    <a:solidFill>
                      <a:srgbClr val="000000"/>
                    </a:solidFill>
                    <a:latin typeface="Times New Roman" panose="02020603050405020304" pitchFamily="18" charset="0"/>
                    <a:cs typeface="Times New Roman" panose="02020603050405020304" pitchFamily="18" charset="0"/>
                  </a:rPr>
                  <a:t>qu’hydrogène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chlore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avait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relative de 35,5.</a:t>
                </a:r>
              </a:p>
              <a:p>
                <a:pPr marL="0" indent="0">
                  <a:buFontTx/>
                  <a:buNone/>
                </a:pP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buFontTx/>
                  <a:buNone/>
                </a:pPr>
                <a:endParaRPr lang="en-US" sz="2700" kern="0" dirty="0">
                  <a:solidFill>
                    <a:srgbClr val="000000"/>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bwMode="auto">
              <a:xfrm>
                <a:off x="59696" y="999174"/>
                <a:ext cx="9192824" cy="2933882"/>
              </a:xfrm>
              <a:prstGeom prst="rect">
                <a:avLst/>
              </a:prstGeom>
              <a:blipFill>
                <a:blip r:embed="rId2"/>
                <a:stretch>
                  <a:fillRect l="-1260" t="-2079" r="-1459" b="-45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bwMode="auto">
              <a:xfrm>
                <a:off x="33371" y="3933056"/>
                <a:ext cx="8976800" cy="20162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Si 46,0 g de sodium </a:t>
                </a:r>
                <a:r>
                  <a:rPr lang="en-US" sz="2700" kern="0" dirty="0" err="1">
                    <a:solidFill>
                      <a:srgbClr val="000000"/>
                    </a:solidFill>
                    <a:latin typeface="Times New Roman" panose="02020603050405020304" pitchFamily="18" charset="0"/>
                    <a:cs typeface="Times New Roman" panose="02020603050405020304" pitchFamily="18" charset="0"/>
                  </a:rPr>
                  <a:t>réagissaient</a:t>
                </a:r>
                <a:r>
                  <a:rPr lang="en-US" sz="2700" kern="0" dirty="0">
                    <a:solidFill>
                      <a:srgbClr val="000000"/>
                    </a:solidFill>
                    <a:latin typeface="Times New Roman" panose="02020603050405020304" pitchFamily="18" charset="0"/>
                    <a:cs typeface="Times New Roman" panose="02020603050405020304" pitchFamily="18" charset="0"/>
                  </a:rPr>
                  <a:t> avec 71,0 g de chlore, on </a:t>
                </a:r>
                <a:r>
                  <a:rPr lang="en-US" sz="2700" kern="0" dirty="0" err="1">
                    <a:solidFill>
                      <a:srgbClr val="000000"/>
                    </a:solidFill>
                    <a:latin typeface="Times New Roman" panose="02020603050405020304" pitchFamily="18" charset="0"/>
                    <a:cs typeface="Times New Roman" panose="02020603050405020304" pitchFamily="18" charset="0"/>
                  </a:rPr>
                  <a:t>pourrait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calculer</a:t>
                </a:r>
                <a:r>
                  <a:rPr lang="en-US" sz="2700" kern="0" dirty="0">
                    <a:solidFill>
                      <a:srgbClr val="000000"/>
                    </a:solidFill>
                    <a:latin typeface="Times New Roman" panose="02020603050405020304" pitchFamily="18" charset="0"/>
                    <a:cs typeface="Times New Roman" panose="02020603050405020304" pitchFamily="18" charset="0"/>
                  </a:rPr>
                  <a:t> la masse relative de sodium,</a:t>
                </a:r>
                <a:r>
                  <a:rPr lang="fr-FR"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latin typeface="Times New Roman" panose="02020603050405020304" pitchFamily="18" charset="0"/>
                  <a:cs typeface="Times New Roman" panose="02020603050405020304" pitchFamily="18" charset="0"/>
                </a:endParaRPr>
              </a:p>
              <a:p>
                <a:pPr marL="0" indent="0">
                  <a:buFontTx/>
                  <a:buNone/>
                </a:pPr>
                <a14:m>
                  <m:oMath xmlns:m="http://schemas.openxmlformats.org/officeDocument/2006/math">
                    <m:f>
                      <m:fPr>
                        <m:ctrlPr>
                          <a:rPr lang="en-US" sz="2700" i="1" kern="0" smtClean="0">
                            <a:solidFill>
                              <a:srgbClr val="000000"/>
                            </a:solidFill>
                            <a:latin typeface="Cambria Math" panose="02040503050406030204" pitchFamily="18" charset="0"/>
                            <a:cs typeface="Times New Roman" panose="02020603050405020304" pitchFamily="18" charset="0"/>
                          </a:rPr>
                        </m:ctrlPr>
                      </m:fPr>
                      <m:num>
                        <m:r>
                          <a:rPr lang="en-US" sz="2700" b="0" i="1" kern="0" smtClean="0">
                            <a:solidFill>
                              <a:srgbClr val="000000"/>
                            </a:solidFill>
                            <a:latin typeface="Cambria Math" panose="02040503050406030204" pitchFamily="18" charset="0"/>
                            <a:cs typeface="Times New Roman" panose="02020603050405020304" pitchFamily="18" charset="0"/>
                          </a:rPr>
                          <m:t>46,0 </m:t>
                        </m:r>
                        <m:r>
                          <a:rPr lang="en-US" sz="2700" b="0" i="1" kern="0" smtClean="0">
                            <a:solidFill>
                              <a:srgbClr val="000000"/>
                            </a:solidFill>
                            <a:latin typeface="Cambria Math" panose="02040503050406030204" pitchFamily="18" charset="0"/>
                            <a:cs typeface="Times New Roman" panose="02020603050405020304" pitchFamily="18" charset="0"/>
                          </a:rPr>
                          <m:t>𝑔</m:t>
                        </m:r>
                      </m:num>
                      <m:den>
                        <m:r>
                          <a:rPr lang="en-US" sz="2700" b="0" i="1" kern="0" smtClean="0">
                            <a:solidFill>
                              <a:srgbClr val="000000"/>
                            </a:solidFill>
                            <a:latin typeface="Cambria Math" panose="02040503050406030204" pitchFamily="18" charset="0"/>
                            <a:cs typeface="Times New Roman" panose="02020603050405020304" pitchFamily="18" charset="0"/>
                          </a:rPr>
                          <m:t>71,0 </m:t>
                        </m:r>
                        <m:r>
                          <a:rPr lang="en-US" sz="2700" b="0" i="1" kern="0" smtClean="0">
                            <a:solidFill>
                              <a:srgbClr val="000000"/>
                            </a:solidFill>
                            <a:latin typeface="Cambria Math" panose="02040503050406030204" pitchFamily="18" charset="0"/>
                            <a:cs typeface="Times New Roman" panose="02020603050405020304" pitchFamily="18" charset="0"/>
                          </a:rPr>
                          <m:t>𝑔</m:t>
                        </m:r>
                      </m:den>
                    </m:f>
                    <m:r>
                      <a:rPr lang="en-US" sz="2700" b="0" i="1" kern="0" smtClean="0">
                        <a:solidFill>
                          <a:srgbClr val="000000"/>
                        </a:solidFill>
                        <a:latin typeface="Cambria Math" panose="02040503050406030204" pitchFamily="18" charset="0"/>
                        <a:cs typeface="Times New Roman" panose="02020603050405020304" pitchFamily="18" charset="0"/>
                      </a:rPr>
                      <m:t>=0,648</m:t>
                    </m:r>
                  </m:oMath>
                </a14:m>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fois</a:t>
                </a:r>
                <a:r>
                  <a:rPr lang="en-US" sz="2700" kern="0" dirty="0">
                    <a:solidFill>
                      <a:srgbClr val="000000"/>
                    </a:solidFill>
                    <a:latin typeface="Times New Roman" panose="02020603050405020304" pitchFamily="18" charset="0"/>
                    <a:cs typeface="Times New Roman" panose="02020603050405020304" pitchFamily="18" charset="0"/>
                  </a:rPr>
                  <a:t> la masse de chore.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la masse relative de sodium </a:t>
                </a:r>
                <a:r>
                  <a:rPr lang="en-US" sz="2700" kern="0" dirty="0" err="1">
                    <a:solidFill>
                      <a:srgbClr val="000000"/>
                    </a:solidFill>
                    <a:latin typeface="Times New Roman" panose="02020603050405020304" pitchFamily="18" charset="0"/>
                    <a:cs typeface="Times New Roman" panose="02020603050405020304" pitchFamily="18" charset="0"/>
                  </a:rPr>
                  <a:t>était</a:t>
                </a:r>
                <a:r>
                  <a:rPr lang="en-US" sz="27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2700" b="0" i="1" kern="0" smtClean="0">
                        <a:solidFill>
                          <a:srgbClr val="000000"/>
                        </a:solidFill>
                        <a:latin typeface="Cambria Math" panose="02040503050406030204" pitchFamily="18" charset="0"/>
                        <a:cs typeface="Times New Roman" panose="02020603050405020304" pitchFamily="18" charset="0"/>
                      </a:rPr>
                      <m:t>0,648 </m:t>
                    </m:r>
                    <m:r>
                      <a:rPr lang="en-US" sz="2700" b="0" i="1" kern="0" smtClea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 35,5=23,0</m:t>
                    </m:r>
                  </m:oMath>
                </a14:m>
                <a:endParaRPr lang="en-US"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bwMode="auto">
              <a:xfrm>
                <a:off x="33371" y="3933056"/>
                <a:ext cx="8976800" cy="2016224"/>
              </a:xfrm>
              <a:prstGeom prst="rect">
                <a:avLst/>
              </a:prstGeom>
              <a:blipFill>
                <a:blip r:embed="rId3"/>
                <a:stretch>
                  <a:fillRect l="-1290" t="-3021" b="-114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10" name="TextBox 9"/>
          <p:cNvSpPr txBox="1"/>
          <p:nvPr/>
        </p:nvSpPr>
        <p:spPr>
          <a:xfrm>
            <a:off x="7046" y="5918659"/>
            <a:ext cx="8964488" cy="923330"/>
          </a:xfrm>
          <a:prstGeom prst="rect">
            <a:avLst/>
          </a:prstGeom>
          <a:noFill/>
        </p:spPr>
        <p:txBody>
          <a:bodyPr wrap="square" rtlCol="0">
            <a:spAutoFit/>
          </a:bodyPr>
          <a:lstStyle/>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Comme ça, Dalton a pu calculer la masse relatives de plusieurs </a:t>
            </a:r>
            <a:r>
              <a:rPr lang="en-US" sz="2700" kern="0" dirty="0" err="1">
                <a:solidFill>
                  <a:srgbClr val="000000"/>
                </a:solidFill>
                <a:latin typeface="Times New Roman" panose="02020603050405020304" pitchFamily="18" charset="0"/>
                <a:cs typeface="Times New Roman" panose="02020603050405020304" pitchFamily="18" charset="0"/>
              </a:rPr>
              <a:t>élé</a:t>
            </a:r>
            <a:r>
              <a:rPr lang="fr-FR" sz="2700" kern="0" dirty="0" err="1">
                <a:solidFill>
                  <a:srgbClr val="000000"/>
                </a:solidFill>
                <a:latin typeface="Times New Roman" panose="02020603050405020304" pitchFamily="18" charset="0"/>
                <a:cs typeface="Times New Roman" panose="02020603050405020304" pitchFamily="18" charset="0"/>
              </a:rPr>
              <a:t>ments</a:t>
            </a:r>
            <a:r>
              <a:rPr lang="fr-FR" sz="2700" kern="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084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28" y="457200"/>
            <a:ext cx="8477944"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decouvertes</a:t>
            </a:r>
            <a:r>
              <a:rPr lang="en-US" dirty="0">
                <a:solidFill>
                  <a:srgbClr val="003300"/>
                </a:solidFill>
                <a:latin typeface="Times New Roman" panose="02020603050405020304" pitchFamily="18" charset="0"/>
                <a:cs typeface="Times New Roman" panose="02020603050405020304" pitchFamily="18" charset="0"/>
              </a:rPr>
              <a:t> de Gay-Lussac</a:t>
            </a:r>
          </a:p>
        </p:txBody>
      </p:sp>
      <p:sp>
        <p:nvSpPr>
          <p:cNvPr id="5" name="Content Placeholder 2"/>
          <p:cNvSpPr txBox="1">
            <a:spLocks/>
          </p:cNvSpPr>
          <p:nvPr/>
        </p:nvSpPr>
        <p:spPr bwMode="auto">
          <a:xfrm>
            <a:off x="28946" y="1497730"/>
            <a:ext cx="6199237" cy="228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Lorsque</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chimiste</a:t>
            </a:r>
            <a:r>
              <a:rPr lang="en-US" sz="2700" kern="0" dirty="0">
                <a:solidFill>
                  <a:srgbClr val="000000"/>
                </a:solidFill>
                <a:latin typeface="Times New Roman" panose="02020603050405020304" pitchFamily="18" charset="0"/>
                <a:cs typeface="Times New Roman" panose="02020603050405020304" pitchFamily="18" charset="0"/>
              </a:rPr>
              <a:t> Joseph Gay-Lussac </a:t>
            </a:r>
            <a:r>
              <a:rPr lang="en-US" sz="2700" kern="0" dirty="0" err="1">
                <a:solidFill>
                  <a:srgbClr val="000000"/>
                </a:solidFill>
                <a:latin typeface="Times New Roman" panose="02020603050405020304" pitchFamily="18" charset="0"/>
                <a:cs typeface="Times New Roman" panose="02020603050405020304" pitchFamily="18" charset="0"/>
              </a:rPr>
              <a:t>étudiait</a:t>
            </a:r>
            <a:r>
              <a:rPr lang="en-US" sz="2700" kern="0" dirty="0">
                <a:solidFill>
                  <a:srgbClr val="000000"/>
                </a:solidFill>
                <a:latin typeface="Times New Roman" panose="02020603050405020304" pitchFamily="18" charset="0"/>
                <a:cs typeface="Times New Roman" panose="02020603050405020304" pitchFamily="18" charset="0"/>
              </a:rPr>
              <a:t> comment les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réagissaient</a:t>
            </a:r>
            <a:r>
              <a:rPr lang="en-US" sz="2700" kern="0" dirty="0">
                <a:solidFill>
                  <a:srgbClr val="000000"/>
                </a:solidFill>
                <a:latin typeface="Times New Roman" panose="02020603050405020304" pitchFamily="18" charset="0"/>
                <a:cs typeface="Times New Roman" panose="02020603050405020304" pitchFamily="18" charset="0"/>
              </a:rPr>
              <a:t> à la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température</a:t>
            </a:r>
            <a:r>
              <a:rPr lang="en-US" sz="2700" kern="0" dirty="0">
                <a:solidFill>
                  <a:srgbClr val="000000"/>
                </a:solidFill>
                <a:latin typeface="Times New Roman" panose="02020603050405020304" pitchFamily="18" charset="0"/>
                <a:cs typeface="Times New Roman" panose="02020603050405020304" pitchFamily="18" charset="0"/>
              </a:rPr>
              <a:t> et à la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pression,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a trouvé que les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se </a:t>
            </a:r>
            <a:r>
              <a:rPr lang="en-US" sz="2700" kern="0" dirty="0" err="1">
                <a:solidFill>
                  <a:srgbClr val="000000"/>
                </a:solidFill>
                <a:latin typeface="Times New Roman" panose="02020603050405020304" pitchFamily="18" charset="0"/>
                <a:cs typeface="Times New Roman" panose="02020603050405020304" pitchFamily="18" charset="0"/>
              </a:rPr>
              <a:t>combinaient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aussi</a:t>
            </a:r>
            <a:r>
              <a:rPr lang="en-US" sz="2700" kern="0" dirty="0">
                <a:solidFill>
                  <a:srgbClr val="000000"/>
                </a:solidFill>
                <a:latin typeface="Times New Roman" panose="02020603050405020304" pitchFamily="18" charset="0"/>
                <a:cs typeface="Times New Roman" panose="02020603050405020304" pitchFamily="18" charset="0"/>
              </a:rPr>
              <a:t>, dans des rapports de </a:t>
            </a:r>
            <a:r>
              <a:rPr lang="en-US" sz="2700" kern="0" dirty="0" err="1">
                <a:solidFill>
                  <a:srgbClr val="000000"/>
                </a:solidFill>
                <a:latin typeface="Times New Roman" panose="02020603050405020304" pitchFamily="18" charset="0"/>
                <a:cs typeface="Times New Roman" panose="02020603050405020304" pitchFamily="18" charset="0"/>
              </a:rPr>
              <a:t>valeurs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entières</a:t>
            </a:r>
            <a:r>
              <a:rPr lang="en-US" sz="2700" kern="0" dirty="0">
                <a:solidFill>
                  <a:srgbClr val="00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766" y="1042627"/>
            <a:ext cx="1858928" cy="2314365"/>
          </a:xfrm>
          <a:prstGeom prst="rect">
            <a:avLst/>
          </a:prstGeom>
          <a:ln>
            <a:solidFill>
              <a:srgbClr val="003300"/>
            </a:solidFill>
          </a:ln>
        </p:spPr>
      </p:pic>
      <p:sp>
        <p:nvSpPr>
          <p:cNvPr id="11" name="TextBox 10"/>
          <p:cNvSpPr txBox="1"/>
          <p:nvPr/>
        </p:nvSpPr>
        <p:spPr>
          <a:xfrm>
            <a:off x="5807033" y="3294568"/>
            <a:ext cx="3028394" cy="738664"/>
          </a:xfrm>
          <a:prstGeom prst="rect">
            <a:avLst/>
          </a:prstGeom>
          <a:noFill/>
        </p:spPr>
        <p:txBody>
          <a:bodyPr wrap="non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Joseph Louis Gay-Lussac</a:t>
            </a:r>
          </a:p>
          <a:p>
            <a:pPr lvl="0" algn="ctr"/>
            <a:r>
              <a:rPr lang="en-CA" sz="2100" kern="0" dirty="0">
                <a:solidFill>
                  <a:srgbClr val="000000"/>
                </a:solidFill>
                <a:latin typeface="Times New Roman" panose="02020603050405020304" pitchFamily="18" charset="0"/>
                <a:cs typeface="Times New Roman" panose="02020603050405020304" pitchFamily="18" charset="0"/>
              </a:rPr>
              <a:t>1778 – 1850</a:t>
            </a:r>
            <a:endParaRPr lang="en-US" sz="2100" kern="0" dirty="0">
              <a:solidFill>
                <a:srgbClr val="0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3940376"/>
            <a:ext cx="9144000" cy="3000821"/>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Ex. – 1 L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réagissait</a:t>
            </a:r>
            <a:r>
              <a:rPr lang="en-US" sz="2700" kern="0" dirty="0">
                <a:solidFill>
                  <a:srgbClr val="000000"/>
                </a:solidFill>
                <a:latin typeface="Times New Roman" panose="02020603050405020304" pitchFamily="18" charset="0"/>
                <a:cs typeface="Times New Roman" panose="02020603050405020304" pitchFamily="18" charset="0"/>
              </a:rPr>
              <a:t> avec 1 L de </a:t>
            </a:r>
            <a:r>
              <a:rPr lang="en-US" sz="2700" kern="0" dirty="0" err="1">
                <a:solidFill>
                  <a:srgbClr val="000000"/>
                </a:solidFill>
                <a:latin typeface="Times New Roman" panose="02020603050405020304" pitchFamily="18" charset="0"/>
                <a:cs typeface="Times New Roman" panose="02020603050405020304" pitchFamily="18" charset="0"/>
              </a:rPr>
              <a:t>chlore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produire</a:t>
            </a:r>
            <a:r>
              <a:rPr lang="en-US" sz="2700" kern="0" dirty="0">
                <a:solidFill>
                  <a:srgbClr val="000000"/>
                </a:solidFill>
                <a:latin typeface="Times New Roman" panose="02020603050405020304" pitchFamily="18" charset="0"/>
                <a:cs typeface="Times New Roman" panose="02020603050405020304" pitchFamily="18" charset="0"/>
              </a:rPr>
              <a:t> 2 L de </a:t>
            </a:r>
            <a:r>
              <a:rPr lang="en-US" sz="2700" kern="0" dirty="0" err="1">
                <a:solidFill>
                  <a:srgbClr val="000000"/>
                </a:solidFill>
                <a:latin typeface="Times New Roman" panose="02020603050405020304" pitchFamily="18" charset="0"/>
                <a:cs typeface="Times New Roman" panose="02020603050405020304" pitchFamily="18" charset="0"/>
              </a:rPr>
              <a:t>chlorure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a:t>
            </a:r>
          </a:p>
          <a:p>
            <a:pPr lvl="0"/>
            <a:r>
              <a:rPr lang="en-US" sz="2700" kern="0" dirty="0">
                <a:solidFill>
                  <a:srgbClr val="000000"/>
                </a:solidFill>
                <a:latin typeface="Times New Roman" panose="02020603050405020304" pitchFamily="18" charset="0"/>
                <a:cs typeface="Times New Roman" panose="02020603050405020304" pitchFamily="18" charset="0"/>
              </a:rPr>
              <a:t>Ex. – 1 L </a:t>
            </a:r>
            <a:r>
              <a:rPr lang="en-US" sz="2700" kern="0" dirty="0" err="1">
                <a:solidFill>
                  <a:srgbClr val="000000"/>
                </a:solidFill>
                <a:latin typeface="Times New Roman" panose="02020603050405020304" pitchFamily="18" charset="0"/>
                <a:cs typeface="Times New Roman" panose="02020603050405020304" pitchFamily="18" charset="0"/>
              </a:rPr>
              <a:t>d’azote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réagissait</a:t>
            </a:r>
            <a:r>
              <a:rPr lang="en-US" sz="2700" kern="0" dirty="0">
                <a:solidFill>
                  <a:srgbClr val="000000"/>
                </a:solidFill>
                <a:latin typeface="Times New Roman" panose="02020603050405020304" pitchFamily="18" charset="0"/>
                <a:cs typeface="Times New Roman" panose="02020603050405020304" pitchFamily="18" charset="0"/>
              </a:rPr>
              <a:t> avec 3 L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produire</a:t>
            </a:r>
            <a:r>
              <a:rPr lang="en-US" sz="2700" kern="0" dirty="0">
                <a:solidFill>
                  <a:srgbClr val="000000"/>
                </a:solidFill>
                <a:latin typeface="Times New Roman" panose="02020603050405020304" pitchFamily="18" charset="0"/>
                <a:cs typeface="Times New Roman" panose="02020603050405020304" pitchFamily="18" charset="0"/>
              </a:rPr>
              <a:t> 2 L </a:t>
            </a:r>
            <a:r>
              <a:rPr lang="en-US" sz="2700" kern="0" dirty="0" err="1">
                <a:solidFill>
                  <a:srgbClr val="000000"/>
                </a:solidFill>
                <a:latin typeface="Times New Roman" panose="02020603050405020304" pitchFamily="18" charset="0"/>
                <a:cs typeface="Times New Roman" panose="02020603050405020304" pitchFamily="18" charset="0"/>
              </a:rPr>
              <a:t>d’ammoniac</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a:t>
            </a:r>
          </a:p>
          <a:p>
            <a:pPr lvl="0"/>
            <a:r>
              <a:rPr lang="en-US" sz="2700" kern="0" dirty="0">
                <a:solidFill>
                  <a:srgbClr val="000000"/>
                </a:solidFill>
                <a:latin typeface="Times New Roman" panose="02020603050405020304" pitchFamily="18" charset="0"/>
                <a:cs typeface="Times New Roman" panose="02020603050405020304" pitchFamily="18" charset="0"/>
              </a:rPr>
              <a:t>Ex. – 2 L de monoxide de </a:t>
            </a:r>
            <a:r>
              <a:rPr lang="en-US" sz="2700" kern="0" dirty="0" err="1">
                <a:solidFill>
                  <a:srgbClr val="000000"/>
                </a:solidFill>
                <a:latin typeface="Times New Roman" panose="02020603050405020304" pitchFamily="18" charset="0"/>
                <a:cs typeface="Times New Roman" panose="02020603050405020304" pitchFamily="18" charset="0"/>
              </a:rPr>
              <a:t>carbone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réagissait</a:t>
            </a:r>
            <a:r>
              <a:rPr lang="en-US" sz="2700" kern="0" dirty="0">
                <a:solidFill>
                  <a:srgbClr val="000000"/>
                </a:solidFill>
                <a:latin typeface="Times New Roman" panose="02020603050405020304" pitchFamily="18" charset="0"/>
                <a:cs typeface="Times New Roman" panose="02020603050405020304" pitchFamily="18" charset="0"/>
              </a:rPr>
              <a:t> avec 1 L </a:t>
            </a:r>
            <a:r>
              <a:rPr lang="en-US" sz="2700" kern="0" dirty="0" err="1">
                <a:solidFill>
                  <a:srgbClr val="000000"/>
                </a:solidFill>
                <a:latin typeface="Times New Roman" panose="02020603050405020304" pitchFamily="18" charset="0"/>
                <a:cs typeface="Times New Roman" panose="02020603050405020304" pitchFamily="18" charset="0"/>
              </a:rPr>
              <a:t>d’oxygène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produire</a:t>
            </a:r>
            <a:r>
              <a:rPr lang="en-US" sz="2700" kern="0" dirty="0">
                <a:solidFill>
                  <a:srgbClr val="000000"/>
                </a:solidFill>
                <a:latin typeface="Times New Roman" panose="02020603050405020304" pitchFamily="18" charset="0"/>
                <a:cs typeface="Times New Roman" panose="02020603050405020304" pitchFamily="18" charset="0"/>
              </a:rPr>
              <a:t> 2 L de dioxide de </a:t>
            </a:r>
            <a:r>
              <a:rPr lang="en-US" sz="2700" kern="0" dirty="0" err="1">
                <a:solidFill>
                  <a:srgbClr val="000000"/>
                </a:solidFill>
                <a:latin typeface="Times New Roman" panose="02020603050405020304" pitchFamily="18" charset="0"/>
                <a:cs typeface="Times New Roman" panose="02020603050405020304" pitchFamily="18" charset="0"/>
              </a:rPr>
              <a:t>carbone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gazeux</a:t>
            </a:r>
            <a:r>
              <a:rPr lang="en-US" sz="2700" kern="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923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28" y="457200"/>
            <a:ext cx="8477944"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découvertes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d’Avagadro</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34229" y="3865967"/>
            <a:ext cx="2909771" cy="738664"/>
          </a:xfrm>
          <a:prstGeom prst="rect">
            <a:avLst/>
          </a:prstGeom>
          <a:noFill/>
        </p:spPr>
        <p:txBody>
          <a:bodyPr wrap="none" rtlCol="0">
            <a:spAutoFit/>
          </a:bodyPr>
          <a:lstStyle/>
          <a:p>
            <a:pPr lvl="0" algn="ctr"/>
            <a:r>
              <a:rPr lang="pt-BR" sz="2100" kern="0" dirty="0">
                <a:solidFill>
                  <a:srgbClr val="000000"/>
                </a:solidFill>
                <a:latin typeface="Times New Roman" panose="02020603050405020304" pitchFamily="18" charset="0"/>
                <a:cs typeface="Times New Roman" panose="02020603050405020304" pitchFamily="18" charset="0"/>
              </a:rPr>
              <a:t>Amedeo Carlo Avogadro</a:t>
            </a:r>
          </a:p>
          <a:p>
            <a:pPr lvl="0" algn="ctr"/>
            <a:r>
              <a:rPr lang="pt-BR" sz="2100" kern="0" dirty="0">
                <a:solidFill>
                  <a:srgbClr val="000000"/>
                </a:solidFill>
                <a:latin typeface="Times New Roman" panose="02020603050405020304" pitchFamily="18" charset="0"/>
                <a:cs typeface="Times New Roman" panose="02020603050405020304" pitchFamily="18" charset="0"/>
              </a:rPr>
              <a:t>1776 – 1856</a:t>
            </a:r>
            <a:endParaRPr lang="en-US" sz="2100" kern="0" dirty="0">
              <a:solidFill>
                <a:srgbClr val="0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83" y="1057655"/>
            <a:ext cx="2325064" cy="2808312"/>
          </a:xfrm>
          <a:prstGeom prst="rect">
            <a:avLst/>
          </a:prstGeom>
          <a:ln>
            <a:solidFill>
              <a:srgbClr val="003300"/>
            </a:solidFill>
          </a:ln>
        </p:spPr>
      </p:pic>
      <p:sp>
        <p:nvSpPr>
          <p:cNvPr id="12" name="Content Placeholder 2"/>
          <p:cNvSpPr txBox="1">
            <a:spLocks/>
          </p:cNvSpPr>
          <p:nvPr/>
        </p:nvSpPr>
        <p:spPr bwMode="auto">
          <a:xfrm>
            <a:off x="0" y="1412776"/>
            <a:ext cx="6447144" cy="27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Le </a:t>
            </a:r>
            <a:r>
              <a:rPr lang="en-US" sz="2700" kern="0" dirty="0" err="1">
                <a:solidFill>
                  <a:srgbClr val="000000"/>
                </a:solidFill>
                <a:latin typeface="Times New Roman" panose="02020603050405020304" pitchFamily="18" charset="0"/>
                <a:cs typeface="Times New Roman" panose="02020603050405020304" pitchFamily="18" charset="0"/>
              </a:rPr>
              <a:t>chimiste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Avagadro</a:t>
            </a:r>
            <a:r>
              <a:rPr lang="en-US" sz="2700" kern="0" dirty="0">
                <a:solidFill>
                  <a:srgbClr val="000000"/>
                </a:solidFill>
                <a:latin typeface="Times New Roman" panose="02020603050405020304" pitchFamily="18" charset="0"/>
                <a:cs typeface="Times New Roman" panose="02020603050405020304" pitchFamily="18" charset="0"/>
              </a:rPr>
              <a:t> a </a:t>
            </a:r>
            <a:r>
              <a:rPr lang="en-US" sz="2700" kern="0" dirty="0" err="1">
                <a:solidFill>
                  <a:srgbClr val="000000"/>
                </a:solidFill>
                <a:latin typeface="Times New Roman" panose="02020603050405020304" pitchFamily="18" charset="0"/>
                <a:cs typeface="Times New Roman" panose="02020603050405020304" pitchFamily="18" charset="0"/>
              </a:rPr>
              <a:t>proposé</a:t>
            </a:r>
            <a:r>
              <a:rPr lang="en-US" sz="2700" kern="0" dirty="0">
                <a:solidFill>
                  <a:srgbClr val="000000"/>
                </a:solidFill>
                <a:latin typeface="Times New Roman" panose="02020603050405020304" pitchFamily="18" charset="0"/>
                <a:cs typeface="Times New Roman" panose="02020603050405020304" pitchFamily="18" charset="0"/>
              </a:rPr>
              <a:t> que les </a:t>
            </a:r>
            <a:r>
              <a:rPr lang="en-US" sz="2700" kern="0" dirty="0" err="1">
                <a:solidFill>
                  <a:srgbClr val="000000"/>
                </a:solidFill>
                <a:latin typeface="Times New Roman" panose="02020603050405020304" pitchFamily="18" charset="0"/>
                <a:cs typeface="Times New Roman" panose="02020603050405020304" pitchFamily="18" charset="0"/>
              </a:rPr>
              <a:t>résultats</a:t>
            </a:r>
            <a:r>
              <a:rPr lang="en-US" sz="2700" kern="0" dirty="0">
                <a:solidFill>
                  <a:srgbClr val="000000"/>
                </a:solidFill>
                <a:latin typeface="Times New Roman" panose="02020603050405020304" pitchFamily="18" charset="0"/>
                <a:cs typeface="Times New Roman" panose="02020603050405020304" pitchFamily="18" charset="0"/>
              </a:rPr>
              <a:t> de Gay-Lussac </a:t>
            </a:r>
            <a:r>
              <a:rPr lang="en-US" sz="2700" kern="0" dirty="0" err="1">
                <a:solidFill>
                  <a:srgbClr val="000000"/>
                </a:solidFill>
                <a:latin typeface="Times New Roman" panose="02020603050405020304" pitchFamily="18" charset="0"/>
                <a:cs typeface="Times New Roman" panose="02020603050405020304" pitchFamily="18" charset="0"/>
              </a:rPr>
              <a:t>indiquaient</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suivant</a:t>
            </a:r>
            <a:r>
              <a:rPr lang="en-US" sz="2700" kern="0" dirty="0">
                <a:solidFill>
                  <a:srgbClr val="00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les volumes </a:t>
            </a:r>
            <a:r>
              <a:rPr lang="en-US" sz="2700" kern="0" dirty="0" err="1">
                <a:solidFill>
                  <a:srgbClr val="000000"/>
                </a:solidFill>
                <a:latin typeface="Times New Roman" panose="02020603050405020304" pitchFamily="18" charset="0"/>
                <a:cs typeface="Times New Roman" panose="02020603050405020304" pitchFamily="18" charset="0"/>
              </a:rPr>
              <a:t>égaux</a:t>
            </a:r>
            <a:r>
              <a:rPr lang="en-US" sz="2700" kern="0" dirty="0">
                <a:solidFill>
                  <a:srgbClr val="000000"/>
                </a:solidFill>
                <a:latin typeface="Times New Roman" panose="02020603050405020304" pitchFamily="18" charset="0"/>
                <a:cs typeface="Times New Roman" panose="02020603050405020304" pitchFamily="18" charset="0"/>
              </a:rPr>
              <a:t> de divers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a:solidFill>
                  <a:srgbClr val="000000"/>
                </a:solidFill>
                <a:latin typeface="Times New Roman" panose="02020603050405020304" pitchFamily="18" charset="0"/>
                <a:cs typeface="Times New Roman" panose="02020603050405020304" pitchFamily="18" charset="0"/>
              </a:rPr>
              <a:t> (à </a:t>
            </a: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temperature et la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pression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contenait</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particules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14" name="Content Placeholder 2"/>
          <p:cNvSpPr txBox="1">
            <a:spLocks/>
          </p:cNvSpPr>
          <p:nvPr/>
        </p:nvSpPr>
        <p:spPr bwMode="auto">
          <a:xfrm>
            <a:off x="-9376" y="4036216"/>
            <a:ext cx="6456520" cy="1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Si 1 L de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A </a:t>
            </a:r>
            <a:r>
              <a:rPr lang="en-US" sz="2700" kern="0" dirty="0" err="1">
                <a:solidFill>
                  <a:srgbClr val="000000"/>
                </a:solidFill>
                <a:latin typeface="Times New Roman" panose="02020603050405020304" pitchFamily="18" charset="0"/>
                <a:cs typeface="Times New Roman" panose="02020603050405020304" pitchFamily="18" charset="0"/>
              </a:rPr>
              <a:t>réagissait</a:t>
            </a:r>
            <a:r>
              <a:rPr lang="en-US" sz="2700" kern="0" dirty="0">
                <a:solidFill>
                  <a:srgbClr val="000000"/>
                </a:solidFill>
                <a:latin typeface="Times New Roman" panose="02020603050405020304" pitchFamily="18" charset="0"/>
                <a:cs typeface="Times New Roman" panose="02020603050405020304" pitchFamily="18" charset="0"/>
              </a:rPr>
              <a:t> avec 1 L de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B, </a:t>
            </a:r>
            <a:r>
              <a:rPr lang="en-US" sz="2700" kern="0" dirty="0" err="1">
                <a:solidFill>
                  <a:srgbClr val="000000"/>
                </a:solidFill>
                <a:latin typeface="Times New Roman" panose="02020603050405020304" pitchFamily="18" charset="0"/>
                <a:cs typeface="Times New Roman" panose="02020603050405020304" pitchFamily="18" charset="0"/>
              </a:rPr>
              <a:t>il</a:t>
            </a:r>
            <a:r>
              <a:rPr lang="en-US" sz="2700" kern="0" dirty="0">
                <a:solidFill>
                  <a:srgbClr val="000000"/>
                </a:solidFill>
                <a:latin typeface="Times New Roman" panose="02020603050405020304" pitchFamily="18" charset="0"/>
                <a:cs typeface="Times New Roman" panose="02020603050405020304" pitchFamily="18" charset="0"/>
              </a:rPr>
              <a:t> y </a:t>
            </a:r>
            <a:r>
              <a:rPr lang="en-US" sz="2700" kern="0" dirty="0" err="1">
                <a:solidFill>
                  <a:srgbClr val="000000"/>
                </a:solidFill>
                <a:latin typeface="Times New Roman" panose="02020603050405020304" pitchFamily="18" charset="0"/>
                <a:cs typeface="Times New Roman" panose="02020603050405020304" pitchFamily="18" charset="0"/>
              </a:rPr>
              <a:t>aurait</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particules</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chacun</a:t>
            </a:r>
            <a:r>
              <a:rPr lang="en-US" sz="2700" kern="0" dirty="0">
                <a:solidFill>
                  <a:srgbClr val="000000"/>
                </a:solidFill>
                <a:latin typeface="Times New Roman" panose="02020603050405020304" pitchFamily="18" charset="0"/>
                <a:cs typeface="Times New Roman" panose="02020603050405020304" pitchFamily="18" charset="0"/>
              </a:rPr>
              <a:t> des gaz.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molécule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formée</a:t>
            </a:r>
            <a:r>
              <a:rPr lang="en-US" sz="2700" kern="0" dirty="0">
                <a:solidFill>
                  <a:srgbClr val="000000"/>
                </a:solidFill>
                <a:latin typeface="Times New Roman" panose="02020603050405020304" pitchFamily="18" charset="0"/>
                <a:cs typeface="Times New Roman" panose="02020603050405020304" pitchFamily="18" charset="0"/>
              </a:rPr>
              <a:t> par </a:t>
            </a:r>
            <a:r>
              <a:rPr lang="en-US" sz="2700" kern="0" dirty="0" err="1">
                <a:solidFill>
                  <a:srgbClr val="000000"/>
                </a:solidFill>
                <a:latin typeface="Times New Roman" panose="02020603050405020304" pitchFamily="18" charset="0"/>
                <a:cs typeface="Times New Roman" panose="02020603050405020304" pitchFamily="18" charset="0"/>
              </a:rPr>
              <a:t>cette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réaction</a:t>
            </a:r>
            <a:r>
              <a:rPr lang="en-US" sz="2700" kern="0" dirty="0">
                <a:solidFill>
                  <a:srgbClr val="000000"/>
                </a:solidFill>
                <a:latin typeface="Times New Roman" panose="02020603050405020304" pitchFamily="18" charset="0"/>
                <a:cs typeface="Times New Roman" panose="02020603050405020304" pitchFamily="18" charset="0"/>
              </a:rPr>
              <a:t> entre A et B </a:t>
            </a:r>
            <a:r>
              <a:rPr lang="en-US" sz="2700" kern="0" dirty="0" err="1">
                <a:solidFill>
                  <a:srgbClr val="000000"/>
                </a:solidFill>
                <a:latin typeface="Times New Roman" panose="02020603050405020304" pitchFamily="18" charset="0"/>
                <a:cs typeface="Times New Roman" panose="02020603050405020304" pitchFamily="18" charset="0"/>
              </a:rPr>
              <a:t>serait</a:t>
            </a:r>
            <a:r>
              <a:rPr lang="en-US" sz="2700" kern="0" dirty="0">
                <a:solidFill>
                  <a:srgbClr val="000000"/>
                </a:solidFill>
                <a:latin typeface="Times New Roman" panose="02020603050405020304" pitchFamily="18" charset="0"/>
                <a:cs typeface="Times New Roman" panose="02020603050405020304" pitchFamily="18" charset="0"/>
              </a:rPr>
              <a:t> AB. </a:t>
            </a:r>
          </a:p>
        </p:txBody>
      </p:sp>
      <p:sp>
        <p:nvSpPr>
          <p:cNvPr id="15" name="TextBox 14"/>
          <p:cNvSpPr txBox="1"/>
          <p:nvPr/>
        </p:nvSpPr>
        <p:spPr>
          <a:xfrm>
            <a:off x="-23192" y="5803470"/>
            <a:ext cx="8834164" cy="923330"/>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Similairement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si</a:t>
            </a:r>
            <a:r>
              <a:rPr lang="en-US" sz="2700" kern="0" dirty="0">
                <a:solidFill>
                  <a:srgbClr val="000000"/>
                </a:solidFill>
                <a:latin typeface="Times New Roman" panose="02020603050405020304" pitchFamily="18" charset="0"/>
                <a:cs typeface="Times New Roman" panose="02020603050405020304" pitchFamily="18" charset="0"/>
              </a:rPr>
              <a:t> 2 L de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A </a:t>
            </a:r>
            <a:r>
              <a:rPr lang="en-US" sz="2700" kern="0" dirty="0" err="1">
                <a:solidFill>
                  <a:srgbClr val="000000"/>
                </a:solidFill>
                <a:latin typeface="Times New Roman" panose="02020603050405020304" pitchFamily="18" charset="0"/>
                <a:cs typeface="Times New Roman" panose="02020603050405020304" pitchFamily="18" charset="0"/>
              </a:rPr>
              <a:t>réagit</a:t>
            </a:r>
            <a:r>
              <a:rPr lang="en-US" sz="2700" kern="0" dirty="0">
                <a:solidFill>
                  <a:srgbClr val="000000"/>
                </a:solidFill>
                <a:latin typeface="Times New Roman" panose="02020603050405020304" pitchFamily="18" charset="0"/>
                <a:cs typeface="Times New Roman" panose="02020603050405020304" pitchFamily="18" charset="0"/>
              </a:rPr>
              <a:t> avec 1 L de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B, les </a:t>
            </a:r>
            <a:r>
              <a:rPr lang="en-US" sz="2700" kern="0" dirty="0" err="1">
                <a:solidFill>
                  <a:srgbClr val="000000"/>
                </a:solidFill>
                <a:latin typeface="Times New Roman" panose="02020603050405020304" pitchFamily="18" charset="0"/>
                <a:cs typeface="Times New Roman" panose="02020603050405020304" pitchFamily="18" charset="0"/>
              </a:rPr>
              <a:t>molécules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formées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auraient</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formule</a:t>
            </a:r>
            <a:r>
              <a:rPr lang="en-US" sz="2700" kern="0" dirty="0">
                <a:solidFill>
                  <a:srgbClr val="000000"/>
                </a:solidFill>
                <a:latin typeface="Times New Roman" panose="02020603050405020304" pitchFamily="18" charset="0"/>
                <a:cs typeface="Times New Roman" panose="02020603050405020304" pitchFamily="18" charset="0"/>
              </a:rPr>
              <a:t> A</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90507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8482966" y="4892563"/>
            <a:ext cx="160310" cy="288033"/>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717443" y="5269261"/>
            <a:ext cx="260873" cy="429865"/>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516147" y="3197988"/>
            <a:ext cx="160310" cy="288033"/>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172860" y="3419525"/>
            <a:ext cx="260873" cy="429865"/>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270" y="457200"/>
            <a:ext cx="8631460" cy="585427"/>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L’application</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l’hypothèse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d’Avagadro</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0" y="1101275"/>
            <a:ext cx="8887730" cy="146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Cette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hypothèse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d’Avagadro</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permettait</a:t>
            </a:r>
            <a:r>
              <a:rPr lang="en-US" sz="2700" kern="0" dirty="0">
                <a:solidFill>
                  <a:srgbClr val="000000"/>
                </a:solidFill>
                <a:latin typeface="Times New Roman" panose="02020603050405020304" pitchFamily="18" charset="0"/>
                <a:cs typeface="Times New Roman" panose="02020603050405020304" pitchFamily="18" charset="0"/>
              </a:rPr>
              <a:t> au </a:t>
            </a:r>
            <a:r>
              <a:rPr lang="en-US" sz="2700" kern="0" dirty="0" err="1">
                <a:solidFill>
                  <a:srgbClr val="000000"/>
                </a:solidFill>
                <a:latin typeface="Times New Roman" panose="02020603050405020304" pitchFamily="18" charset="0"/>
                <a:cs typeface="Times New Roman" panose="02020603050405020304" pitchFamily="18" charset="0"/>
              </a:rPr>
              <a:t>chimistes</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prédire</a:t>
            </a:r>
            <a:r>
              <a:rPr lang="en-US" sz="2700" kern="0" dirty="0">
                <a:solidFill>
                  <a:srgbClr val="000000"/>
                </a:solidFill>
                <a:latin typeface="Times New Roman" panose="02020603050405020304" pitchFamily="18" charset="0"/>
                <a:cs typeface="Times New Roman" panose="02020603050405020304" pitchFamily="18" charset="0"/>
              </a:rPr>
              <a:t> les </a:t>
            </a:r>
            <a:r>
              <a:rPr lang="en-US" sz="2700" kern="0" dirty="0" err="1">
                <a:solidFill>
                  <a:srgbClr val="000000"/>
                </a:solidFill>
                <a:latin typeface="Times New Roman" panose="02020603050405020304" pitchFamily="18" charset="0"/>
                <a:cs typeface="Times New Roman" panose="02020603050405020304" pitchFamily="18" charset="0"/>
              </a:rPr>
              <a:t>formules</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composés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déterminant</a:t>
            </a:r>
            <a:r>
              <a:rPr lang="en-US" sz="2700" kern="0" dirty="0">
                <a:solidFill>
                  <a:srgbClr val="000000"/>
                </a:solidFill>
                <a:latin typeface="Times New Roman" panose="02020603050405020304" pitchFamily="18" charset="0"/>
                <a:cs typeface="Times New Roman" panose="02020603050405020304" pitchFamily="18" charset="0"/>
              </a:rPr>
              <a:t> le rapport entre les volume de </a:t>
            </a:r>
            <a:r>
              <a:rPr lang="en-US" sz="2700" kern="0" dirty="0" err="1">
                <a:solidFill>
                  <a:srgbClr val="000000"/>
                </a:solidFill>
                <a:latin typeface="Times New Roman" panose="02020603050405020304" pitchFamily="18" charset="0"/>
                <a:cs typeface="Times New Roman" panose="02020603050405020304" pitchFamily="18" charset="0"/>
              </a:rPr>
              <a:t>gaz</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nécessaire</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créer</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composé</a:t>
            </a:r>
            <a:r>
              <a:rPr lang="en-US" sz="2700" kern="0" dirty="0">
                <a:solidFill>
                  <a:srgbClr val="00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6272" y="4360298"/>
            <a:ext cx="5709791" cy="1338828"/>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Ex. – </a:t>
            </a:r>
            <a:r>
              <a:rPr lang="en-US" sz="2700" kern="0" dirty="0" err="1">
                <a:solidFill>
                  <a:srgbClr val="000000"/>
                </a:solidFill>
                <a:latin typeface="Times New Roman" panose="02020603050405020304" pitchFamily="18" charset="0"/>
                <a:cs typeface="Times New Roman" panose="02020603050405020304" pitchFamily="18" charset="0"/>
              </a:rPr>
              <a:t>si</a:t>
            </a:r>
            <a:r>
              <a:rPr lang="en-US" sz="2700" kern="0" dirty="0">
                <a:solidFill>
                  <a:srgbClr val="000000"/>
                </a:solidFill>
                <a:latin typeface="Times New Roman" panose="02020603050405020304" pitchFamily="18" charset="0"/>
                <a:cs typeface="Times New Roman" panose="02020603050405020304" pitchFamily="18" charset="0"/>
              </a:rPr>
              <a:t> 2 L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réagissait</a:t>
            </a:r>
            <a:r>
              <a:rPr lang="en-US" sz="2700" kern="0" dirty="0">
                <a:solidFill>
                  <a:srgbClr val="000000"/>
                </a:solidFill>
                <a:latin typeface="Times New Roman" panose="02020603050405020304" pitchFamily="18" charset="0"/>
                <a:cs typeface="Times New Roman" panose="02020603050405020304" pitchFamily="18" charset="0"/>
              </a:rPr>
              <a:t> avec 1 L </a:t>
            </a:r>
            <a:r>
              <a:rPr lang="en-US" sz="2700" kern="0" dirty="0" err="1">
                <a:solidFill>
                  <a:srgbClr val="000000"/>
                </a:solidFill>
                <a:latin typeface="Times New Roman" panose="02020603050405020304" pitchFamily="18" charset="0"/>
                <a:cs typeface="Times New Roman" panose="02020603050405020304" pitchFamily="18" charset="0"/>
              </a:rPr>
              <a:t>d’oxygene</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produire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l’eau</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formule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d’eau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devrait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être</a:t>
            </a:r>
            <a:r>
              <a:rPr lang="en-US" sz="2700" kern="0" dirty="0">
                <a:solidFill>
                  <a:srgbClr val="000000"/>
                </a:solidFill>
                <a:latin typeface="Times New Roman" panose="02020603050405020304" pitchFamily="18" charset="0"/>
                <a:cs typeface="Times New Roman" panose="02020603050405020304" pitchFamily="18" charset="0"/>
              </a:rPr>
              <a:t> 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O</a:t>
            </a:r>
          </a:p>
        </p:txBody>
      </p:sp>
      <p:sp>
        <p:nvSpPr>
          <p:cNvPr id="7" name="TextBox 6"/>
          <p:cNvSpPr txBox="1"/>
          <p:nvPr/>
        </p:nvSpPr>
        <p:spPr>
          <a:xfrm>
            <a:off x="-90264" y="5839804"/>
            <a:ext cx="9324528" cy="923330"/>
          </a:xfrm>
          <a:prstGeom prst="rect">
            <a:avLst/>
          </a:prstGeom>
          <a:noFill/>
        </p:spPr>
        <p:txBody>
          <a:bodyPr wrap="square" rtlCol="0">
            <a:spAutoFit/>
          </a:bodyPr>
          <a:lstStyle/>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Donc, pour </a:t>
            </a:r>
            <a:r>
              <a:rPr lang="fr-FR" sz="2700" kern="0" dirty="0" err="1">
                <a:solidFill>
                  <a:srgbClr val="000000"/>
                </a:solidFill>
                <a:latin typeface="Times New Roman" panose="02020603050405020304" pitchFamily="18" charset="0"/>
                <a:cs typeface="Times New Roman" panose="02020603050405020304" pitchFamily="18" charset="0"/>
              </a:rPr>
              <a:t>cr</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er une compos</a:t>
            </a:r>
            <a:r>
              <a:rPr lang="en-US" sz="2700" kern="0" dirty="0">
                <a:solidFill>
                  <a:srgbClr val="000000"/>
                </a:solidFill>
                <a:latin typeface="Times New Roman" panose="02020603050405020304" pitchFamily="18" charset="0"/>
                <a:cs typeface="Times New Roman" panose="02020603050405020304" pitchFamily="18" charset="0"/>
              </a:rPr>
              <a:t>é </a:t>
            </a:r>
            <a:r>
              <a:rPr lang="en-US" sz="2700" kern="0" dirty="0" err="1">
                <a:solidFill>
                  <a:srgbClr val="000000"/>
                </a:solidFill>
                <a:latin typeface="Times New Roman" panose="02020603050405020304" pitchFamily="18" charset="0"/>
                <a:cs typeface="Times New Roman" panose="02020603050405020304" pitchFamily="18" charset="0"/>
              </a:rPr>
              <a:t>spécifique</a:t>
            </a:r>
            <a:r>
              <a:rPr lang="fr-FR" sz="2700" kern="0" dirty="0">
                <a:solidFill>
                  <a:srgbClr val="000000"/>
                </a:solidFill>
                <a:latin typeface="Times New Roman" panose="02020603050405020304" pitchFamily="18" charset="0"/>
                <a:cs typeface="Times New Roman" panose="02020603050405020304" pitchFamily="18" charset="0"/>
              </a:rPr>
              <a:t>, il fallait simplement faire r</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agir les volumes </a:t>
            </a:r>
            <a:r>
              <a:rPr lang="fr-FR" sz="2700" kern="0" dirty="0" err="1">
                <a:solidFill>
                  <a:srgbClr val="000000"/>
                </a:solidFill>
                <a:latin typeface="Times New Roman" panose="02020603050405020304" pitchFamily="18" charset="0"/>
                <a:cs typeface="Times New Roman" panose="02020603050405020304" pitchFamily="18" charset="0"/>
              </a:rPr>
              <a:t>appropri</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s des gaz </a:t>
            </a:r>
            <a:r>
              <a:rPr lang="fr-FR" sz="2700" kern="0" dirty="0" err="1">
                <a:solidFill>
                  <a:srgbClr val="000000"/>
                </a:solidFill>
                <a:latin typeface="Times New Roman" panose="02020603050405020304" pitchFamily="18" charset="0"/>
                <a:cs typeface="Times New Roman" panose="02020603050405020304" pitchFamily="18" charset="0"/>
              </a:rPr>
              <a:t>appropri</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s</a:t>
            </a:r>
          </a:p>
        </p:txBody>
      </p:sp>
      <p:sp>
        <p:nvSpPr>
          <p:cNvPr id="8" name="Flowchart: Magnetic Disk 7"/>
          <p:cNvSpPr/>
          <p:nvPr/>
        </p:nvSpPr>
        <p:spPr>
          <a:xfrm>
            <a:off x="6466891" y="2730781"/>
            <a:ext cx="432048" cy="576064"/>
          </a:xfrm>
          <a:prstGeom prst="flowChartMagneticDisk">
            <a:avLst/>
          </a:prstGeom>
          <a:solidFill>
            <a:srgbClr val="FFFFFF"/>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272" y="2564904"/>
            <a:ext cx="5125723" cy="1754326"/>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Ex. – </a:t>
            </a:r>
            <a:r>
              <a:rPr lang="en-US" sz="2700" kern="0" dirty="0" err="1">
                <a:solidFill>
                  <a:srgbClr val="000000"/>
                </a:solidFill>
                <a:latin typeface="Times New Roman" panose="02020603050405020304" pitchFamily="18" charset="0"/>
                <a:cs typeface="Times New Roman" panose="02020603050405020304" pitchFamily="18" charset="0"/>
              </a:rPr>
              <a:t>si</a:t>
            </a:r>
            <a:r>
              <a:rPr lang="en-US" sz="2700" kern="0" dirty="0">
                <a:solidFill>
                  <a:srgbClr val="000000"/>
                </a:solidFill>
                <a:latin typeface="Times New Roman" panose="02020603050405020304" pitchFamily="18" charset="0"/>
                <a:cs typeface="Times New Roman" panose="02020603050405020304" pitchFamily="18" charset="0"/>
              </a:rPr>
              <a:t> 1 L </a:t>
            </a:r>
            <a:r>
              <a:rPr lang="en-US" sz="2700" kern="0" dirty="0" err="1">
                <a:solidFill>
                  <a:srgbClr val="000000"/>
                </a:solidFill>
                <a:latin typeface="Times New Roman" panose="02020603050405020304" pitchFamily="18" charset="0"/>
                <a:cs typeface="Times New Roman" panose="02020603050405020304" pitchFamily="18" charset="0"/>
              </a:rPr>
              <a:t>d’azote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réagissait</a:t>
            </a:r>
            <a:r>
              <a:rPr lang="en-US" sz="2700" kern="0" dirty="0">
                <a:solidFill>
                  <a:srgbClr val="000000"/>
                </a:solidFill>
                <a:latin typeface="Times New Roman" panose="02020603050405020304" pitchFamily="18" charset="0"/>
                <a:cs typeface="Times New Roman" panose="02020603050405020304" pitchFamily="18" charset="0"/>
              </a:rPr>
              <a:t> avec 3L </a:t>
            </a:r>
            <a:r>
              <a:rPr lang="en-US" sz="2700" kern="0" dirty="0" err="1">
                <a:solidFill>
                  <a:srgbClr val="000000"/>
                </a:solidFill>
                <a:latin typeface="Times New Roman" panose="02020603050405020304" pitchFamily="18" charset="0"/>
                <a:cs typeface="Times New Roman" panose="02020603050405020304" pitchFamily="18" charset="0"/>
              </a:rPr>
              <a:t>d’hydrogène</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produire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l’ammoniac</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formule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d’ammoniac</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devrait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être</a:t>
            </a:r>
            <a:r>
              <a:rPr lang="en-US" sz="2700" kern="0" dirty="0">
                <a:solidFill>
                  <a:srgbClr val="000000"/>
                </a:solidFill>
                <a:latin typeface="Times New Roman" panose="02020603050405020304" pitchFamily="18" charset="0"/>
                <a:cs typeface="Times New Roman" panose="02020603050405020304" pitchFamily="18" charset="0"/>
              </a:rPr>
              <a:t> NH</a:t>
            </a:r>
            <a:r>
              <a:rPr lang="en-US" sz="2700" kern="0" baseline="-25000" dirty="0">
                <a:solidFill>
                  <a:srgbClr val="000000"/>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13" name="Flowchart: Magnetic Disk 12"/>
          <p:cNvSpPr/>
          <p:nvPr/>
        </p:nvSpPr>
        <p:spPr>
          <a:xfrm>
            <a:off x="5998517" y="2730781"/>
            <a:ext cx="432048" cy="576064"/>
          </a:xfrm>
          <a:prstGeom prst="flowChartMagneticDisk">
            <a:avLst/>
          </a:prstGeom>
          <a:solidFill>
            <a:srgbClr val="FFFFFF"/>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Magnetic Disk 15"/>
          <p:cNvSpPr/>
          <p:nvPr/>
        </p:nvSpPr>
        <p:spPr>
          <a:xfrm>
            <a:off x="6949843" y="2730781"/>
            <a:ext cx="432048" cy="576064"/>
          </a:xfrm>
          <a:prstGeom prst="flowChartMagneticDisk">
            <a:avLst/>
          </a:prstGeom>
          <a:solidFill>
            <a:srgbClr val="FFFFFF"/>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Magnetic Disk 16"/>
          <p:cNvSpPr/>
          <p:nvPr/>
        </p:nvSpPr>
        <p:spPr>
          <a:xfrm>
            <a:off x="5079541" y="2732375"/>
            <a:ext cx="432048" cy="576064"/>
          </a:xfrm>
          <a:prstGeom prst="flowChartMagneticDisk">
            <a:avLst/>
          </a:prstGeom>
          <a:solidFill>
            <a:srgbClr val="00B0F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486572" y="2978190"/>
            <a:ext cx="642475"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19" name="TextBox 18"/>
          <p:cNvSpPr txBox="1"/>
          <p:nvPr/>
        </p:nvSpPr>
        <p:spPr>
          <a:xfrm>
            <a:off x="7402985" y="2956443"/>
            <a:ext cx="642475"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0" name="TextBox 19"/>
          <p:cNvSpPr txBox="1"/>
          <p:nvPr/>
        </p:nvSpPr>
        <p:spPr>
          <a:xfrm>
            <a:off x="4684441" y="3349338"/>
            <a:ext cx="1233697"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1 L N</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1" name="TextBox 20"/>
          <p:cNvSpPr txBox="1"/>
          <p:nvPr/>
        </p:nvSpPr>
        <p:spPr>
          <a:xfrm>
            <a:off x="6064658" y="3344609"/>
            <a:ext cx="1233697"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3 L 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2" name="TextBox 21"/>
          <p:cNvSpPr txBox="1"/>
          <p:nvPr/>
        </p:nvSpPr>
        <p:spPr>
          <a:xfrm>
            <a:off x="7858245" y="2944073"/>
            <a:ext cx="995784" cy="507831"/>
          </a:xfrm>
          <a:prstGeom prst="rect">
            <a:avLst/>
          </a:prstGeom>
          <a:noFill/>
        </p:spPr>
        <p:txBody>
          <a:bodyPr wrap="square" rtlCol="0">
            <a:spAutoFit/>
          </a:bodyPr>
          <a:lstStyle/>
          <a:p>
            <a:pPr lvl="0" algn="ctr"/>
            <a:r>
              <a:rPr lang="en-US" sz="2700" kern="0" dirty="0">
                <a:ln>
                  <a:solidFill>
                    <a:srgbClr val="000000"/>
                  </a:solidFill>
                </a:ln>
                <a:solidFill>
                  <a:srgbClr val="00B0F0"/>
                </a:solidFill>
                <a:latin typeface="Times New Roman" panose="02020603050405020304" pitchFamily="18" charset="0"/>
                <a:cs typeface="Times New Roman" panose="02020603050405020304" pitchFamily="18" charset="0"/>
              </a:rPr>
              <a:t>N</a:t>
            </a:r>
            <a:r>
              <a:rPr lang="en-US" sz="2700" kern="0" dirty="0">
                <a:ln>
                  <a:solidFill>
                    <a:srgbClr val="000000"/>
                  </a:solidFill>
                </a:ln>
                <a:solidFill>
                  <a:srgbClr val="FFFFFF"/>
                </a:solidFill>
                <a:latin typeface="Times New Roman" panose="02020603050405020304" pitchFamily="18" charset="0"/>
                <a:cs typeface="Times New Roman" panose="02020603050405020304" pitchFamily="18" charset="0"/>
              </a:rPr>
              <a:t>H</a:t>
            </a:r>
            <a:r>
              <a:rPr lang="en-US" sz="2700" kern="0" baseline="-25000" dirty="0">
                <a:ln>
                  <a:solidFill>
                    <a:srgbClr val="000000"/>
                  </a:solidFill>
                </a:ln>
                <a:solidFill>
                  <a:srgbClr val="FFFFFF"/>
                </a:solidFill>
                <a:latin typeface="Times New Roman" panose="02020603050405020304" pitchFamily="18" charset="0"/>
                <a:cs typeface="Times New Roman" panose="02020603050405020304" pitchFamily="18" charset="0"/>
              </a:rPr>
              <a:t>3</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3" name="Flowchart: Magnetic Disk 22"/>
          <p:cNvSpPr/>
          <p:nvPr/>
        </p:nvSpPr>
        <p:spPr>
          <a:xfrm>
            <a:off x="5803257" y="4605713"/>
            <a:ext cx="432048" cy="576064"/>
          </a:xfrm>
          <a:prstGeom prst="flowChartMagneticDisk">
            <a:avLst/>
          </a:prstGeom>
          <a:solidFill>
            <a:srgbClr val="FFFFFF"/>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Magnetic Disk 24"/>
          <p:cNvSpPr/>
          <p:nvPr/>
        </p:nvSpPr>
        <p:spPr>
          <a:xfrm>
            <a:off x="6261378" y="4605713"/>
            <a:ext cx="432048" cy="576064"/>
          </a:xfrm>
          <a:prstGeom prst="flowChartMagneticDisk">
            <a:avLst/>
          </a:prstGeom>
          <a:solidFill>
            <a:srgbClr val="FFFFFF"/>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Magnetic Disk 25"/>
          <p:cNvSpPr/>
          <p:nvPr/>
        </p:nvSpPr>
        <p:spPr>
          <a:xfrm>
            <a:off x="7252669" y="4599528"/>
            <a:ext cx="432048" cy="576064"/>
          </a:xfrm>
          <a:prstGeom prst="flowChartMagneticDisk">
            <a:avLst/>
          </a:prstGeom>
          <a:solidFill>
            <a:srgbClr val="C000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43823" y="4646015"/>
            <a:ext cx="642475"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8" name="TextBox 27"/>
          <p:cNvSpPr txBox="1"/>
          <p:nvPr/>
        </p:nvSpPr>
        <p:spPr>
          <a:xfrm>
            <a:off x="7609969" y="4646014"/>
            <a:ext cx="642475"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9" name="TextBox 28"/>
          <p:cNvSpPr txBox="1"/>
          <p:nvPr/>
        </p:nvSpPr>
        <p:spPr>
          <a:xfrm>
            <a:off x="6831532" y="5216491"/>
            <a:ext cx="1233697"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1 L O</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30" name="TextBox 29"/>
          <p:cNvSpPr txBox="1"/>
          <p:nvPr/>
        </p:nvSpPr>
        <p:spPr>
          <a:xfrm>
            <a:off x="5608652" y="5217346"/>
            <a:ext cx="1233697" cy="507831"/>
          </a:xfrm>
          <a:prstGeom prst="rect">
            <a:avLst/>
          </a:prstGeom>
          <a:noFill/>
        </p:spPr>
        <p:txBody>
          <a:bodyPr wrap="squar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2 L H</a:t>
            </a:r>
            <a:r>
              <a:rPr lang="en-US" sz="2700" kern="0" baseline="-25000" dirty="0">
                <a:solidFill>
                  <a:srgbClr val="000000"/>
                </a:solidFill>
                <a:latin typeface="Times New Roman" panose="02020603050405020304" pitchFamily="18" charset="0"/>
                <a:cs typeface="Times New Roman" panose="02020603050405020304" pitchFamily="18" charset="0"/>
              </a:rPr>
              <a:t>2</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31" name="TextBox 30"/>
          <p:cNvSpPr txBox="1"/>
          <p:nvPr/>
        </p:nvSpPr>
        <p:spPr>
          <a:xfrm>
            <a:off x="8065229" y="4633644"/>
            <a:ext cx="995784" cy="507831"/>
          </a:xfrm>
          <a:prstGeom prst="rect">
            <a:avLst/>
          </a:prstGeom>
          <a:noFill/>
        </p:spPr>
        <p:txBody>
          <a:bodyPr wrap="square" rtlCol="0">
            <a:spAutoFit/>
          </a:bodyPr>
          <a:lstStyle/>
          <a:p>
            <a:pPr lvl="0" algn="ctr"/>
            <a:r>
              <a:rPr lang="en-US" sz="2700" kern="0" dirty="0">
                <a:ln>
                  <a:solidFill>
                    <a:srgbClr val="000000"/>
                  </a:solidFill>
                </a:ln>
                <a:solidFill>
                  <a:srgbClr val="FFFFFF"/>
                </a:solidFill>
                <a:latin typeface="Times New Roman" panose="02020603050405020304" pitchFamily="18" charset="0"/>
                <a:cs typeface="Times New Roman" panose="02020603050405020304" pitchFamily="18" charset="0"/>
              </a:rPr>
              <a:t>H</a:t>
            </a:r>
            <a:r>
              <a:rPr lang="en-US" sz="2700" kern="0" baseline="-25000" dirty="0">
                <a:ln>
                  <a:solidFill>
                    <a:srgbClr val="000000"/>
                  </a:solidFill>
                </a:ln>
                <a:solidFill>
                  <a:srgbClr val="FFFFFF"/>
                </a:solidFill>
                <a:latin typeface="Times New Roman" panose="02020603050405020304" pitchFamily="18" charset="0"/>
                <a:cs typeface="Times New Roman" panose="02020603050405020304" pitchFamily="18" charset="0"/>
              </a:rPr>
              <a:t>2</a:t>
            </a:r>
            <a:r>
              <a:rPr lang="en-US" sz="2700" kern="0" dirty="0">
                <a:ln>
                  <a:solidFill>
                    <a:srgbClr val="000000"/>
                  </a:solidFill>
                </a:ln>
                <a:solidFill>
                  <a:srgbClr val="C00000"/>
                </a:solidFill>
                <a:latin typeface="Times New Roman" panose="02020603050405020304" pitchFamily="18" charset="0"/>
                <a:cs typeface="Times New Roman" panose="02020603050405020304" pitchFamily="18" charset="0"/>
              </a:rPr>
              <a:t>O</a:t>
            </a:r>
            <a:r>
              <a:rPr lang="en-US" sz="2700" kern="0" dirty="0">
                <a:solidFill>
                  <a:srgbClr val="000000"/>
                </a:solidFill>
                <a:latin typeface="Times New Roman" panose="02020603050405020304" pitchFamily="18" charset="0"/>
                <a:cs typeface="Times New Roman" panose="02020603050405020304" pitchFamily="18" charset="0"/>
              </a:rPr>
              <a:t> </a:t>
            </a:r>
          </a:p>
        </p:txBody>
      </p:sp>
      <p:cxnSp>
        <p:nvCxnSpPr>
          <p:cNvPr id="4" name="Curved Connector 3"/>
          <p:cNvCxnSpPr>
            <a:stCxn id="32" idx="2"/>
            <a:endCxn id="24" idx="2"/>
          </p:cNvCxnSpPr>
          <p:nvPr/>
        </p:nvCxnSpPr>
        <p:spPr>
          <a:xfrm rot="5400000" flipH="1" flipV="1">
            <a:off x="7268114" y="2521203"/>
            <a:ext cx="363369" cy="2293005"/>
          </a:xfrm>
          <a:prstGeom prst="curvedConnector3">
            <a:avLst>
              <a:gd name="adj1" fmla="val -6291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34" idx="2"/>
            <a:endCxn id="33" idx="2"/>
          </p:cNvCxnSpPr>
          <p:nvPr/>
        </p:nvCxnSpPr>
        <p:spPr>
          <a:xfrm rot="5400000" flipH="1" flipV="1">
            <a:off x="6946235" y="4082240"/>
            <a:ext cx="518530" cy="2715241"/>
          </a:xfrm>
          <a:prstGeom prst="curvedConnector3">
            <a:avLst>
              <a:gd name="adj1" fmla="val -44086"/>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900708" y="2868978"/>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
        <p:nvSpPr>
          <p:cNvPr id="37" name="TextBox 36"/>
          <p:cNvSpPr txBox="1"/>
          <p:nvPr/>
        </p:nvSpPr>
        <p:spPr>
          <a:xfrm>
            <a:off x="6369082" y="2868978"/>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
        <p:nvSpPr>
          <p:cNvPr id="38" name="TextBox 37"/>
          <p:cNvSpPr txBox="1"/>
          <p:nvPr/>
        </p:nvSpPr>
        <p:spPr>
          <a:xfrm>
            <a:off x="6852034" y="2868978"/>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
        <p:nvSpPr>
          <p:cNvPr id="39" name="TextBox 38"/>
          <p:cNvSpPr txBox="1"/>
          <p:nvPr/>
        </p:nvSpPr>
        <p:spPr>
          <a:xfrm>
            <a:off x="4981732" y="2876757"/>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
        <p:nvSpPr>
          <p:cNvPr id="40" name="TextBox 39"/>
          <p:cNvSpPr txBox="1"/>
          <p:nvPr/>
        </p:nvSpPr>
        <p:spPr>
          <a:xfrm>
            <a:off x="5705448" y="4763147"/>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
        <p:nvSpPr>
          <p:cNvPr id="41" name="TextBox 40"/>
          <p:cNvSpPr txBox="1"/>
          <p:nvPr/>
        </p:nvSpPr>
        <p:spPr>
          <a:xfrm>
            <a:off x="6163569" y="4763147"/>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
        <p:nvSpPr>
          <p:cNvPr id="42" name="TextBox 41"/>
          <p:cNvSpPr txBox="1"/>
          <p:nvPr/>
        </p:nvSpPr>
        <p:spPr>
          <a:xfrm>
            <a:off x="7154860" y="4763147"/>
            <a:ext cx="627666" cy="415498"/>
          </a:xfrm>
          <a:prstGeom prst="rect">
            <a:avLst/>
          </a:prstGeom>
          <a:noFill/>
        </p:spPr>
        <p:txBody>
          <a:bodyPr wrap="square" rtlCol="0">
            <a:spAutoFit/>
          </a:bodyPr>
          <a:lstStyle/>
          <a:p>
            <a:pPr lvl="0" algn="ctr"/>
            <a:r>
              <a:rPr lang="en-US" sz="2100" kern="0" dirty="0">
                <a:solidFill>
                  <a:srgbClr val="000000"/>
                </a:solidFill>
                <a:latin typeface="Times New Roman" panose="02020603050405020304" pitchFamily="18" charset="0"/>
                <a:cs typeface="Times New Roman" panose="02020603050405020304" pitchFamily="18" charset="0"/>
              </a:rPr>
              <a:t>1 L </a:t>
            </a:r>
          </a:p>
        </p:txBody>
      </p:sp>
    </p:spTree>
    <p:extLst>
      <p:ext uri="{BB962C8B-B14F-4D97-AF65-F5344CB8AC3E}">
        <p14:creationId xmlns:p14="http://schemas.microsoft.com/office/powerpoint/2010/main" val="62153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 y="457200"/>
            <a:ext cx="9289032" cy="65688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Qu’est-ce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qu’on</a:t>
            </a:r>
            <a:r>
              <a:rPr lang="en-US" dirty="0">
                <a:solidFill>
                  <a:srgbClr val="003300"/>
                </a:solidFill>
                <a:latin typeface="Times New Roman" panose="02020603050405020304" pitchFamily="18" charset="0"/>
                <a:cs typeface="Times New Roman" panose="02020603050405020304" pitchFamily="18" charset="0"/>
              </a:rPr>
              <a:t> fait </a:t>
            </a:r>
            <a:r>
              <a:rPr lang="en-US" dirty="0" err="1">
                <a:solidFill>
                  <a:srgbClr val="003300"/>
                </a:solidFill>
                <a:latin typeface="Times New Roman" panose="02020603050405020304" pitchFamily="18" charset="0"/>
                <a:cs typeface="Times New Roman" panose="02020603050405020304" pitchFamily="18" charset="0"/>
              </a:rPr>
              <a:t>si</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nos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réactifs</a:t>
            </a:r>
            <a:r>
              <a:rPr lang="en-US" dirty="0">
                <a:solidFill>
                  <a:srgbClr val="003300"/>
                </a:solidFill>
                <a:latin typeface="Times New Roman" panose="02020603050405020304" pitchFamily="18" charset="0"/>
                <a:cs typeface="Times New Roman" panose="02020603050405020304" pitchFamily="18" charset="0"/>
              </a:rPr>
              <a:t> ne </a:t>
            </a:r>
            <a:r>
              <a:rPr lang="en-US" dirty="0" err="1">
                <a:solidFill>
                  <a:srgbClr val="003300"/>
                </a:solidFill>
                <a:latin typeface="Times New Roman" panose="02020603050405020304" pitchFamily="18" charset="0"/>
                <a:cs typeface="Times New Roman" panose="02020603050405020304" pitchFamily="18" charset="0"/>
              </a:rPr>
              <a:t>sont</a:t>
            </a:r>
            <a:r>
              <a:rPr lang="en-US" dirty="0">
                <a:solidFill>
                  <a:srgbClr val="003300"/>
                </a:solidFill>
                <a:latin typeface="Times New Roman" panose="02020603050405020304" pitchFamily="18" charset="0"/>
                <a:cs typeface="Times New Roman" panose="02020603050405020304" pitchFamily="18" charset="0"/>
              </a:rPr>
              <a:t> pas des </a:t>
            </a:r>
            <a:r>
              <a:rPr lang="en-US" dirty="0" err="1">
                <a:solidFill>
                  <a:srgbClr val="003300"/>
                </a:solidFill>
                <a:latin typeface="Times New Roman" panose="02020603050405020304" pitchFamily="18" charset="0"/>
                <a:cs typeface="Times New Roman" panose="02020603050405020304" pitchFamily="18" charset="0"/>
              </a:rPr>
              <a:t>gaz</a:t>
            </a:r>
            <a:r>
              <a:rPr lang="en-US" dirty="0">
                <a:solidFill>
                  <a:srgbClr val="003300"/>
                </a:solidFill>
                <a:latin typeface="Times New Roman" panose="02020603050405020304" pitchFamily="18" charset="0"/>
                <a:cs typeface="Times New Roman" panose="02020603050405020304" pitchFamily="18" charset="0"/>
              </a:rPr>
              <a:t>?</a:t>
            </a:r>
          </a:p>
        </p:txBody>
      </p:sp>
      <p:sp>
        <p:nvSpPr>
          <p:cNvPr id="9" name="Content Placeholder 2"/>
          <p:cNvSpPr txBox="1">
            <a:spLocks/>
          </p:cNvSpPr>
          <p:nvPr/>
        </p:nvSpPr>
        <p:spPr bwMode="auto">
          <a:xfrm>
            <a:off x="-9690" y="1265837"/>
            <a:ext cx="9145227" cy="17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en-US" sz="2700" kern="0" dirty="0">
                <a:solidFill>
                  <a:srgbClr val="C00000"/>
                </a:solidFill>
                <a:latin typeface="Times New Roman" panose="02020603050405020304" pitchFamily="18" charset="0"/>
                <a:cs typeface="Times New Roman" panose="02020603050405020304" pitchFamily="18" charset="0"/>
              </a:rPr>
              <a:t>Question </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Combien de fer solide et de soufre solide est nécessaire pour produire du </a:t>
            </a:r>
            <a:r>
              <a:rPr lang="fr-FR" sz="2700" kern="0" dirty="0" err="1">
                <a:solidFill>
                  <a:srgbClr val="000000"/>
                </a:solidFill>
                <a:latin typeface="Times New Roman" panose="02020603050405020304" pitchFamily="18" charset="0"/>
                <a:cs typeface="Times New Roman" panose="02020603050405020304" pitchFamily="18" charset="0"/>
              </a:rPr>
              <a:t>FeS</a:t>
            </a:r>
            <a:r>
              <a:rPr lang="fr-FR" sz="2700" kern="0" dirty="0">
                <a:solidFill>
                  <a:srgbClr val="000000"/>
                </a:solidFill>
                <a:latin typeface="Times New Roman" panose="02020603050405020304" pitchFamily="18" charset="0"/>
                <a:cs typeface="Times New Roman" panose="02020603050405020304" pitchFamily="18" charset="0"/>
              </a:rPr>
              <a:t> pour qu’aucun des 2 réactifs n’est en excès, pourque chaque atome de Fe puisse r</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agir avec un atome de S</a:t>
            </a:r>
            <a:endParaRPr lang="en-US" sz="2700" kern="0" dirty="0">
              <a:solidFill>
                <a:srgbClr val="000000"/>
              </a:solidFill>
            </a:endParaRPr>
          </a:p>
        </p:txBody>
      </p:sp>
      <p:sp>
        <p:nvSpPr>
          <p:cNvPr id="13" name="Content Placeholder 2"/>
          <p:cNvSpPr txBox="1">
            <a:spLocks/>
          </p:cNvSpPr>
          <p:nvPr/>
        </p:nvSpPr>
        <p:spPr bwMode="auto">
          <a:xfrm>
            <a:off x="-9690" y="2854683"/>
            <a:ext cx="9329869" cy="134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en-US" sz="2700" kern="0" dirty="0" err="1">
                <a:solidFill>
                  <a:srgbClr val="003300"/>
                </a:solidFill>
                <a:latin typeface="Times New Roman" panose="02020603050405020304" pitchFamily="18" charset="0"/>
                <a:cs typeface="Times New Roman" panose="02020603050405020304" pitchFamily="18" charset="0"/>
              </a:rPr>
              <a:t>Réponse</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a:solidFill>
                  <a:srgbClr val="000000"/>
                </a:solidFill>
                <a:latin typeface="Times New Roman" panose="02020603050405020304" pitchFamily="18" charset="0"/>
                <a:cs typeface="Times New Roman" panose="02020603050405020304" pitchFamily="18" charset="0"/>
              </a:rPr>
              <a:t>–</a:t>
            </a:r>
            <a:r>
              <a:rPr lang="en-US" sz="2700" kern="0" dirty="0">
                <a:solidFill>
                  <a:srgbClr val="003300"/>
                </a:solidFill>
                <a:latin typeface="Times New Roman" panose="02020603050405020304" pitchFamily="18" charset="0"/>
                <a:cs typeface="Times New Roman" panose="02020603050405020304" pitchFamily="18" charset="0"/>
              </a:rPr>
              <a:t> </a:t>
            </a:r>
            <a:r>
              <a:rPr lang="en-US" sz="2700" kern="0" dirty="0">
                <a:solidFill>
                  <a:srgbClr val="000000"/>
                </a:solidFill>
                <a:latin typeface="Times New Roman" panose="02020603050405020304" pitchFamily="18" charset="0"/>
                <a:cs typeface="Times New Roman" panose="02020603050405020304" pitchFamily="18" charset="0"/>
              </a:rPr>
              <a:t>On </a:t>
            </a:r>
            <a:r>
              <a:rPr lang="en-US" sz="2700" kern="0" dirty="0" err="1">
                <a:solidFill>
                  <a:srgbClr val="000000"/>
                </a:solidFill>
                <a:latin typeface="Times New Roman" panose="02020603050405020304" pitchFamily="18" charset="0"/>
                <a:cs typeface="Times New Roman" panose="02020603050405020304" pitchFamily="18" charset="0"/>
              </a:rPr>
              <a:t>pourrait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compter</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individuels</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réactif</a:t>
            </a:r>
            <a:r>
              <a:rPr lang="en-US" sz="2700" kern="0" dirty="0">
                <a:solidFill>
                  <a:srgbClr val="000000"/>
                </a:solidFill>
                <a:latin typeface="Times New Roman" panose="02020603050405020304" pitchFamily="18" charset="0"/>
                <a:cs typeface="Times New Roman" panose="02020603050405020304" pitchFamily="18" charset="0"/>
              </a:rPr>
              <a:t> pour assurer </a:t>
            </a:r>
            <a:r>
              <a:rPr lang="en-US" sz="2700" kern="0" dirty="0" err="1">
                <a:solidFill>
                  <a:srgbClr val="000000"/>
                </a:solidFill>
                <a:latin typeface="Times New Roman" panose="02020603050405020304" pitchFamily="18" charset="0"/>
                <a:cs typeface="Times New Roman" panose="02020603050405020304" pitchFamily="18" charset="0"/>
              </a:rPr>
              <a:t>qu’il</a:t>
            </a:r>
            <a:r>
              <a:rPr lang="en-US" sz="2700" kern="0" dirty="0">
                <a:solidFill>
                  <a:srgbClr val="000000"/>
                </a:solidFill>
                <a:latin typeface="Times New Roman" panose="02020603050405020304" pitchFamily="18" charset="0"/>
                <a:cs typeface="Times New Roman" panose="02020603050405020304" pitchFamily="18" charset="0"/>
              </a:rPr>
              <a:t> y </a:t>
            </a:r>
            <a:r>
              <a:rPr lang="en-US" sz="2700" kern="0" dirty="0" err="1">
                <a:solidFill>
                  <a:srgbClr val="000000"/>
                </a:solidFill>
                <a:latin typeface="Times New Roman" panose="02020603050405020304" pitchFamily="18" charset="0"/>
                <a:cs typeface="Times New Roman" panose="02020603050405020304" pitchFamily="18" charset="0"/>
              </a:rPr>
              <a:t>ait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autant</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chacun</a:t>
            </a:r>
            <a:r>
              <a:rPr lang="en-US" sz="2700" kern="0" dirty="0">
                <a:solidFill>
                  <a:srgbClr val="000000"/>
                </a:solidFill>
                <a:latin typeface="Times New Roman" panose="02020603050405020304" pitchFamily="18" charset="0"/>
                <a:cs typeface="Times New Roman" panose="02020603050405020304" pitchFamily="18" charset="0"/>
              </a:rPr>
              <a:t> type </a:t>
            </a:r>
            <a:r>
              <a:rPr lang="en-US" sz="2700" kern="0" dirty="0" err="1">
                <a:solidFill>
                  <a:srgbClr val="000000"/>
                </a:solidFill>
                <a:latin typeface="Times New Roman" panose="02020603050405020304" pitchFamily="18" charset="0"/>
                <a:cs typeface="Times New Roman" panose="02020603050405020304" pitchFamily="18" charset="0"/>
              </a:rPr>
              <a:t>d’atome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ceci</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incroyablement</a:t>
            </a:r>
            <a:r>
              <a:rPr lang="en-US" sz="2700" kern="0" dirty="0">
                <a:solidFill>
                  <a:srgbClr val="000000"/>
                </a:solidFill>
                <a:latin typeface="Times New Roman" panose="02020603050405020304" pitchFamily="18" charset="0"/>
                <a:cs typeface="Times New Roman" panose="02020603050405020304" pitchFamily="18" charset="0"/>
              </a:rPr>
              <a:t> difficile et </a:t>
            </a:r>
            <a:r>
              <a:rPr lang="en-US" sz="2700" kern="0" dirty="0" err="1">
                <a:solidFill>
                  <a:srgbClr val="000000"/>
                </a:solidFill>
                <a:latin typeface="Times New Roman" panose="02020603050405020304" pitchFamily="18" charset="0"/>
                <a:cs typeface="Times New Roman" panose="02020603050405020304" pitchFamily="18" charset="0"/>
              </a:rPr>
              <a:t>n’est</a:t>
            </a:r>
            <a:r>
              <a:rPr lang="en-US" sz="2700" kern="0" dirty="0">
                <a:solidFill>
                  <a:srgbClr val="000000"/>
                </a:solidFill>
                <a:latin typeface="Times New Roman" panose="02020603050405020304" pitchFamily="18" charset="0"/>
                <a:cs typeface="Times New Roman" panose="02020603050405020304" pitchFamily="18" charset="0"/>
              </a:rPr>
              <a:t> pas du tout </a:t>
            </a:r>
            <a:r>
              <a:rPr lang="en-US" sz="2700" kern="0" dirty="0" err="1">
                <a:solidFill>
                  <a:srgbClr val="000000"/>
                </a:solidFill>
                <a:latin typeface="Times New Roman" panose="02020603050405020304" pitchFamily="18" charset="0"/>
                <a:cs typeface="Times New Roman" panose="02020603050405020304" pitchFamily="18" charset="0"/>
              </a:rPr>
              <a:t>pratique</a:t>
            </a:r>
            <a:r>
              <a:rPr lang="en-US" sz="2700" kern="0" dirty="0">
                <a:solidFill>
                  <a:srgbClr val="000000"/>
                </a:solidFill>
                <a:latin typeface="Times New Roman" panose="02020603050405020304" pitchFamily="18" charset="0"/>
                <a:cs typeface="Times New Roman" panose="02020603050405020304" pitchFamily="18" charset="0"/>
              </a:rPr>
              <a:t>.  </a:t>
            </a:r>
            <a:endParaRPr lang="en-US" sz="2700" kern="0" dirty="0">
              <a:solidFill>
                <a:srgbClr val="000000"/>
              </a:solidFill>
            </a:endParaRPr>
          </a:p>
        </p:txBody>
      </p:sp>
      <p:sp>
        <p:nvSpPr>
          <p:cNvPr id="4" name="TextBox 3"/>
          <p:cNvSpPr txBox="1"/>
          <p:nvPr/>
        </p:nvSpPr>
        <p:spPr>
          <a:xfrm>
            <a:off x="72852" y="4176249"/>
            <a:ext cx="8129148" cy="507831"/>
          </a:xfrm>
          <a:prstGeom prst="rect">
            <a:avLst/>
          </a:prstGeom>
          <a:noFill/>
        </p:spPr>
        <p:txBody>
          <a:bodyPr wrap="none" rtlCol="0">
            <a:spAutoFit/>
          </a:bodyPr>
          <a:lstStyle/>
          <a:p>
            <a:pPr marL="457200" lvl="0" indent="-457200">
              <a:buFont typeface="Wingdings" panose="05000000000000000000" pitchFamily="2" charset="2"/>
              <a:buChar char="Ø"/>
            </a:pPr>
            <a:r>
              <a:rPr lang="en-US" sz="2700" kern="0" dirty="0">
                <a:solidFill>
                  <a:srgbClr val="000000"/>
                </a:solidFill>
                <a:latin typeface="Times New Roman" panose="02020603050405020304" pitchFamily="18" charset="0"/>
                <a:cs typeface="Times New Roman" panose="02020603050405020304" pitchFamily="18" charset="0"/>
              </a:rPr>
              <a:t>Un </a:t>
            </a:r>
            <a:r>
              <a:rPr lang="en-US" sz="2700" kern="0" dirty="0" err="1">
                <a:solidFill>
                  <a:srgbClr val="000000"/>
                </a:solidFill>
                <a:latin typeface="Times New Roman" panose="02020603050405020304" pitchFamily="18" charset="0"/>
                <a:cs typeface="Times New Roman" panose="02020603050405020304" pitchFamily="18" charset="0"/>
              </a:rPr>
              <a:t>alternatif</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serait</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mesurer</a:t>
            </a:r>
            <a:r>
              <a:rPr lang="en-US" sz="2700" kern="0" dirty="0">
                <a:solidFill>
                  <a:srgbClr val="000000"/>
                </a:solidFill>
                <a:latin typeface="Times New Roman" panose="02020603050405020304" pitchFamily="18" charset="0"/>
                <a:cs typeface="Times New Roman" panose="02020603050405020304" pitchFamily="18" charset="0"/>
              </a:rPr>
              <a:t> la masse des 2 </a:t>
            </a:r>
            <a:r>
              <a:rPr lang="en-US" sz="2700" kern="0" dirty="0" err="1">
                <a:solidFill>
                  <a:srgbClr val="000000"/>
                </a:solidFill>
                <a:latin typeface="Times New Roman" panose="02020603050405020304" pitchFamily="18" charset="0"/>
                <a:cs typeface="Times New Roman" panose="02020603050405020304" pitchFamily="18" charset="0"/>
              </a:rPr>
              <a:t>réactifs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15" name="TextBox 14"/>
          <p:cNvSpPr txBox="1"/>
          <p:nvPr/>
        </p:nvSpPr>
        <p:spPr>
          <a:xfrm>
            <a:off x="-9690" y="4574612"/>
            <a:ext cx="6001303" cy="507831"/>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la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masse de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réactif</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16" name="TextBox 15"/>
          <p:cNvSpPr txBox="1"/>
          <p:nvPr/>
        </p:nvSpPr>
        <p:spPr>
          <a:xfrm>
            <a:off x="6090974" y="4479499"/>
            <a:ext cx="1266693" cy="692497"/>
          </a:xfrm>
          <a:prstGeom prst="rect">
            <a:avLst/>
          </a:prstGeom>
          <a:noFill/>
        </p:spPr>
        <p:txBody>
          <a:bodyPr wrap="none" rtlCol="0">
            <a:spAutoFit/>
          </a:bodyPr>
          <a:lstStyle/>
          <a:p>
            <a:pPr lvl="0"/>
            <a:r>
              <a:rPr lang="en-US" sz="3900" kern="0" dirty="0">
                <a:solidFill>
                  <a:srgbClr val="000000"/>
                </a:solidFill>
                <a:latin typeface="Times New Roman" panose="02020603050405020304" pitchFamily="18" charset="0"/>
                <a:cs typeface="Times New Roman" panose="02020603050405020304" pitchFamily="18" charset="0"/>
              </a:rPr>
              <a:t>NON</a:t>
            </a:r>
            <a:endParaRPr lang="en-US" sz="3900" kern="0" dirty="0">
              <a:solidFill>
                <a:srgbClr val="000000"/>
              </a:solidFill>
            </a:endParaRPr>
          </a:p>
        </p:txBody>
      </p:sp>
      <p:sp>
        <p:nvSpPr>
          <p:cNvPr id="7" name="Rectangle 6"/>
          <p:cNvSpPr/>
          <p:nvPr/>
        </p:nvSpPr>
        <p:spPr>
          <a:xfrm>
            <a:off x="5465060" y="5148750"/>
            <a:ext cx="1624488" cy="1624488"/>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992611" y="6015503"/>
            <a:ext cx="569387" cy="507831"/>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fer</a:t>
            </a:r>
            <a:endParaRPr lang="en-US" sz="2700" kern="0" dirty="0">
              <a:solidFill>
                <a:srgbClr val="000000"/>
              </a:solidFill>
            </a:endParaRPr>
          </a:p>
        </p:txBody>
      </p:sp>
      <p:sp>
        <p:nvSpPr>
          <p:cNvPr id="20" name="TextBox 19"/>
          <p:cNvSpPr txBox="1"/>
          <p:nvPr/>
        </p:nvSpPr>
        <p:spPr>
          <a:xfrm>
            <a:off x="5426244" y="5091462"/>
            <a:ext cx="530915"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26</a:t>
            </a:r>
            <a:endParaRPr lang="en-US" sz="2700" kern="0" dirty="0">
              <a:solidFill>
                <a:srgbClr val="000000"/>
              </a:solidFill>
            </a:endParaRPr>
          </a:p>
        </p:txBody>
      </p:sp>
      <p:sp>
        <p:nvSpPr>
          <p:cNvPr id="21" name="TextBox 20"/>
          <p:cNvSpPr txBox="1"/>
          <p:nvPr/>
        </p:nvSpPr>
        <p:spPr>
          <a:xfrm>
            <a:off x="6591267" y="5091462"/>
            <a:ext cx="553357" cy="923330"/>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3+</a:t>
            </a:r>
          </a:p>
          <a:p>
            <a:pPr lvl="0"/>
            <a:r>
              <a:rPr lang="en-US" sz="2700" kern="0" dirty="0">
                <a:solidFill>
                  <a:srgbClr val="000000"/>
                </a:solidFill>
                <a:latin typeface="Times New Roman" panose="02020603050405020304" pitchFamily="18" charset="0"/>
                <a:cs typeface="Times New Roman" panose="02020603050405020304" pitchFamily="18" charset="0"/>
              </a:rPr>
              <a:t>2+</a:t>
            </a:r>
            <a:endParaRPr lang="en-US" sz="2700" kern="0" dirty="0">
              <a:solidFill>
                <a:srgbClr val="000000"/>
              </a:solidFill>
            </a:endParaRPr>
          </a:p>
        </p:txBody>
      </p:sp>
      <p:sp>
        <p:nvSpPr>
          <p:cNvPr id="22" name="TextBox 21"/>
          <p:cNvSpPr txBox="1"/>
          <p:nvPr/>
        </p:nvSpPr>
        <p:spPr>
          <a:xfrm>
            <a:off x="5838723" y="5404331"/>
            <a:ext cx="877163" cy="923330"/>
          </a:xfrm>
          <a:prstGeom prst="rect">
            <a:avLst/>
          </a:prstGeom>
          <a:noFill/>
        </p:spPr>
        <p:txBody>
          <a:bodyPr wrap="none" rtlCol="0">
            <a:spAutoFit/>
          </a:bodyPr>
          <a:lstStyle/>
          <a:p>
            <a:pPr lvl="0"/>
            <a:r>
              <a:rPr lang="en-US" sz="5400" kern="0" dirty="0">
                <a:solidFill>
                  <a:srgbClr val="000000"/>
                </a:solidFill>
                <a:latin typeface="Times New Roman" panose="02020603050405020304" pitchFamily="18" charset="0"/>
                <a:cs typeface="Times New Roman" panose="02020603050405020304" pitchFamily="18" charset="0"/>
              </a:rPr>
              <a:t>Fe</a:t>
            </a:r>
            <a:endParaRPr lang="en-US" sz="5400" kern="0" dirty="0">
              <a:solidFill>
                <a:srgbClr val="000000"/>
              </a:solidFill>
            </a:endParaRPr>
          </a:p>
        </p:txBody>
      </p:sp>
      <p:sp>
        <p:nvSpPr>
          <p:cNvPr id="28" name="TextBox 27"/>
          <p:cNvSpPr txBox="1"/>
          <p:nvPr/>
        </p:nvSpPr>
        <p:spPr>
          <a:xfrm>
            <a:off x="240539" y="5083725"/>
            <a:ext cx="4899186" cy="1754326"/>
          </a:xfrm>
          <a:prstGeom prst="rect">
            <a:avLst/>
          </a:prstGeom>
          <a:noFill/>
        </p:spPr>
        <p:txBody>
          <a:bodyPr wrap="squar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L’atome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chaque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élément</a:t>
            </a:r>
            <a:r>
              <a:rPr lang="en-US" sz="2700" kern="0" dirty="0">
                <a:solidFill>
                  <a:srgbClr val="000000"/>
                </a:solidFill>
                <a:latin typeface="Times New Roman" panose="02020603050405020304" pitchFamily="18" charset="0"/>
                <a:cs typeface="Times New Roman" panose="02020603050405020304" pitchFamily="18" charset="0"/>
              </a:rPr>
              <a:t> a, </a:t>
            </a:r>
            <a:r>
              <a:rPr lang="en-US" sz="2700" kern="0" dirty="0" err="1">
                <a:solidFill>
                  <a:srgbClr val="000000"/>
                </a:solidFill>
                <a:latin typeface="Times New Roman" panose="02020603050405020304" pitchFamily="18" charset="0"/>
                <a:cs typeface="Times New Roman" panose="02020603050405020304" pitchFamily="18" charset="0"/>
              </a:rPr>
              <a:t>d’habitude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masse </a:t>
            </a:r>
            <a:r>
              <a:rPr lang="en-US" sz="2700" kern="0" dirty="0" err="1">
                <a:solidFill>
                  <a:srgbClr val="000000"/>
                </a:solidFill>
                <a:latin typeface="Times New Roman" panose="02020603050405020304" pitchFamily="18" charset="0"/>
                <a:cs typeface="Times New Roman" panose="02020603050405020304" pitchFamily="18" charset="0"/>
              </a:rPr>
              <a:t>différente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donc</a:t>
            </a:r>
            <a:r>
              <a:rPr lang="en-US" sz="2700" kern="0" dirty="0">
                <a:solidFill>
                  <a:srgbClr val="000000"/>
                </a:solidFill>
                <a:latin typeface="Times New Roman" panose="02020603050405020304" pitchFamily="18" charset="0"/>
                <a:cs typeface="Times New Roman" panose="02020603050405020304" pitchFamily="18" charset="0"/>
              </a:rPr>
              <a:t> 1 g de Fe </a:t>
            </a:r>
            <a:r>
              <a:rPr lang="en-US" sz="2700" kern="0" dirty="0" err="1">
                <a:solidFill>
                  <a:srgbClr val="000000"/>
                </a:solidFill>
                <a:latin typeface="Times New Roman" panose="02020603050405020304" pitchFamily="18" charset="0"/>
                <a:cs typeface="Times New Roman" panose="02020603050405020304" pitchFamily="18" charset="0"/>
              </a:rPr>
              <a:t>n’a</a:t>
            </a:r>
            <a:r>
              <a:rPr lang="en-US" sz="2700" kern="0" dirty="0">
                <a:solidFill>
                  <a:srgbClr val="000000"/>
                </a:solidFill>
                <a:latin typeface="Times New Roman" panose="02020603050405020304" pitchFamily="18" charset="0"/>
                <a:cs typeface="Times New Roman" panose="02020603050405020304" pitchFamily="18" charset="0"/>
              </a:rPr>
              <a:t> pas le </a:t>
            </a:r>
            <a:r>
              <a:rPr lang="en-US" sz="2700" kern="0" dirty="0" err="1">
                <a:solidFill>
                  <a:srgbClr val="000000"/>
                </a:solidFill>
                <a:latin typeface="Times New Roman" panose="02020603050405020304" pitchFamily="18" charset="0"/>
                <a:cs typeface="Times New Roman" panose="02020603050405020304" pitchFamily="18" charset="0"/>
              </a:rPr>
              <a:t>même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que 1 g de S</a:t>
            </a:r>
            <a:endParaRPr lang="en-US" sz="2700" kern="0" dirty="0">
              <a:solidFill>
                <a:srgbClr val="000000"/>
              </a:solidFill>
            </a:endParaRPr>
          </a:p>
        </p:txBody>
      </p:sp>
      <p:sp>
        <p:nvSpPr>
          <p:cNvPr id="30" name="TextBox 29"/>
          <p:cNvSpPr txBox="1"/>
          <p:nvPr/>
        </p:nvSpPr>
        <p:spPr>
          <a:xfrm>
            <a:off x="5882003" y="6327195"/>
            <a:ext cx="790601"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55,8</a:t>
            </a:r>
          </a:p>
        </p:txBody>
      </p:sp>
      <p:sp>
        <p:nvSpPr>
          <p:cNvPr id="38" name="Rectangle 37"/>
          <p:cNvSpPr/>
          <p:nvPr/>
        </p:nvSpPr>
        <p:spPr>
          <a:xfrm>
            <a:off x="5773801" y="6400076"/>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4569" y="5112779"/>
            <a:ext cx="4817858" cy="1722204"/>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210787" y="5148750"/>
            <a:ext cx="1624488" cy="1624488"/>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497887" y="6015503"/>
            <a:ext cx="1050288" cy="507831"/>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soufre</a:t>
            </a:r>
            <a:endParaRPr lang="en-US" sz="2700" kern="0" dirty="0">
              <a:solidFill>
                <a:srgbClr val="000000"/>
              </a:solidFill>
            </a:endParaRPr>
          </a:p>
        </p:txBody>
      </p:sp>
      <p:sp>
        <p:nvSpPr>
          <p:cNvPr id="27" name="TextBox 26"/>
          <p:cNvSpPr txBox="1"/>
          <p:nvPr/>
        </p:nvSpPr>
        <p:spPr>
          <a:xfrm>
            <a:off x="7171971" y="5091462"/>
            <a:ext cx="530915"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16</a:t>
            </a:r>
            <a:endParaRPr lang="en-US" sz="2700" kern="0" dirty="0">
              <a:solidFill>
                <a:srgbClr val="000000"/>
              </a:solidFill>
            </a:endParaRPr>
          </a:p>
        </p:txBody>
      </p:sp>
      <p:sp>
        <p:nvSpPr>
          <p:cNvPr id="29" name="TextBox 28"/>
          <p:cNvSpPr txBox="1"/>
          <p:nvPr/>
        </p:nvSpPr>
        <p:spPr>
          <a:xfrm>
            <a:off x="8336994" y="5091462"/>
            <a:ext cx="473206"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2-</a:t>
            </a:r>
          </a:p>
        </p:txBody>
      </p:sp>
      <p:sp>
        <p:nvSpPr>
          <p:cNvPr id="39" name="TextBox 38"/>
          <p:cNvSpPr txBox="1"/>
          <p:nvPr/>
        </p:nvSpPr>
        <p:spPr>
          <a:xfrm>
            <a:off x="7738338" y="5404331"/>
            <a:ext cx="569387" cy="923330"/>
          </a:xfrm>
          <a:prstGeom prst="rect">
            <a:avLst/>
          </a:prstGeom>
          <a:noFill/>
        </p:spPr>
        <p:txBody>
          <a:bodyPr wrap="none" rtlCol="0">
            <a:spAutoFit/>
          </a:bodyPr>
          <a:lstStyle/>
          <a:p>
            <a:pPr lvl="0"/>
            <a:r>
              <a:rPr lang="en-US" sz="5400" kern="0" dirty="0">
                <a:solidFill>
                  <a:srgbClr val="000000"/>
                </a:solidFill>
                <a:latin typeface="Times New Roman" panose="02020603050405020304" pitchFamily="18" charset="0"/>
                <a:cs typeface="Times New Roman" panose="02020603050405020304" pitchFamily="18" charset="0"/>
              </a:rPr>
              <a:t>S</a:t>
            </a:r>
            <a:endParaRPr lang="en-US" sz="5400" kern="0" dirty="0">
              <a:solidFill>
                <a:srgbClr val="000000"/>
              </a:solidFill>
            </a:endParaRPr>
          </a:p>
        </p:txBody>
      </p:sp>
      <p:sp>
        <p:nvSpPr>
          <p:cNvPr id="41" name="TextBox 40"/>
          <p:cNvSpPr txBox="1"/>
          <p:nvPr/>
        </p:nvSpPr>
        <p:spPr>
          <a:xfrm>
            <a:off x="7541168" y="6327195"/>
            <a:ext cx="963725"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32,07</a:t>
            </a:r>
          </a:p>
        </p:txBody>
      </p:sp>
      <p:sp>
        <p:nvSpPr>
          <p:cNvPr id="42" name="Rectangle 41"/>
          <p:cNvSpPr/>
          <p:nvPr/>
        </p:nvSpPr>
        <p:spPr>
          <a:xfrm>
            <a:off x="7519528" y="6400076"/>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9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ppt_x"/>
                                          </p:val>
                                        </p:tav>
                                        <p:tav tm="100000">
                                          <p:val>
                                            <p:strVal val="#ppt_x"/>
                                          </p:val>
                                        </p:tav>
                                      </p:tavLst>
                                    </p:anim>
                                    <p:anim calcmode="lin" valueType="num">
                                      <p:cBhvr additive="base">
                                        <p:cTn id="65" dur="500" fill="hold"/>
                                        <p:tgtEl>
                                          <p:spTgt spid="4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ppt_x"/>
                                          </p:val>
                                        </p:tav>
                                        <p:tav tm="100000">
                                          <p:val>
                                            <p:strVal val="#ppt_x"/>
                                          </p:val>
                                        </p:tav>
                                      </p:tavLst>
                                    </p:anim>
                                    <p:anim calcmode="lin" valueType="num">
                                      <p:cBhvr additive="base">
                                        <p:cTn id="81" dur="500" fill="hold"/>
                                        <p:tgtEl>
                                          <p:spTgt spid="2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fill="hold"/>
                                        <p:tgtEl>
                                          <p:spTgt spid="39"/>
                                        </p:tgtEl>
                                        <p:attrNameLst>
                                          <p:attrName>ppt_x</p:attrName>
                                        </p:attrNameLst>
                                      </p:cBhvr>
                                      <p:tavLst>
                                        <p:tav tm="0">
                                          <p:val>
                                            <p:strVal val="#ppt_x"/>
                                          </p:val>
                                        </p:tav>
                                        <p:tav tm="100000">
                                          <p:val>
                                            <p:strVal val="#ppt_x"/>
                                          </p:val>
                                        </p:tav>
                                      </p:tavLst>
                                    </p:anim>
                                    <p:anim calcmode="lin" valueType="num">
                                      <p:cBhvr additive="base">
                                        <p:cTn id="85" dur="500" fill="hold"/>
                                        <p:tgtEl>
                                          <p:spTgt spid="3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500" fill="hold"/>
                                        <p:tgtEl>
                                          <p:spTgt spid="41"/>
                                        </p:tgtEl>
                                        <p:attrNameLst>
                                          <p:attrName>ppt_x</p:attrName>
                                        </p:attrNameLst>
                                      </p:cBhvr>
                                      <p:tavLst>
                                        <p:tav tm="0">
                                          <p:val>
                                            <p:strVal val="#ppt_x"/>
                                          </p:val>
                                        </p:tav>
                                        <p:tav tm="100000">
                                          <p:val>
                                            <p:strVal val="#ppt_x"/>
                                          </p:val>
                                        </p:tav>
                                      </p:tavLst>
                                    </p:anim>
                                    <p:anim calcmode="lin" valueType="num">
                                      <p:cBhvr additive="base">
                                        <p:cTn id="89" dur="5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500" fill="hold"/>
                                        <p:tgtEl>
                                          <p:spTgt spid="42"/>
                                        </p:tgtEl>
                                        <p:attrNameLst>
                                          <p:attrName>ppt_x</p:attrName>
                                        </p:attrNameLst>
                                      </p:cBhvr>
                                      <p:tavLst>
                                        <p:tav tm="0">
                                          <p:val>
                                            <p:strVal val="#ppt_x"/>
                                          </p:val>
                                        </p:tav>
                                        <p:tav tm="100000">
                                          <p:val>
                                            <p:strVal val="#ppt_x"/>
                                          </p:val>
                                        </p:tav>
                                      </p:tavLst>
                                    </p:anim>
                                    <p:anim calcmode="lin" valueType="num">
                                      <p:cBhvr additive="base">
                                        <p:cTn id="9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15" grpId="0"/>
      <p:bldP spid="16" grpId="0"/>
      <p:bldP spid="7" grpId="0" animBg="1"/>
      <p:bldP spid="17" grpId="0"/>
      <p:bldP spid="20" grpId="0"/>
      <p:bldP spid="21" grpId="0"/>
      <p:bldP spid="22" grpId="0"/>
      <p:bldP spid="28" grpId="0"/>
      <p:bldP spid="30" grpId="0"/>
      <p:bldP spid="38" grpId="0" animBg="1"/>
      <p:bldP spid="40" grpId="0" animBg="1"/>
      <p:bldP spid="25" grpId="0" animBg="1"/>
      <p:bldP spid="26" grpId="0"/>
      <p:bldP spid="27" grpId="0"/>
      <p:bldP spid="29" grpId="0"/>
      <p:bldP spid="39" grpId="0"/>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22981" y="6001308"/>
            <a:ext cx="9066392" cy="86012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Content Placeholder 2"/>
          <p:cNvSpPr txBox="1">
            <a:spLocks/>
          </p:cNvSpPr>
          <p:nvPr/>
        </p:nvSpPr>
        <p:spPr bwMode="auto">
          <a:xfrm>
            <a:off x="43887" y="5944749"/>
            <a:ext cx="9073480" cy="91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mole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d</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finie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comme</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tant</a:t>
            </a:r>
            <a:r>
              <a:rPr lang="en-US" sz="2700" kern="0" dirty="0">
                <a:solidFill>
                  <a:srgbClr val="000000"/>
                </a:solidFill>
                <a:latin typeface="Times New Roman" panose="02020603050405020304" pitchFamily="18" charset="0"/>
                <a:cs typeface="Times New Roman" panose="02020603050405020304" pitchFamily="18" charset="0"/>
              </a:rPr>
              <a:t> le </a:t>
            </a:r>
            <a:r>
              <a:rPr lang="en-US" sz="2700" kern="0" dirty="0" err="1">
                <a:solidFill>
                  <a:srgbClr val="000000"/>
                </a:solidFill>
                <a:latin typeface="Times New Roman" panose="02020603050405020304" pitchFamily="18" charset="0"/>
                <a:cs typeface="Times New Roman" panose="02020603050405020304" pitchFamily="18" charset="0"/>
              </a:rPr>
              <a:t>nombre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d’atomes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dans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exactement</a:t>
            </a:r>
            <a:r>
              <a:rPr lang="en-US" sz="2700" kern="0" dirty="0">
                <a:solidFill>
                  <a:srgbClr val="000000"/>
                </a:solidFill>
                <a:latin typeface="Times New Roman" panose="02020603050405020304" pitchFamily="18" charset="0"/>
                <a:cs typeface="Times New Roman" panose="02020603050405020304" pitchFamily="18" charset="0"/>
              </a:rPr>
              <a:t> 12 g de carbone-12 pure.</a:t>
            </a:r>
            <a:endParaRPr lang="en-US" sz="2700" kern="0" dirty="0">
              <a:solidFill>
                <a:srgbClr val="000000"/>
              </a:solidFill>
            </a:endParaRPr>
          </a:p>
        </p:txBody>
      </p:sp>
      <p:sp>
        <p:nvSpPr>
          <p:cNvPr id="8" name="Rectangle 7"/>
          <p:cNvSpPr/>
          <p:nvPr/>
        </p:nvSpPr>
        <p:spPr>
          <a:xfrm>
            <a:off x="-12941" y="5019084"/>
            <a:ext cx="9066392" cy="86012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304987" y="5409326"/>
            <a:ext cx="1296144" cy="454567"/>
          </a:xfrm>
          <a:prstGeom prst="rect">
            <a:avLst/>
          </a:prstGeom>
          <a:solidFill>
            <a:srgbClr val="FF9966"/>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7" name="Content Placeholder 2"/>
          <p:cNvSpPr txBox="1">
            <a:spLocks/>
          </p:cNvSpPr>
          <p:nvPr/>
        </p:nvSpPr>
        <p:spPr bwMode="auto">
          <a:xfrm>
            <a:off x="-72008" y="4962525"/>
            <a:ext cx="9487712" cy="91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Mais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ces</a:t>
            </a:r>
            <a:r>
              <a:rPr lang="en-US" sz="2700" kern="0" dirty="0">
                <a:solidFill>
                  <a:srgbClr val="000000"/>
                </a:solidFill>
                <a:latin typeface="Times New Roman" panose="02020603050405020304" pitchFamily="18" charset="0"/>
                <a:cs typeface="Times New Roman" panose="02020603050405020304" pitchFamily="18" charset="0"/>
              </a:rPr>
              <a:t> masses </a:t>
            </a:r>
            <a:r>
              <a:rPr lang="en-US" sz="2700" kern="0" dirty="0" err="1">
                <a:solidFill>
                  <a:srgbClr val="000000"/>
                </a:solidFill>
                <a:latin typeface="Times New Roman" panose="02020603050405020304" pitchFamily="18" charset="0"/>
                <a:cs typeface="Times New Roman" panose="02020603050405020304" pitchFamily="18" charset="0"/>
              </a:rPr>
              <a:t>ont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aussi</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deuxième</a:t>
            </a:r>
            <a:r>
              <a:rPr lang="en-US" sz="2700" kern="0" dirty="0">
                <a:solidFill>
                  <a:srgbClr val="000000"/>
                </a:solidFill>
                <a:latin typeface="Times New Roman" panose="02020603050405020304" pitchFamily="18" charset="0"/>
                <a:cs typeface="Times New Roman" panose="02020603050405020304" pitchFamily="18" charset="0"/>
              </a:rPr>
              <a:t> signification – la masse </a:t>
            </a:r>
            <a:r>
              <a:rPr lang="en-US" sz="2700" kern="0" dirty="0" err="1">
                <a:solidFill>
                  <a:srgbClr val="000000"/>
                </a:solidFill>
                <a:latin typeface="Times New Roman" panose="02020603050405020304" pitchFamily="18" charset="0"/>
                <a:cs typeface="Times New Roman" panose="02020603050405020304" pitchFamily="18" charset="0"/>
              </a:rPr>
              <a:t>d’une</a:t>
            </a:r>
            <a:r>
              <a:rPr lang="en-US" sz="2700" kern="0" dirty="0">
                <a:solidFill>
                  <a:srgbClr val="000000"/>
                </a:solidFill>
                <a:latin typeface="Times New Roman" panose="02020603050405020304" pitchFamily="18" charset="0"/>
                <a:cs typeface="Times New Roman" panose="02020603050405020304" pitchFamily="18" charset="0"/>
              </a:rPr>
              <a:t> mole de l’</a:t>
            </a:r>
            <a:r>
              <a:rPr lang="fr-FR" sz="2700" kern="0" dirty="0" err="1">
                <a:solidFill>
                  <a:srgbClr val="000000"/>
                </a:solidFill>
                <a:latin typeface="Times New Roman" panose="02020603050405020304" pitchFamily="18" charset="0"/>
                <a:cs typeface="Times New Roman" panose="02020603050405020304" pitchFamily="18" charset="0"/>
              </a:rPr>
              <a:t>élé</a:t>
            </a:r>
            <a:r>
              <a:rPr lang="en-US" sz="2700" kern="0" dirty="0" err="1">
                <a:solidFill>
                  <a:srgbClr val="000000"/>
                </a:solidFill>
                <a:latin typeface="Times New Roman" panose="02020603050405020304" pitchFamily="18" charset="0"/>
                <a:cs typeface="Times New Roman" panose="02020603050405020304" pitchFamily="18" charset="0"/>
              </a:rPr>
              <a:t>ment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en</a:t>
            </a:r>
            <a:r>
              <a:rPr lang="en-US" sz="2700" kern="0" dirty="0">
                <a:solidFill>
                  <a:srgbClr val="000000"/>
                </a:solidFill>
                <a:latin typeface="Times New Roman" panose="02020603050405020304" pitchFamily="18" charset="0"/>
                <a:cs typeface="Times New Roman" panose="02020603050405020304" pitchFamily="18" charset="0"/>
              </a:rPr>
              <a:t> unit</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s de </a:t>
            </a:r>
            <a:r>
              <a:rPr lang="en-US" sz="2700" kern="0" dirty="0" err="1">
                <a:solidFill>
                  <a:srgbClr val="000000"/>
                </a:solidFill>
                <a:latin typeface="Times New Roman" panose="02020603050405020304" pitchFamily="18" charset="0"/>
                <a:cs typeface="Times New Roman" panose="02020603050405020304" pitchFamily="18" charset="0"/>
              </a:rPr>
              <a:t>grammes</a:t>
            </a: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2" name="Title 1"/>
          <p:cNvSpPr>
            <a:spLocks noGrp="1"/>
          </p:cNvSpPr>
          <p:nvPr>
            <p:ph type="title"/>
          </p:nvPr>
        </p:nvSpPr>
        <p:spPr>
          <a:xfrm>
            <a:off x="-72516" y="457200"/>
            <a:ext cx="9289032" cy="656884"/>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masse des </a:t>
            </a:r>
            <a:r>
              <a:rPr lang="en-US" dirty="0" err="1">
                <a:solidFill>
                  <a:srgbClr val="003300"/>
                </a:solidFill>
                <a:latin typeface="Times New Roman" panose="02020603050405020304" pitchFamily="18" charset="0"/>
                <a:cs typeface="Times New Roman" panose="02020603050405020304" pitchFamily="18" charset="0"/>
              </a:rPr>
              <a:t>éléments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0" name="Rectangle 69"/>
          <p:cNvSpPr/>
          <p:nvPr/>
        </p:nvSpPr>
        <p:spPr>
          <a:xfrm>
            <a:off x="7316287" y="764704"/>
            <a:ext cx="1797671" cy="1797671"/>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930429" y="1804640"/>
            <a:ext cx="569387" cy="507831"/>
          </a:xfrm>
          <a:prstGeom prst="rect">
            <a:avLst/>
          </a:prstGeom>
          <a:noFill/>
        </p:spPr>
        <p:txBody>
          <a:bodyPr wrap="none" rtlCol="0">
            <a:spAutoFit/>
          </a:bodyPr>
          <a:lstStyle/>
          <a:p>
            <a:pPr lvl="0"/>
            <a:r>
              <a:rPr lang="en-US" sz="2700" kern="0" dirty="0" err="1">
                <a:solidFill>
                  <a:srgbClr val="000000"/>
                </a:solidFill>
                <a:latin typeface="Times New Roman" panose="02020603050405020304" pitchFamily="18" charset="0"/>
                <a:cs typeface="Times New Roman" panose="02020603050405020304" pitchFamily="18" charset="0"/>
              </a:rPr>
              <a:t>fer</a:t>
            </a:r>
            <a:endParaRPr lang="en-US" sz="2700" kern="0" dirty="0">
              <a:solidFill>
                <a:srgbClr val="000000"/>
              </a:solidFill>
            </a:endParaRPr>
          </a:p>
        </p:txBody>
      </p:sp>
      <p:sp>
        <p:nvSpPr>
          <p:cNvPr id="72" name="TextBox 71"/>
          <p:cNvSpPr txBox="1"/>
          <p:nvPr/>
        </p:nvSpPr>
        <p:spPr>
          <a:xfrm>
            <a:off x="7311664" y="764704"/>
            <a:ext cx="530915"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26</a:t>
            </a:r>
            <a:endParaRPr lang="en-US" sz="2700" kern="0" dirty="0">
              <a:solidFill>
                <a:srgbClr val="000000"/>
              </a:solidFill>
            </a:endParaRPr>
          </a:p>
        </p:txBody>
      </p:sp>
      <p:sp>
        <p:nvSpPr>
          <p:cNvPr id="73" name="TextBox 72"/>
          <p:cNvSpPr txBox="1"/>
          <p:nvPr/>
        </p:nvSpPr>
        <p:spPr>
          <a:xfrm>
            <a:off x="8545786" y="731803"/>
            <a:ext cx="553357" cy="923330"/>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3+</a:t>
            </a:r>
          </a:p>
          <a:p>
            <a:pPr lvl="0"/>
            <a:r>
              <a:rPr lang="en-US" sz="2700" kern="0" dirty="0">
                <a:solidFill>
                  <a:srgbClr val="000000"/>
                </a:solidFill>
                <a:latin typeface="Times New Roman" panose="02020603050405020304" pitchFamily="18" charset="0"/>
                <a:cs typeface="Times New Roman" panose="02020603050405020304" pitchFamily="18" charset="0"/>
              </a:rPr>
              <a:t>2+</a:t>
            </a:r>
            <a:endParaRPr lang="en-US" sz="2700" kern="0" dirty="0">
              <a:solidFill>
                <a:srgbClr val="000000"/>
              </a:solidFill>
            </a:endParaRPr>
          </a:p>
        </p:txBody>
      </p:sp>
      <p:sp>
        <p:nvSpPr>
          <p:cNvPr id="74" name="TextBox 73"/>
          <p:cNvSpPr txBox="1"/>
          <p:nvPr/>
        </p:nvSpPr>
        <p:spPr>
          <a:xfrm>
            <a:off x="7776541" y="1193468"/>
            <a:ext cx="877163" cy="923330"/>
          </a:xfrm>
          <a:prstGeom prst="rect">
            <a:avLst/>
          </a:prstGeom>
          <a:noFill/>
        </p:spPr>
        <p:txBody>
          <a:bodyPr wrap="none" rtlCol="0">
            <a:spAutoFit/>
          </a:bodyPr>
          <a:lstStyle/>
          <a:p>
            <a:pPr lvl="0"/>
            <a:r>
              <a:rPr lang="en-US" sz="5400" kern="0" dirty="0">
                <a:solidFill>
                  <a:srgbClr val="000000"/>
                </a:solidFill>
                <a:latin typeface="Times New Roman" panose="02020603050405020304" pitchFamily="18" charset="0"/>
                <a:cs typeface="Times New Roman" panose="02020603050405020304" pitchFamily="18" charset="0"/>
              </a:rPr>
              <a:t>Fe</a:t>
            </a:r>
            <a:endParaRPr lang="en-US" sz="5400" kern="0" dirty="0">
              <a:solidFill>
                <a:srgbClr val="000000"/>
              </a:solidFill>
            </a:endParaRPr>
          </a:p>
        </p:txBody>
      </p:sp>
      <p:sp>
        <p:nvSpPr>
          <p:cNvPr id="75" name="TextBox 74"/>
          <p:cNvSpPr txBox="1"/>
          <p:nvPr/>
        </p:nvSpPr>
        <p:spPr>
          <a:xfrm>
            <a:off x="7818844" y="2120089"/>
            <a:ext cx="790601" cy="507831"/>
          </a:xfrm>
          <a:prstGeom prst="rect">
            <a:avLst/>
          </a:prstGeom>
          <a:noFill/>
        </p:spPr>
        <p:txBody>
          <a:bodyPr wrap="non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55,8</a:t>
            </a:r>
          </a:p>
        </p:txBody>
      </p:sp>
      <p:sp>
        <p:nvSpPr>
          <p:cNvPr id="76" name="Rectangle 75"/>
          <p:cNvSpPr/>
          <p:nvPr/>
        </p:nvSpPr>
        <p:spPr>
          <a:xfrm>
            <a:off x="7706828" y="2189213"/>
            <a:ext cx="1007007" cy="4060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urved Connector 8"/>
          <p:cNvCxnSpPr>
            <a:stCxn id="12" idx="2"/>
            <a:endCxn id="79" idx="0"/>
          </p:cNvCxnSpPr>
          <p:nvPr/>
        </p:nvCxnSpPr>
        <p:spPr>
          <a:xfrm rot="16200000" flipH="1">
            <a:off x="2685911" y="4131041"/>
            <a:ext cx="137415" cy="3603118"/>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25" idx="3"/>
            <a:endCxn id="76" idx="1"/>
          </p:cNvCxnSpPr>
          <p:nvPr/>
        </p:nvCxnSpPr>
        <p:spPr>
          <a:xfrm>
            <a:off x="7257618" y="1347451"/>
            <a:ext cx="449210" cy="104479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1395" y="1104420"/>
            <a:ext cx="7405282" cy="923330"/>
          </a:xfrm>
          <a:prstGeom prst="rect">
            <a:avLst/>
          </a:prstGeom>
          <a:noFill/>
        </p:spPr>
        <p:txBody>
          <a:bodyPr wrap="square" rtlCol="0">
            <a:spAutoFit/>
          </a:bodyPr>
          <a:lstStyle/>
          <a:p>
            <a:pPr lvl="0"/>
            <a:r>
              <a:rPr lang="en-US" sz="2700" kern="0" dirty="0">
                <a:solidFill>
                  <a:srgbClr val="000000"/>
                </a:solidFill>
                <a:latin typeface="Times New Roman" panose="02020603050405020304" pitchFamily="18" charset="0"/>
                <a:cs typeface="Times New Roman" panose="02020603050405020304" pitchFamily="18" charset="0"/>
              </a:rPr>
              <a:t>Le tableau p</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riodique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montre</a:t>
            </a:r>
            <a:r>
              <a:rPr lang="en-US" sz="2700" kern="0" dirty="0">
                <a:solidFill>
                  <a:srgbClr val="000000"/>
                </a:solidFill>
                <a:latin typeface="Times New Roman" panose="02020603050405020304" pitchFamily="18" charset="0"/>
                <a:cs typeface="Times New Roman" panose="02020603050405020304" pitchFamily="18" charset="0"/>
              </a:rPr>
              <a:t> les masses </a:t>
            </a:r>
            <a:r>
              <a:rPr lang="en-US" sz="2700" kern="0" dirty="0" err="1">
                <a:solidFill>
                  <a:srgbClr val="000000"/>
                </a:solidFill>
                <a:latin typeface="Times New Roman" panose="02020603050405020304" pitchFamily="18" charset="0"/>
                <a:cs typeface="Times New Roman" panose="02020603050405020304" pitchFamily="18" charset="0"/>
              </a:rPr>
              <a:t>atomiques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ou</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bien</a:t>
            </a:r>
            <a:r>
              <a:rPr lang="en-US" sz="2700" kern="0" dirty="0">
                <a:solidFill>
                  <a:srgbClr val="000000"/>
                </a:solidFill>
                <a:latin typeface="Times New Roman" panose="02020603050405020304" pitchFamily="18" charset="0"/>
                <a:cs typeface="Times New Roman" panose="02020603050405020304" pitchFamily="18" charset="0"/>
              </a:rPr>
              <a:t> les masses relatives des </a:t>
            </a:r>
            <a:r>
              <a:rPr lang="fr-FR" sz="2700" kern="0" dirty="0" err="1">
                <a:solidFill>
                  <a:srgbClr val="000000"/>
                </a:solidFill>
                <a:latin typeface="Times New Roman" panose="02020603050405020304" pitchFamily="18" charset="0"/>
                <a:cs typeface="Times New Roman" panose="02020603050405020304" pitchFamily="18" charset="0"/>
              </a:rPr>
              <a:t>élé</a:t>
            </a:r>
            <a:r>
              <a:rPr lang="en-US" sz="2700" kern="0" dirty="0" err="1">
                <a:solidFill>
                  <a:srgbClr val="000000"/>
                </a:solidFill>
                <a:latin typeface="Times New Roman" panose="02020603050405020304" pitchFamily="18" charset="0"/>
                <a:cs typeface="Times New Roman" panose="02020603050405020304" pitchFamily="18" charset="0"/>
              </a:rPr>
              <a:t>ments</a:t>
            </a:r>
            <a:r>
              <a:rPr lang="en-US" sz="2700" kern="0" dirty="0">
                <a:solidFill>
                  <a:srgbClr val="00000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4242725" y="1155089"/>
            <a:ext cx="3014893" cy="384723"/>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Curved Connector 34"/>
          <p:cNvCxnSpPr>
            <a:stCxn id="76" idx="1"/>
            <a:endCxn id="55" idx="3"/>
          </p:cNvCxnSpPr>
          <p:nvPr/>
        </p:nvCxnSpPr>
        <p:spPr>
          <a:xfrm rot="10800000">
            <a:off x="6779938" y="2255365"/>
            <a:ext cx="926891" cy="136880"/>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Content Placeholder 2"/>
          <p:cNvSpPr txBox="1">
            <a:spLocks/>
          </p:cNvSpPr>
          <p:nvPr/>
        </p:nvSpPr>
        <p:spPr bwMode="auto">
          <a:xfrm>
            <a:off x="2154713" y="1981347"/>
            <a:ext cx="4752528" cy="51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55,8 </a:t>
            </a:r>
            <a:r>
              <a:rPr lang="en-US" sz="2700" kern="0" dirty="0" err="1">
                <a:solidFill>
                  <a:srgbClr val="000000"/>
                </a:solidFill>
                <a:latin typeface="Times New Roman" panose="02020603050405020304" pitchFamily="18" charset="0"/>
                <a:cs typeface="Times New Roman" panose="02020603050405020304" pitchFamily="18" charset="0"/>
              </a:rPr>
              <a:t>uma</a:t>
            </a:r>
            <a:r>
              <a:rPr lang="en-US" sz="2700" kern="0" dirty="0">
                <a:solidFill>
                  <a:srgbClr val="000000"/>
                </a:solidFill>
                <a:latin typeface="Times New Roman" panose="02020603050405020304" pitchFamily="18" charset="0"/>
                <a:cs typeface="Times New Roman" panose="02020603050405020304" pitchFamily="18" charset="0"/>
              </a:rPr>
              <a:t> ≈ 55,8 u ≈ 55,8 Da</a:t>
            </a:r>
            <a:endParaRPr lang="en-US" sz="2700" kern="0" dirty="0">
              <a:solidFill>
                <a:srgbClr val="000000"/>
              </a:solidFill>
            </a:endParaRPr>
          </a:p>
        </p:txBody>
      </p:sp>
      <p:sp>
        <p:nvSpPr>
          <p:cNvPr id="54" name="Content Placeholder 2"/>
          <p:cNvSpPr txBox="1">
            <a:spLocks/>
          </p:cNvSpPr>
          <p:nvPr/>
        </p:nvSpPr>
        <p:spPr bwMode="auto">
          <a:xfrm>
            <a:off x="5531606" y="2857244"/>
            <a:ext cx="1266852" cy="51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Daltons</a:t>
            </a:r>
            <a:endParaRPr lang="en-US" sz="2700" kern="0" dirty="0">
              <a:solidFill>
                <a:srgbClr val="000000"/>
              </a:solidFill>
            </a:endParaRPr>
          </a:p>
        </p:txBody>
      </p:sp>
      <p:sp>
        <p:nvSpPr>
          <p:cNvPr id="55" name="Rectangle 54"/>
          <p:cNvSpPr/>
          <p:nvPr/>
        </p:nvSpPr>
        <p:spPr>
          <a:xfrm>
            <a:off x="2154713" y="2063003"/>
            <a:ext cx="4625224" cy="384723"/>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25953" y="2010977"/>
            <a:ext cx="685151" cy="51753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518453" y="2010977"/>
            <a:ext cx="288032" cy="51753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774899" y="2010977"/>
            <a:ext cx="423455" cy="51753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Content Placeholder 2"/>
              <p:cNvSpPr txBox="1">
                <a:spLocks/>
              </p:cNvSpPr>
              <p:nvPr/>
            </p:nvSpPr>
            <p:spPr bwMode="auto">
              <a:xfrm>
                <a:off x="1289062" y="3866214"/>
                <a:ext cx="6318291" cy="97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14:m>
                  <m:oMathPara xmlns:m="http://schemas.openxmlformats.org/officeDocument/2006/math">
                    <m:oMathParaPr>
                      <m:jc m:val="centerGroup"/>
                    </m:oMathParaPr>
                    <m:oMath xmlns:m="http://schemas.openxmlformats.org/officeDocument/2006/math">
                      <m:r>
                        <a:rPr lang="en-US" sz="2700" i="1" kern="0" smtClean="0">
                          <a:solidFill>
                            <a:srgbClr val="000000"/>
                          </a:solidFill>
                          <a:latin typeface="Cambria Math" panose="02040503050406030204" pitchFamily="18" charset="0"/>
                        </a:rPr>
                        <m:t>≈</m:t>
                      </m:r>
                      <m:r>
                        <a:rPr lang="en-US" sz="2700" b="0" i="1" kern="0" smtClean="0">
                          <a:solidFill>
                            <a:srgbClr val="000000"/>
                          </a:solidFill>
                          <a:latin typeface="Cambria Math" panose="02040503050406030204" pitchFamily="18" charset="0"/>
                        </a:rPr>
                        <m:t> </m:t>
                      </m:r>
                      <m:f>
                        <m:fPr>
                          <m:ctrlPr>
                            <a:rPr lang="en-US" sz="2700" b="0" i="1" kern="0" smtClean="0">
                              <a:solidFill>
                                <a:srgbClr val="000000"/>
                              </a:solidFill>
                              <a:latin typeface="Cambria Math" panose="02040503050406030204" pitchFamily="18" charset="0"/>
                            </a:rPr>
                          </m:ctrlPr>
                        </m:fPr>
                        <m:num>
                          <m:r>
                            <a:rPr lang="en-US" sz="2700" b="0" i="1" kern="0" smtClean="0">
                              <a:solidFill>
                                <a:srgbClr val="000000"/>
                              </a:solidFill>
                              <a:latin typeface="Cambria Math" panose="02040503050406030204" pitchFamily="18" charset="0"/>
                            </a:rPr>
                            <m:t>1</m:t>
                          </m:r>
                        </m:num>
                        <m:den>
                          <m:r>
                            <a:rPr lang="en-US" sz="2700" b="0" i="1" kern="0" smtClean="0">
                              <a:solidFill>
                                <a:srgbClr val="000000"/>
                              </a:solidFill>
                              <a:latin typeface="Cambria Math" panose="02040503050406030204" pitchFamily="18" charset="0"/>
                            </a:rPr>
                            <m:t>12</m:t>
                          </m:r>
                        </m:den>
                      </m:f>
                      <m:r>
                        <a:rPr lang="en-US" sz="2700" b="0" i="1" kern="0" smtClean="0">
                          <a:solidFill>
                            <a:srgbClr val="000000"/>
                          </a:solidFill>
                          <a:latin typeface="Cambria Math" panose="02040503050406030204" pitchFamily="18" charset="0"/>
                        </a:rPr>
                        <m:t> </m:t>
                      </m:r>
                      <m:r>
                        <a:rPr lang="en-US" sz="2700" b="0" i="1" kern="0" smtClean="0">
                          <a:solidFill>
                            <a:srgbClr val="000000"/>
                          </a:solidFill>
                          <a:latin typeface="Cambria Math" panose="02040503050406030204" pitchFamily="18" charset="0"/>
                        </a:rPr>
                        <m:t>𝑙𝑎</m:t>
                      </m:r>
                      <m:r>
                        <a:rPr lang="en-US" sz="2700" b="0" i="1" kern="0" smtClean="0">
                          <a:solidFill>
                            <a:srgbClr val="000000"/>
                          </a:solidFill>
                          <a:latin typeface="Cambria Math" panose="02040503050406030204" pitchFamily="18" charset="0"/>
                        </a:rPr>
                        <m:t> </m:t>
                      </m:r>
                      <m:r>
                        <a:rPr lang="en-US" sz="2700" b="0" i="1" kern="0" smtClean="0">
                          <a:solidFill>
                            <a:srgbClr val="000000"/>
                          </a:solidFill>
                          <a:latin typeface="Cambria Math" panose="02040503050406030204" pitchFamily="18" charset="0"/>
                        </a:rPr>
                        <m:t>𝑚𝑎𝑠𝑠𝑒</m:t>
                      </m:r>
                      <m:r>
                        <a:rPr lang="en-US" sz="2700" b="0" i="1" kern="0" smtClean="0">
                          <a:solidFill>
                            <a:srgbClr val="000000"/>
                          </a:solidFill>
                          <a:latin typeface="Cambria Math" panose="02040503050406030204" pitchFamily="18" charset="0"/>
                        </a:rPr>
                        <m:t> </m:t>
                      </m:r>
                      <m:sSup>
                        <m:sSupPr>
                          <m:ctrlPr>
                            <a:rPr lang="en-US" sz="2700" b="0" i="1" kern="0" smtClean="0">
                              <a:solidFill>
                                <a:srgbClr val="000000"/>
                              </a:solidFill>
                              <a:latin typeface="Cambria Math" panose="02040503050406030204" pitchFamily="18" charset="0"/>
                            </a:rPr>
                          </m:ctrlPr>
                        </m:sSupPr>
                        <m:e>
                          <m:r>
                            <a:rPr lang="en-US" sz="2700" b="0" i="1" kern="0" smtClean="0">
                              <a:solidFill>
                                <a:srgbClr val="000000"/>
                              </a:solidFill>
                              <a:latin typeface="Cambria Math" panose="02040503050406030204" pitchFamily="18" charset="0"/>
                            </a:rPr>
                            <m:t>𝑑</m:t>
                          </m:r>
                        </m:e>
                        <m:sup>
                          <m:r>
                            <a:rPr lang="en-US" sz="2700" b="0" i="1" kern="0" smtClean="0">
                              <a:solidFill>
                                <a:srgbClr val="000000"/>
                              </a:solidFill>
                              <a:latin typeface="Cambria Math" panose="02040503050406030204" pitchFamily="18" charset="0"/>
                            </a:rPr>
                            <m:t>′</m:t>
                          </m:r>
                        </m:sup>
                      </m:sSup>
                      <m:r>
                        <a:rPr lang="en-US" sz="2700" b="0" i="1" kern="0" smtClean="0">
                          <a:solidFill>
                            <a:srgbClr val="000000"/>
                          </a:solidFill>
                          <a:latin typeface="Cambria Math" panose="02040503050406030204" pitchFamily="18" charset="0"/>
                        </a:rPr>
                        <m:t>𝑢𝑛</m:t>
                      </m:r>
                      <m:r>
                        <a:rPr lang="en-US" sz="2700" b="0" i="1" kern="0" smtClean="0">
                          <a:solidFill>
                            <a:srgbClr val="000000"/>
                          </a:solidFill>
                          <a:latin typeface="Cambria Math" panose="02040503050406030204" pitchFamily="18" charset="0"/>
                        </a:rPr>
                        <m:t> </m:t>
                      </m:r>
                      <m:r>
                        <a:rPr lang="en-US" sz="2700" b="0" i="1" kern="0" smtClean="0">
                          <a:solidFill>
                            <a:srgbClr val="000000"/>
                          </a:solidFill>
                          <a:latin typeface="Cambria Math" panose="02040503050406030204" pitchFamily="18" charset="0"/>
                        </a:rPr>
                        <m:t>𝑎𝑡𝑜𝑚𝑒</m:t>
                      </m:r>
                      <m:r>
                        <a:rPr lang="en-US" sz="2700" b="0" i="1" kern="0" smtClean="0">
                          <a:solidFill>
                            <a:srgbClr val="000000"/>
                          </a:solidFill>
                          <a:latin typeface="Cambria Math" panose="02040503050406030204" pitchFamily="18" charset="0"/>
                        </a:rPr>
                        <m:t> </m:t>
                      </m:r>
                      <m:r>
                        <a:rPr lang="en-US" sz="2700" b="0" i="1" kern="0" smtClean="0">
                          <a:solidFill>
                            <a:srgbClr val="000000"/>
                          </a:solidFill>
                          <a:latin typeface="Cambria Math" panose="02040503050406030204" pitchFamily="18" charset="0"/>
                        </a:rPr>
                        <m:t>𝑑𝑒</m:t>
                      </m:r>
                      <m:r>
                        <a:rPr lang="en-US" sz="2700" b="0" i="1" kern="0" smtClean="0">
                          <a:solidFill>
                            <a:srgbClr val="000000"/>
                          </a:solidFill>
                          <a:latin typeface="Cambria Math" panose="02040503050406030204" pitchFamily="18" charset="0"/>
                        </a:rPr>
                        <m:t> </m:t>
                      </m:r>
                      <m:r>
                        <a:rPr lang="en-US" sz="2700" b="0" i="1" kern="0" smtClean="0">
                          <a:solidFill>
                            <a:srgbClr val="000000"/>
                          </a:solidFill>
                          <a:latin typeface="Cambria Math" panose="02040503050406030204" pitchFamily="18" charset="0"/>
                        </a:rPr>
                        <m:t>𝐶</m:t>
                      </m:r>
                      <m:r>
                        <a:rPr lang="en-US" sz="2700" b="0" i="1" kern="0" smtClean="0">
                          <a:solidFill>
                            <a:srgbClr val="000000"/>
                          </a:solidFill>
                          <a:latin typeface="Cambria Math" panose="02040503050406030204" pitchFamily="18" charset="0"/>
                        </a:rPr>
                        <m:t>−12</m:t>
                      </m:r>
                    </m:oMath>
                  </m:oMathPara>
                </a14:m>
                <a:endParaRPr lang="en-US" sz="2700" kern="0" dirty="0">
                  <a:solidFill>
                    <a:srgbClr val="000000"/>
                  </a:solidFill>
                </a:endParaRPr>
              </a:p>
            </p:txBody>
          </p:sp>
        </mc:Choice>
        <mc:Fallback xmlns="">
          <p:sp>
            <p:nvSpPr>
              <p:cNvPr id="60" name="Content Placeholder 2"/>
              <p:cNvSpPr txBox="1">
                <a:spLocks noRot="1" noChangeAspect="1" noMove="1" noResize="1" noEditPoints="1" noAdjustHandles="1" noChangeArrowheads="1" noChangeShapeType="1" noTextEdit="1"/>
              </p:cNvSpPr>
              <p:nvPr/>
            </p:nvSpPr>
            <p:spPr bwMode="auto">
              <a:xfrm>
                <a:off x="1289062" y="3866214"/>
                <a:ext cx="6318291" cy="973656"/>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42" name="TextBox 41"/>
          <p:cNvSpPr txBox="1"/>
          <p:nvPr/>
        </p:nvSpPr>
        <p:spPr>
          <a:xfrm>
            <a:off x="-1896" y="2653650"/>
            <a:ext cx="2444901" cy="923330"/>
          </a:xfrm>
          <a:prstGeom prst="rect">
            <a:avLst/>
          </a:prstGeom>
          <a:noFill/>
        </p:spPr>
        <p:txBody>
          <a:bodyPr wrap="non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unit</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s de masse </a:t>
            </a:r>
          </a:p>
          <a:p>
            <a:pPr lvl="0" algn="ctr"/>
            <a:r>
              <a:rPr lang="en-US" sz="2700" kern="0" dirty="0" err="1">
                <a:solidFill>
                  <a:srgbClr val="000000"/>
                </a:solidFill>
                <a:latin typeface="Times New Roman" panose="02020603050405020304" pitchFamily="18" charset="0"/>
                <a:cs typeface="Times New Roman" panose="02020603050405020304" pitchFamily="18" charset="0"/>
              </a:rPr>
              <a:t>atomique</a:t>
            </a:r>
            <a:endParaRPr lang="en-US" sz="2700" kern="0" dirty="0">
              <a:solidFill>
                <a:srgbClr val="000000"/>
              </a:solidFill>
            </a:endParaRPr>
          </a:p>
        </p:txBody>
      </p:sp>
      <p:sp>
        <p:nvSpPr>
          <p:cNvPr id="43" name="TextBox 42"/>
          <p:cNvSpPr txBox="1"/>
          <p:nvPr/>
        </p:nvSpPr>
        <p:spPr>
          <a:xfrm>
            <a:off x="2659057" y="2653650"/>
            <a:ext cx="2656496" cy="923330"/>
          </a:xfrm>
          <a:prstGeom prst="rect">
            <a:avLst/>
          </a:prstGeom>
          <a:noFill/>
        </p:spPr>
        <p:txBody>
          <a:bodyPr wrap="none" rtlCol="0">
            <a:spAutoFit/>
          </a:bodyPr>
          <a:lstStyle/>
          <a:p>
            <a:pPr lvl="0" algn="ctr"/>
            <a:r>
              <a:rPr lang="en-US" sz="2700" kern="0" dirty="0">
                <a:solidFill>
                  <a:srgbClr val="000000"/>
                </a:solidFill>
                <a:latin typeface="Times New Roman" panose="02020603050405020304" pitchFamily="18" charset="0"/>
                <a:cs typeface="Times New Roman" panose="02020603050405020304" pitchFamily="18" charset="0"/>
              </a:rPr>
              <a:t>unit</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a:solidFill>
                  <a:srgbClr val="000000"/>
                </a:solidFill>
                <a:latin typeface="Times New Roman" panose="02020603050405020304" pitchFamily="18" charset="0"/>
                <a:cs typeface="Times New Roman" panose="02020603050405020304" pitchFamily="18" charset="0"/>
              </a:rPr>
              <a:t>s de masse </a:t>
            </a:r>
          </a:p>
          <a:p>
            <a:pPr lvl="0" algn="ctr"/>
            <a:r>
              <a:rPr lang="en-US" sz="2700" kern="0" dirty="0" err="1">
                <a:solidFill>
                  <a:srgbClr val="000000"/>
                </a:solidFill>
                <a:latin typeface="Times New Roman" panose="02020603050405020304" pitchFamily="18" charset="0"/>
                <a:cs typeface="Times New Roman" panose="02020603050405020304" pitchFamily="18" charset="0"/>
              </a:rPr>
              <a:t>atomique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unifi</a:t>
            </a:r>
            <a:r>
              <a:rPr lang="fr-FR" sz="2700" kern="0" dirty="0">
                <a:solidFill>
                  <a:srgbClr val="000000"/>
                </a:solidFill>
                <a:latin typeface="Times New Roman" panose="02020603050405020304" pitchFamily="18" charset="0"/>
                <a:cs typeface="Times New Roman" panose="02020603050405020304" pitchFamily="18" charset="0"/>
              </a:rPr>
              <a:t>é</a:t>
            </a:r>
            <a:r>
              <a:rPr lang="en-US" sz="2700" kern="0" dirty="0" err="1">
                <a:solidFill>
                  <a:srgbClr val="000000"/>
                </a:solidFill>
                <a:latin typeface="Times New Roman" panose="02020603050405020304" pitchFamily="18" charset="0"/>
                <a:cs typeface="Times New Roman" panose="02020603050405020304" pitchFamily="18" charset="0"/>
              </a:rPr>
              <a:t>es</a:t>
            </a:r>
            <a:endParaRPr lang="en-US" sz="2700" kern="0" dirty="0">
              <a:solidFill>
                <a:srgbClr val="000000"/>
              </a:solidFill>
            </a:endParaRPr>
          </a:p>
        </p:txBody>
      </p:sp>
      <p:sp>
        <p:nvSpPr>
          <p:cNvPr id="63" name="Content Placeholder 2"/>
          <p:cNvSpPr txBox="1">
            <a:spLocks/>
          </p:cNvSpPr>
          <p:nvPr/>
        </p:nvSpPr>
        <p:spPr bwMode="auto">
          <a:xfrm>
            <a:off x="5136983" y="2853981"/>
            <a:ext cx="573193" cy="5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sp>
        <p:nvSpPr>
          <p:cNvPr id="64" name="Content Placeholder 2"/>
          <p:cNvSpPr txBox="1">
            <a:spLocks/>
          </p:cNvSpPr>
          <p:nvPr/>
        </p:nvSpPr>
        <p:spPr bwMode="auto">
          <a:xfrm>
            <a:off x="2264434" y="2853981"/>
            <a:ext cx="573193" cy="5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a:solidFill>
                  <a:srgbClr val="000000"/>
                </a:solidFill>
                <a:latin typeface="Times New Roman" panose="02020603050405020304" pitchFamily="18" charset="0"/>
                <a:cs typeface="Times New Roman" panose="02020603050405020304" pitchFamily="18" charset="0"/>
              </a:rPr>
              <a:t>≈</a:t>
            </a:r>
            <a:endParaRPr lang="en-US" sz="2700" kern="0" dirty="0">
              <a:solidFill>
                <a:srgbClr val="000000"/>
              </a:solidFill>
            </a:endParaRPr>
          </a:p>
        </p:txBody>
      </p:sp>
      <p:cxnSp>
        <p:nvCxnSpPr>
          <p:cNvPr id="65" name="Curved Connector 64"/>
          <p:cNvCxnSpPr>
            <a:stCxn id="57" idx="2"/>
            <a:endCxn id="85" idx="0"/>
          </p:cNvCxnSpPr>
          <p:nvPr/>
        </p:nvCxnSpPr>
        <p:spPr>
          <a:xfrm rot="5400000">
            <a:off x="2151068" y="1589375"/>
            <a:ext cx="178324" cy="2056598"/>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58" idx="2"/>
            <a:endCxn id="86" idx="0"/>
          </p:cNvCxnSpPr>
          <p:nvPr/>
        </p:nvCxnSpPr>
        <p:spPr>
          <a:xfrm rot="5400000">
            <a:off x="4237547" y="2281914"/>
            <a:ext cx="178324" cy="67152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59" idx="2"/>
            <a:endCxn id="87" idx="0"/>
          </p:cNvCxnSpPr>
          <p:nvPr/>
        </p:nvCxnSpPr>
        <p:spPr>
          <a:xfrm rot="16200000" flipH="1">
            <a:off x="5912732" y="2602407"/>
            <a:ext cx="346036" cy="198246"/>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34027" y="2706836"/>
            <a:ext cx="2355808" cy="92541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750779" y="2706836"/>
            <a:ext cx="2480337" cy="92541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5572073" y="2874548"/>
            <a:ext cx="1225600" cy="589988"/>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545790" y="3878174"/>
            <a:ext cx="5832648" cy="92541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6" name="Curved Connector 95"/>
          <p:cNvCxnSpPr>
            <a:stCxn id="85" idx="2"/>
            <a:endCxn id="95" idx="1"/>
          </p:cNvCxnSpPr>
          <p:nvPr/>
        </p:nvCxnSpPr>
        <p:spPr>
          <a:xfrm rot="16200000" flipH="1">
            <a:off x="1024544" y="3819634"/>
            <a:ext cx="708632" cy="333859"/>
          </a:xfrm>
          <a:prstGeom prst="curvedConnector2">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9" name="Curved Connector 98"/>
          <p:cNvCxnSpPr>
            <a:stCxn id="86" idx="2"/>
            <a:endCxn id="60" idx="0"/>
          </p:cNvCxnSpPr>
          <p:nvPr/>
        </p:nvCxnSpPr>
        <p:spPr>
          <a:xfrm rot="16200000" flipH="1">
            <a:off x="4102595" y="3520601"/>
            <a:ext cx="233966" cy="457260"/>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Curved Connector 101"/>
          <p:cNvCxnSpPr>
            <a:stCxn id="87" idx="2"/>
            <a:endCxn id="95" idx="3"/>
          </p:cNvCxnSpPr>
          <p:nvPr/>
        </p:nvCxnSpPr>
        <p:spPr>
          <a:xfrm rot="16200000" flipH="1">
            <a:off x="6343483" y="3305925"/>
            <a:ext cx="876344" cy="1193565"/>
          </a:xfrm>
          <a:prstGeom prst="curvedConnector4">
            <a:avLst>
              <a:gd name="adj1" fmla="val 23600"/>
              <a:gd name="adj2" fmla="val 11915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4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ppt_x"/>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ppt_x"/>
                                          </p:val>
                                        </p:tav>
                                        <p:tav tm="100000">
                                          <p:val>
                                            <p:strVal val="#ppt_x"/>
                                          </p:val>
                                        </p:tav>
                                      </p:tavLst>
                                    </p:anim>
                                    <p:anim calcmode="lin" valueType="num">
                                      <p:cBhvr additive="base">
                                        <p:cTn id="66" dur="500" fill="hold"/>
                                        <p:tgtEl>
                                          <p:spTgt spid="5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fill="hold"/>
                                        <p:tgtEl>
                                          <p:spTgt spid="65"/>
                                        </p:tgtEl>
                                        <p:attrNameLst>
                                          <p:attrName>ppt_x</p:attrName>
                                        </p:attrNameLst>
                                      </p:cBhvr>
                                      <p:tavLst>
                                        <p:tav tm="0">
                                          <p:val>
                                            <p:strVal val="#ppt_x"/>
                                          </p:val>
                                        </p:tav>
                                        <p:tav tm="100000">
                                          <p:val>
                                            <p:strVal val="#ppt_x"/>
                                          </p:val>
                                        </p:tav>
                                      </p:tavLst>
                                    </p:anim>
                                    <p:anim calcmode="lin" valueType="num">
                                      <p:cBhvr additive="base">
                                        <p:cTn id="74" dur="500" fill="hold"/>
                                        <p:tgtEl>
                                          <p:spTgt spid="6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additive="base">
                                        <p:cTn id="77" dur="500" fill="hold"/>
                                        <p:tgtEl>
                                          <p:spTgt spid="85"/>
                                        </p:tgtEl>
                                        <p:attrNameLst>
                                          <p:attrName>ppt_x</p:attrName>
                                        </p:attrNameLst>
                                      </p:cBhvr>
                                      <p:tavLst>
                                        <p:tav tm="0">
                                          <p:val>
                                            <p:strVal val="#ppt_x"/>
                                          </p:val>
                                        </p:tav>
                                        <p:tav tm="100000">
                                          <p:val>
                                            <p:strVal val="#ppt_x"/>
                                          </p:val>
                                        </p:tav>
                                      </p:tavLst>
                                    </p:anim>
                                    <p:anim calcmode="lin" valueType="num">
                                      <p:cBhvr additive="base">
                                        <p:cTn id="7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additive="base">
                                        <p:cTn id="87" dur="500" fill="hold"/>
                                        <p:tgtEl>
                                          <p:spTgt spid="86"/>
                                        </p:tgtEl>
                                        <p:attrNameLst>
                                          <p:attrName>ppt_x</p:attrName>
                                        </p:attrNameLst>
                                      </p:cBhvr>
                                      <p:tavLst>
                                        <p:tav tm="0">
                                          <p:val>
                                            <p:strVal val="#ppt_x"/>
                                          </p:val>
                                        </p:tav>
                                        <p:tav tm="100000">
                                          <p:val>
                                            <p:strVal val="#ppt_x"/>
                                          </p:val>
                                        </p:tav>
                                      </p:tavLst>
                                    </p:anim>
                                    <p:anim calcmode="lin" valueType="num">
                                      <p:cBhvr additive="base">
                                        <p:cTn id="88" dur="500" fill="hold"/>
                                        <p:tgtEl>
                                          <p:spTgt spid="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additive="base">
                                        <p:cTn id="95" dur="500" fill="hold"/>
                                        <p:tgtEl>
                                          <p:spTgt spid="68"/>
                                        </p:tgtEl>
                                        <p:attrNameLst>
                                          <p:attrName>ppt_x</p:attrName>
                                        </p:attrNameLst>
                                      </p:cBhvr>
                                      <p:tavLst>
                                        <p:tav tm="0">
                                          <p:val>
                                            <p:strVal val="#ppt_x"/>
                                          </p:val>
                                        </p:tav>
                                        <p:tav tm="100000">
                                          <p:val>
                                            <p:strVal val="#ppt_x"/>
                                          </p:val>
                                        </p:tav>
                                      </p:tavLst>
                                    </p:anim>
                                    <p:anim calcmode="lin" valueType="num">
                                      <p:cBhvr additive="base">
                                        <p:cTn id="9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80"/>
                                        </p:tgtEl>
                                        <p:attrNameLst>
                                          <p:attrName>style.visibility</p:attrName>
                                        </p:attrNameLst>
                                      </p:cBhvr>
                                      <p:to>
                                        <p:strVal val="visible"/>
                                      </p:to>
                                    </p:set>
                                    <p:anim calcmode="lin" valueType="num">
                                      <p:cBhvr additive="base">
                                        <p:cTn id="101" dur="500" fill="hold"/>
                                        <p:tgtEl>
                                          <p:spTgt spid="80"/>
                                        </p:tgtEl>
                                        <p:attrNameLst>
                                          <p:attrName>ppt_x</p:attrName>
                                        </p:attrNameLst>
                                      </p:cBhvr>
                                      <p:tavLst>
                                        <p:tav tm="0">
                                          <p:val>
                                            <p:strVal val="#ppt_x"/>
                                          </p:val>
                                        </p:tav>
                                        <p:tav tm="100000">
                                          <p:val>
                                            <p:strVal val="#ppt_x"/>
                                          </p:val>
                                        </p:tav>
                                      </p:tavLst>
                                    </p:anim>
                                    <p:anim calcmode="lin" valueType="num">
                                      <p:cBhvr additive="base">
                                        <p:cTn id="102" dur="500" fill="hold"/>
                                        <p:tgtEl>
                                          <p:spTgt spid="8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ppt_x"/>
                                          </p:val>
                                        </p:tav>
                                        <p:tav tm="100000">
                                          <p:val>
                                            <p:strVal val="#ppt_x"/>
                                          </p:val>
                                        </p:tav>
                                      </p:tavLst>
                                    </p:anim>
                                    <p:anim calcmode="lin" valueType="num">
                                      <p:cBhvr additive="base">
                                        <p:cTn id="106" dur="500" fill="hold"/>
                                        <p:tgtEl>
                                          <p:spTgt spid="5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ppt_x"/>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additive="base">
                                        <p:cTn id="113" dur="500" fill="hold"/>
                                        <p:tgtEl>
                                          <p:spTgt spid="87"/>
                                        </p:tgtEl>
                                        <p:attrNameLst>
                                          <p:attrName>ppt_x</p:attrName>
                                        </p:attrNameLst>
                                      </p:cBhvr>
                                      <p:tavLst>
                                        <p:tav tm="0">
                                          <p:val>
                                            <p:strVal val="#ppt_x"/>
                                          </p:val>
                                        </p:tav>
                                        <p:tav tm="100000">
                                          <p:val>
                                            <p:strVal val="#ppt_x"/>
                                          </p:val>
                                        </p:tav>
                                      </p:tavLst>
                                    </p:anim>
                                    <p:anim calcmode="lin" valueType="num">
                                      <p:cBhvr additive="base">
                                        <p:cTn id="1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64"/>
                                        </p:tgtEl>
                                        <p:attrNameLst>
                                          <p:attrName>style.visibility</p:attrName>
                                        </p:attrNameLst>
                                      </p:cBhvr>
                                      <p:to>
                                        <p:strVal val="visible"/>
                                      </p:to>
                                    </p:set>
                                    <p:anim calcmode="lin" valueType="num">
                                      <p:cBhvr additive="base">
                                        <p:cTn id="119" dur="500" fill="hold"/>
                                        <p:tgtEl>
                                          <p:spTgt spid="64"/>
                                        </p:tgtEl>
                                        <p:attrNameLst>
                                          <p:attrName>ppt_x</p:attrName>
                                        </p:attrNameLst>
                                      </p:cBhvr>
                                      <p:tavLst>
                                        <p:tav tm="0">
                                          <p:val>
                                            <p:strVal val="#ppt_x"/>
                                          </p:val>
                                        </p:tav>
                                        <p:tav tm="100000">
                                          <p:val>
                                            <p:strVal val="#ppt_x"/>
                                          </p:val>
                                        </p:tav>
                                      </p:tavLst>
                                    </p:anim>
                                    <p:anim calcmode="lin" valueType="num">
                                      <p:cBhvr additive="base">
                                        <p:cTn id="120" dur="500" fill="hold"/>
                                        <p:tgtEl>
                                          <p:spTgt spid="6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 calcmode="lin" valueType="num">
                                      <p:cBhvr additive="base">
                                        <p:cTn id="123" dur="500" fill="hold"/>
                                        <p:tgtEl>
                                          <p:spTgt spid="63"/>
                                        </p:tgtEl>
                                        <p:attrNameLst>
                                          <p:attrName>ppt_x</p:attrName>
                                        </p:attrNameLst>
                                      </p:cBhvr>
                                      <p:tavLst>
                                        <p:tav tm="0">
                                          <p:val>
                                            <p:strVal val="#ppt_x"/>
                                          </p:val>
                                        </p:tav>
                                        <p:tav tm="100000">
                                          <p:val>
                                            <p:strVal val="#ppt_x"/>
                                          </p:val>
                                        </p:tav>
                                      </p:tavLst>
                                    </p:anim>
                                    <p:anim calcmode="lin" valueType="num">
                                      <p:cBhvr additive="base">
                                        <p:cTn id="12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500" fill="hold"/>
                                        <p:tgtEl>
                                          <p:spTgt spid="60"/>
                                        </p:tgtEl>
                                        <p:attrNameLst>
                                          <p:attrName>ppt_x</p:attrName>
                                        </p:attrNameLst>
                                      </p:cBhvr>
                                      <p:tavLst>
                                        <p:tav tm="0">
                                          <p:val>
                                            <p:strVal val="#ppt_x"/>
                                          </p:val>
                                        </p:tav>
                                        <p:tav tm="100000">
                                          <p:val>
                                            <p:strVal val="#ppt_x"/>
                                          </p:val>
                                        </p:tav>
                                      </p:tavLst>
                                    </p:anim>
                                    <p:anim calcmode="lin" valueType="num">
                                      <p:cBhvr additive="base">
                                        <p:cTn id="130" dur="500" fill="hold"/>
                                        <p:tgtEl>
                                          <p:spTgt spid="60"/>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95"/>
                                        </p:tgtEl>
                                        <p:attrNameLst>
                                          <p:attrName>style.visibility</p:attrName>
                                        </p:attrNameLst>
                                      </p:cBhvr>
                                      <p:to>
                                        <p:strVal val="visible"/>
                                      </p:to>
                                    </p:set>
                                    <p:anim calcmode="lin" valueType="num">
                                      <p:cBhvr additive="base">
                                        <p:cTn id="133" dur="500" fill="hold"/>
                                        <p:tgtEl>
                                          <p:spTgt spid="95"/>
                                        </p:tgtEl>
                                        <p:attrNameLst>
                                          <p:attrName>ppt_x</p:attrName>
                                        </p:attrNameLst>
                                      </p:cBhvr>
                                      <p:tavLst>
                                        <p:tav tm="0">
                                          <p:val>
                                            <p:strVal val="#ppt_x"/>
                                          </p:val>
                                        </p:tav>
                                        <p:tav tm="100000">
                                          <p:val>
                                            <p:strVal val="#ppt_x"/>
                                          </p:val>
                                        </p:tav>
                                      </p:tavLst>
                                    </p:anim>
                                    <p:anim calcmode="lin" valueType="num">
                                      <p:cBhvr additive="base">
                                        <p:cTn id="134" dur="500" fill="hold"/>
                                        <p:tgtEl>
                                          <p:spTgt spid="95"/>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96"/>
                                        </p:tgtEl>
                                        <p:attrNameLst>
                                          <p:attrName>style.visibility</p:attrName>
                                        </p:attrNameLst>
                                      </p:cBhvr>
                                      <p:to>
                                        <p:strVal val="visible"/>
                                      </p:to>
                                    </p:set>
                                    <p:anim calcmode="lin" valueType="num">
                                      <p:cBhvr additive="base">
                                        <p:cTn id="137" dur="500" fill="hold"/>
                                        <p:tgtEl>
                                          <p:spTgt spid="96"/>
                                        </p:tgtEl>
                                        <p:attrNameLst>
                                          <p:attrName>ppt_x</p:attrName>
                                        </p:attrNameLst>
                                      </p:cBhvr>
                                      <p:tavLst>
                                        <p:tav tm="0">
                                          <p:val>
                                            <p:strVal val="#ppt_x"/>
                                          </p:val>
                                        </p:tav>
                                        <p:tav tm="100000">
                                          <p:val>
                                            <p:strVal val="#ppt_x"/>
                                          </p:val>
                                        </p:tav>
                                      </p:tavLst>
                                    </p:anim>
                                    <p:anim calcmode="lin" valueType="num">
                                      <p:cBhvr additive="base">
                                        <p:cTn id="138" dur="500" fill="hold"/>
                                        <p:tgtEl>
                                          <p:spTgt spid="96"/>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99"/>
                                        </p:tgtEl>
                                        <p:attrNameLst>
                                          <p:attrName>style.visibility</p:attrName>
                                        </p:attrNameLst>
                                      </p:cBhvr>
                                      <p:to>
                                        <p:strVal val="visible"/>
                                      </p:to>
                                    </p:set>
                                    <p:anim calcmode="lin" valueType="num">
                                      <p:cBhvr additive="base">
                                        <p:cTn id="141" dur="500" fill="hold"/>
                                        <p:tgtEl>
                                          <p:spTgt spid="99"/>
                                        </p:tgtEl>
                                        <p:attrNameLst>
                                          <p:attrName>ppt_x</p:attrName>
                                        </p:attrNameLst>
                                      </p:cBhvr>
                                      <p:tavLst>
                                        <p:tav tm="0">
                                          <p:val>
                                            <p:strVal val="#ppt_x"/>
                                          </p:val>
                                        </p:tav>
                                        <p:tav tm="100000">
                                          <p:val>
                                            <p:strVal val="#ppt_x"/>
                                          </p:val>
                                        </p:tav>
                                      </p:tavLst>
                                    </p:anim>
                                    <p:anim calcmode="lin" valueType="num">
                                      <p:cBhvr additive="base">
                                        <p:cTn id="142" dur="500" fill="hold"/>
                                        <p:tgtEl>
                                          <p:spTgt spid="99"/>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02"/>
                                        </p:tgtEl>
                                        <p:attrNameLst>
                                          <p:attrName>style.visibility</p:attrName>
                                        </p:attrNameLst>
                                      </p:cBhvr>
                                      <p:to>
                                        <p:strVal val="visible"/>
                                      </p:to>
                                    </p:set>
                                    <p:anim calcmode="lin" valueType="num">
                                      <p:cBhvr additive="base">
                                        <p:cTn id="145" dur="500" fill="hold"/>
                                        <p:tgtEl>
                                          <p:spTgt spid="102"/>
                                        </p:tgtEl>
                                        <p:attrNameLst>
                                          <p:attrName>ppt_x</p:attrName>
                                        </p:attrNameLst>
                                      </p:cBhvr>
                                      <p:tavLst>
                                        <p:tav tm="0">
                                          <p:val>
                                            <p:strVal val="#ppt_x"/>
                                          </p:val>
                                        </p:tav>
                                        <p:tav tm="100000">
                                          <p:val>
                                            <p:strVal val="#ppt_x"/>
                                          </p:val>
                                        </p:tav>
                                      </p:tavLst>
                                    </p:anim>
                                    <p:anim calcmode="lin" valueType="num">
                                      <p:cBhvr additive="base">
                                        <p:cTn id="146"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additive="base">
                                        <p:cTn id="151" dur="500" fill="hold"/>
                                        <p:tgtEl>
                                          <p:spTgt spid="8"/>
                                        </p:tgtEl>
                                        <p:attrNameLst>
                                          <p:attrName>ppt_x</p:attrName>
                                        </p:attrNameLst>
                                      </p:cBhvr>
                                      <p:tavLst>
                                        <p:tav tm="0">
                                          <p:val>
                                            <p:strVal val="#ppt_x"/>
                                          </p:val>
                                        </p:tav>
                                        <p:tav tm="100000">
                                          <p:val>
                                            <p:strVal val="#ppt_x"/>
                                          </p:val>
                                        </p:tav>
                                      </p:tavLst>
                                    </p:anim>
                                    <p:anim calcmode="lin" valueType="num">
                                      <p:cBhvr additive="base">
                                        <p:cTn id="152" dur="500" fill="hold"/>
                                        <p:tgtEl>
                                          <p:spTgt spid="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additive="base">
                                        <p:cTn id="155" dur="500" fill="hold"/>
                                        <p:tgtEl>
                                          <p:spTgt spid="77"/>
                                        </p:tgtEl>
                                        <p:attrNameLst>
                                          <p:attrName>ppt_x</p:attrName>
                                        </p:attrNameLst>
                                      </p:cBhvr>
                                      <p:tavLst>
                                        <p:tav tm="0">
                                          <p:val>
                                            <p:strVal val="#ppt_x"/>
                                          </p:val>
                                        </p:tav>
                                        <p:tav tm="100000">
                                          <p:val>
                                            <p:strVal val="#ppt_x"/>
                                          </p:val>
                                        </p:tav>
                                      </p:tavLst>
                                    </p:anim>
                                    <p:anim calcmode="lin" valueType="num">
                                      <p:cBhvr additive="base">
                                        <p:cTn id="15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2"/>
                                        </p:tgtEl>
                                        <p:attrNameLst>
                                          <p:attrName>style.visibility</p:attrName>
                                        </p:attrNameLst>
                                      </p:cBhvr>
                                      <p:to>
                                        <p:strVal val="visible"/>
                                      </p:to>
                                    </p:set>
                                    <p:anim calcmode="lin" valueType="num">
                                      <p:cBhvr additive="base">
                                        <p:cTn id="161" dur="500" fill="hold"/>
                                        <p:tgtEl>
                                          <p:spTgt spid="12"/>
                                        </p:tgtEl>
                                        <p:attrNameLst>
                                          <p:attrName>ppt_x</p:attrName>
                                        </p:attrNameLst>
                                      </p:cBhvr>
                                      <p:tavLst>
                                        <p:tav tm="0">
                                          <p:val>
                                            <p:strVal val="#ppt_x"/>
                                          </p:val>
                                        </p:tav>
                                        <p:tav tm="100000">
                                          <p:val>
                                            <p:strVal val="#ppt_x"/>
                                          </p:val>
                                        </p:tav>
                                      </p:tavLst>
                                    </p:anim>
                                    <p:anim calcmode="lin" valueType="num">
                                      <p:cBhvr additive="base">
                                        <p:cTn id="1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77" grpId="0"/>
      <p:bldP spid="70" grpId="0" animBg="1"/>
      <p:bldP spid="71" grpId="0"/>
      <p:bldP spid="72" grpId="0"/>
      <p:bldP spid="73" grpId="0"/>
      <p:bldP spid="74" grpId="0"/>
      <p:bldP spid="75" grpId="0"/>
      <p:bldP spid="76" grpId="0" animBg="1"/>
      <p:bldP spid="25" grpId="0" animBg="1"/>
      <p:bldP spid="51" grpId="0"/>
      <p:bldP spid="54" grpId="0"/>
      <p:bldP spid="55" grpId="0" animBg="1"/>
      <p:bldP spid="57" grpId="0" animBg="1"/>
      <p:bldP spid="58" grpId="0" animBg="1"/>
      <p:bldP spid="59" grpId="0" animBg="1"/>
      <p:bldP spid="60" grpId="0"/>
      <p:bldP spid="42" grpId="0"/>
      <p:bldP spid="43" grpId="0"/>
      <p:bldP spid="63" grpId="0"/>
      <p:bldP spid="64" grpId="0"/>
      <p:bldP spid="85" grpId="0" animBg="1"/>
      <p:bldP spid="86" grpId="0" animBg="1"/>
      <p:bldP spid="87" grpId="0" animBg="1"/>
      <p:bldP spid="95" grpId="0" animBg="1"/>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Glowing test tubes design template</Template>
  <TotalTime>20618</TotalTime>
  <Words>1866</Words>
  <Application>Microsoft Office PowerPoint</Application>
  <PresentationFormat>On-screen Show (4:3)</PresentationFormat>
  <Paragraphs>201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Cambria Math</vt:lpstr>
      <vt:lpstr>Times New Roman</vt:lpstr>
      <vt:lpstr>Wingdings</vt:lpstr>
      <vt:lpstr>Glowing test tubes design template</vt:lpstr>
      <vt:lpstr>La mole</vt:lpstr>
      <vt:lpstr>Comment sait-on combien de particules interagissent?</vt:lpstr>
      <vt:lpstr>Des découvertes de John Dalton</vt:lpstr>
      <vt:lpstr>Le travail de Dalton</vt:lpstr>
      <vt:lpstr>Des decouvertes de Gay-Lussac</vt:lpstr>
      <vt:lpstr>Des découvertes d’Avagadro</vt:lpstr>
      <vt:lpstr>L’application de l’hypothèse d’Avagadro</vt:lpstr>
      <vt:lpstr>Qu’est-ce qu’on fait si nos réactifs ne sont pas des gaz?</vt:lpstr>
      <vt:lpstr>La masse des éléments</vt:lpstr>
      <vt:lpstr>La mole et la masse molaire</vt:lpstr>
      <vt:lpstr>La mole et le nombre d’Avogadro</vt:lpstr>
      <vt:lpstr>Les moles et les masses molaires</vt:lpstr>
      <vt:lpstr>Que sont les masses suivantes?</vt:lpstr>
      <vt:lpstr>La masse molaire des composés</vt:lpstr>
      <vt:lpstr>La masse molaire des composés</vt:lpstr>
      <vt:lpstr>Récapitulons!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299</cp:revision>
  <dcterms:created xsi:type="dcterms:W3CDTF">2008-02-05T06:13:14Z</dcterms:created>
  <dcterms:modified xsi:type="dcterms:W3CDTF">2020-09-23T00:42:20Z</dcterms:modified>
</cp:coreProperties>
</file>